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5"/>
  </p:notesMasterIdLst>
  <p:sldIdLst>
    <p:sldId id="292" r:id="rId2"/>
    <p:sldId id="1295" r:id="rId3"/>
    <p:sldId id="1264" r:id="rId4"/>
    <p:sldId id="1291" r:id="rId5"/>
    <p:sldId id="1267" r:id="rId6"/>
    <p:sldId id="1280" r:id="rId7"/>
    <p:sldId id="534" r:id="rId8"/>
    <p:sldId id="1281" r:id="rId9"/>
    <p:sldId id="528" r:id="rId10"/>
    <p:sldId id="1246" r:id="rId11"/>
    <p:sldId id="1247" r:id="rId12"/>
    <p:sldId id="1248" r:id="rId13"/>
    <p:sldId id="1282" r:id="rId14"/>
    <p:sldId id="558" r:id="rId15"/>
    <p:sldId id="1249" r:id="rId16"/>
    <p:sldId id="535" r:id="rId17"/>
    <p:sldId id="536" r:id="rId18"/>
    <p:sldId id="537" r:id="rId19"/>
    <p:sldId id="538" r:id="rId20"/>
    <p:sldId id="1274" r:id="rId21"/>
    <p:sldId id="1395" r:id="rId22"/>
    <p:sldId id="257" r:id="rId23"/>
    <p:sldId id="459" r:id="rId24"/>
    <p:sldId id="398" r:id="rId25"/>
    <p:sldId id="367" r:id="rId26"/>
    <p:sldId id="460" r:id="rId27"/>
    <p:sldId id="400" r:id="rId28"/>
    <p:sldId id="401" r:id="rId29"/>
    <p:sldId id="402" r:id="rId30"/>
    <p:sldId id="403" r:id="rId31"/>
    <p:sldId id="406" r:id="rId32"/>
    <p:sldId id="407" r:id="rId33"/>
    <p:sldId id="426" r:id="rId34"/>
    <p:sldId id="404" r:id="rId35"/>
    <p:sldId id="412" r:id="rId36"/>
    <p:sldId id="413" r:id="rId37"/>
    <p:sldId id="427" r:id="rId38"/>
    <p:sldId id="405" r:id="rId39"/>
    <p:sldId id="411" r:id="rId40"/>
    <p:sldId id="429" r:id="rId41"/>
    <p:sldId id="1275" r:id="rId42"/>
    <p:sldId id="396" r:id="rId43"/>
    <p:sldId id="475" r:id="rId44"/>
    <p:sldId id="435" r:id="rId45"/>
    <p:sldId id="438" r:id="rId46"/>
    <p:sldId id="299" r:id="rId47"/>
    <p:sldId id="487" r:id="rId48"/>
    <p:sldId id="335" r:id="rId49"/>
    <p:sldId id="493" r:id="rId50"/>
    <p:sldId id="440" r:id="rId51"/>
    <p:sldId id="495" r:id="rId52"/>
    <p:sldId id="428" r:id="rId53"/>
    <p:sldId id="455" r:id="rId54"/>
    <p:sldId id="334" r:id="rId55"/>
    <p:sldId id="336" r:id="rId56"/>
    <p:sldId id="520" r:id="rId57"/>
    <p:sldId id="318" r:id="rId58"/>
    <p:sldId id="424" r:id="rId59"/>
    <p:sldId id="492" r:id="rId60"/>
    <p:sldId id="1396" r:id="rId61"/>
    <p:sldId id="496" r:id="rId62"/>
    <p:sldId id="498" r:id="rId63"/>
    <p:sldId id="425" r:id="rId64"/>
    <p:sldId id="1397" r:id="rId65"/>
    <p:sldId id="473" r:id="rId66"/>
    <p:sldId id="523" r:id="rId67"/>
    <p:sldId id="474" r:id="rId68"/>
    <p:sldId id="524" r:id="rId69"/>
    <p:sldId id="442" r:id="rId70"/>
    <p:sldId id="443" r:id="rId71"/>
    <p:sldId id="450" r:id="rId72"/>
    <p:sldId id="449" r:id="rId73"/>
    <p:sldId id="1398" r:id="rId74"/>
    <p:sldId id="488" r:id="rId75"/>
    <p:sldId id="479" r:id="rId76"/>
    <p:sldId id="355" r:id="rId77"/>
    <p:sldId id="485" r:id="rId78"/>
    <p:sldId id="480" r:id="rId79"/>
    <p:sldId id="482" r:id="rId80"/>
    <p:sldId id="483" r:id="rId81"/>
    <p:sldId id="526" r:id="rId82"/>
    <p:sldId id="445" r:id="rId83"/>
    <p:sldId id="447" r:id="rId84"/>
    <p:sldId id="491" r:id="rId85"/>
    <p:sldId id="456" r:id="rId86"/>
    <p:sldId id="444" r:id="rId87"/>
    <p:sldId id="441" r:id="rId88"/>
    <p:sldId id="356" r:id="rId89"/>
    <p:sldId id="490" r:id="rId90"/>
    <p:sldId id="453" r:id="rId91"/>
    <p:sldId id="454" r:id="rId92"/>
    <p:sldId id="1284" r:id="rId93"/>
    <p:sldId id="371" r:id="rId94"/>
  </p:sldIdLst>
  <p:sldSz cx="12192000" cy="6858000"/>
  <p:notesSz cx="6797675" cy="9872663"/>
  <p:embeddedFontLst>
    <p:embeddedFont>
      <p:font typeface="맑은 고딕" panose="020B0503020000020004" pitchFamily="50" charset="-127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맑은 고딕" panose="020B0503020000020004" pitchFamily="50" charset="-127"/>
      <p:regular r:id="rId96"/>
      <p:bold r:id="rId97"/>
    </p:embeddedFont>
    <p:embeddedFont>
      <p:font typeface="Cambria Math" panose="02040503050406030204" pitchFamily="18" charset="0"/>
      <p:regular r:id="rId1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준철" initials="이" lastIdx="1" clrIdx="0">
    <p:extLst>
      <p:ext uri="{19B8F6BF-5375-455C-9EA6-DF929625EA0E}">
        <p15:presenceInfo xmlns:p15="http://schemas.microsoft.com/office/powerpoint/2012/main" userId="이준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50"/>
    <a:srgbClr val="46D6E0"/>
    <a:srgbClr val="7874F1"/>
    <a:srgbClr val="31D1AD"/>
    <a:srgbClr val="FFCA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64499" autoAdjust="0"/>
  </p:normalViewPr>
  <p:slideViewPr>
    <p:cSldViewPr snapToGrid="0" showGuides="1">
      <p:cViewPr varScale="1">
        <p:scale>
          <a:sx n="74" d="100"/>
          <a:sy n="74" d="100"/>
        </p:scale>
        <p:origin x="2004" y="66"/>
      </p:cViewPr>
      <p:guideLst>
        <p:guide pos="3863"/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9F89F-ABAF-4345-BB2A-6F0655FAE66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2BAA79D-8559-4508-8671-4D378D01ADAC}">
      <dgm:prSet phldrT="[텍스트]" custT="1"/>
      <dgm:spPr>
        <a:solidFill>
          <a:srgbClr val="2EBC96">
            <a:alpha val="68000"/>
          </a:srgb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약인공지능 </a:t>
          </a:r>
          <a:r>
            <a:rPr lang="en-US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(Weak AI)</a:t>
          </a:r>
          <a:endParaRPr lang="ko-KR" altLang="en-US" sz="1600" b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AE3AA74-19D6-4B0A-B0F9-27B7B0908521}" type="parTrans" cxnId="{410C98FD-D779-4F83-9B32-ACCD2172E84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D878457A-57B1-4DD7-919E-ABB538F86FB2}" type="sibTrans" cxnId="{410C98FD-D779-4F83-9B32-ACCD2172E84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AC5FD6D-4DD0-452C-9437-078F5DB17C8B}">
      <dgm:prSet phldrT="[텍스트]" custT="1"/>
      <dgm:spPr>
        <a:solidFill>
          <a:srgbClr val="5C59C0">
            <a:alpha val="68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초인공지능 </a:t>
          </a:r>
          <a:r>
            <a:rPr lang="en-US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(Super AI)</a:t>
          </a:r>
          <a:endParaRPr lang="ko-KR" altLang="en-US" sz="2400" b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D7BCF0-C628-4BC1-94CF-074023413B8D}" type="parTrans" cxnId="{4F5D4B05-B1F2-4D92-820C-52D6B1B44080}">
      <dgm:prSet/>
      <dgm:spPr>
        <a:ln w="57150">
          <a:noFill/>
        </a:ln>
      </dgm:spPr>
      <dgm:t>
        <a:bodyPr/>
        <a:lstStyle/>
        <a:p>
          <a:pPr latinLnBrk="1"/>
          <a:endParaRPr lang="ko-KR" altLang="en-US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F9AD3BB-B0D1-4F6D-B9BA-B8B62AD7BF10}" type="sibTrans" cxnId="{4F5D4B05-B1F2-4D92-820C-52D6B1B4408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36082373-81AE-479C-9F34-D80C3724D3B4}">
      <dgm:prSet phldrT="[텍스트]" custT="1"/>
      <dgm:spPr>
        <a:solidFill>
          <a:srgbClr val="2EBC96">
            <a:alpha val="68000"/>
          </a:srgbClr>
        </a:solidFill>
        <a:ln>
          <a:noFill/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강인공지능 </a:t>
          </a:r>
          <a:r>
            <a:rPr lang="en-US" altLang="ko-KR" sz="20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(Strong AI)</a:t>
          </a:r>
          <a:endParaRPr lang="ko-KR" altLang="en-US" sz="1600" b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E806792-5896-4D0F-8CA1-53C25D69EE60}" type="parTrans" cxnId="{62F5CA8D-819D-4663-9A38-930F2D711DF0}">
      <dgm:prSet/>
      <dgm:spPr/>
      <dgm:t>
        <a:bodyPr/>
        <a:lstStyle/>
        <a:p>
          <a:pPr latinLnBrk="1"/>
          <a:endParaRPr lang="ko-KR" altLang="en-US"/>
        </a:p>
      </dgm:t>
    </dgm:pt>
    <dgm:pt modelId="{6A151C3C-3FC5-40CF-808A-84AFF3D0B34F}" type="sibTrans" cxnId="{62F5CA8D-819D-4663-9A38-930F2D711DF0}">
      <dgm:prSet/>
      <dgm:spPr/>
      <dgm:t>
        <a:bodyPr/>
        <a:lstStyle/>
        <a:p>
          <a:pPr latinLnBrk="1"/>
          <a:endParaRPr lang="ko-KR" altLang="en-US"/>
        </a:p>
      </dgm:t>
    </dgm:pt>
    <dgm:pt modelId="{40B599C0-76F5-4DF9-959C-468870CD3501}" type="pres">
      <dgm:prSet presAssocID="{3779F89F-ABAF-4345-BB2A-6F0655FAE66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97D75E-E2B1-4398-8EBC-D4FA278D9564}" type="pres">
      <dgm:prSet presAssocID="{A2BAA79D-8559-4508-8671-4D378D01ADAC}" presName="root1" presStyleCnt="0"/>
      <dgm:spPr/>
    </dgm:pt>
    <dgm:pt modelId="{B725F765-C8CF-49E9-8D1C-F4878D0980BB}" type="pres">
      <dgm:prSet presAssocID="{A2BAA79D-8559-4508-8671-4D378D01ADAC}" presName="LevelOneTextNode" presStyleLbl="node0" presStyleIdx="0" presStyleCnt="2" custScaleY="22875" custLinFactNeighborX="8752" custLinFactNeighborY="336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23280D2-CEC8-47BE-B685-C4BB11883D9A}" type="pres">
      <dgm:prSet presAssocID="{A2BAA79D-8559-4508-8671-4D378D01ADAC}" presName="level2hierChild" presStyleCnt="0"/>
      <dgm:spPr/>
    </dgm:pt>
    <dgm:pt modelId="{C5FFECB7-5B42-46B8-B779-3A4B0F9ED6BA}" type="pres">
      <dgm:prSet presAssocID="{36082373-81AE-479C-9F34-D80C3724D3B4}" presName="root1" presStyleCnt="0"/>
      <dgm:spPr/>
    </dgm:pt>
    <dgm:pt modelId="{F6BF7818-FE0C-4C50-B560-678185903F36}" type="pres">
      <dgm:prSet presAssocID="{36082373-81AE-479C-9F34-D80C3724D3B4}" presName="LevelOneTextNode" presStyleLbl="node0" presStyleIdx="1" presStyleCnt="2" custScaleY="23226" custLinFactNeighborX="8752" custLinFactNeighborY="7215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C630DB-F306-4B6D-9FDB-608E5B16E660}" type="pres">
      <dgm:prSet presAssocID="{36082373-81AE-479C-9F34-D80C3724D3B4}" presName="level2hierChild" presStyleCnt="0"/>
      <dgm:spPr/>
    </dgm:pt>
    <dgm:pt modelId="{493D5735-2651-4B68-BEA6-62C90D94DC7A}" type="pres">
      <dgm:prSet presAssocID="{68D7BCF0-C628-4BC1-94CF-074023413B8D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51352EC3-6B78-4F5D-8781-EAA5D9544C08}" type="pres">
      <dgm:prSet presAssocID="{68D7BCF0-C628-4BC1-94CF-074023413B8D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B0CDF66-814F-4F14-A47B-4A5BEC15EEF4}" type="pres">
      <dgm:prSet presAssocID="{4AC5FD6D-4DD0-452C-9437-078F5DB17C8B}" presName="root2" presStyleCnt="0"/>
      <dgm:spPr/>
    </dgm:pt>
    <dgm:pt modelId="{8094B92C-0DDB-4CE2-A2D9-62E94D3354CB}" type="pres">
      <dgm:prSet presAssocID="{4AC5FD6D-4DD0-452C-9437-078F5DB17C8B}" presName="LevelTwoTextNode" presStyleLbl="node2" presStyleIdx="0" presStyleCnt="1" custScaleY="30284" custLinFactNeighborX="-1500" custLinFactNeighborY="5416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0CC771-A902-462D-9D95-44D5AD8377B5}" type="pres">
      <dgm:prSet presAssocID="{4AC5FD6D-4DD0-452C-9437-078F5DB17C8B}" presName="level3hierChild" presStyleCnt="0"/>
      <dgm:spPr/>
    </dgm:pt>
  </dgm:ptLst>
  <dgm:cxnLst>
    <dgm:cxn modelId="{0B9A8324-8720-4FFB-85F1-9BD7C06A4FAB}" type="presOf" srcId="{68D7BCF0-C628-4BC1-94CF-074023413B8D}" destId="{493D5735-2651-4B68-BEA6-62C90D94DC7A}" srcOrd="0" destOrd="0" presId="urn:microsoft.com/office/officeart/2005/8/layout/hierarchy2"/>
    <dgm:cxn modelId="{A2A4A41B-C222-458D-BCDA-7FCEABDA011D}" type="presOf" srcId="{3779F89F-ABAF-4345-BB2A-6F0655FAE665}" destId="{40B599C0-76F5-4DF9-959C-468870CD3501}" srcOrd="0" destOrd="0" presId="urn:microsoft.com/office/officeart/2005/8/layout/hierarchy2"/>
    <dgm:cxn modelId="{DF8D4982-7202-40FB-A86B-1EA189FD4056}" type="presOf" srcId="{36082373-81AE-479C-9F34-D80C3724D3B4}" destId="{F6BF7818-FE0C-4C50-B560-678185903F36}" srcOrd="0" destOrd="0" presId="urn:microsoft.com/office/officeart/2005/8/layout/hierarchy2"/>
    <dgm:cxn modelId="{62F5CA8D-819D-4663-9A38-930F2D711DF0}" srcId="{3779F89F-ABAF-4345-BB2A-6F0655FAE665}" destId="{36082373-81AE-479C-9F34-D80C3724D3B4}" srcOrd="1" destOrd="0" parTransId="{4E806792-5896-4D0F-8CA1-53C25D69EE60}" sibTransId="{6A151C3C-3FC5-40CF-808A-84AFF3D0B34F}"/>
    <dgm:cxn modelId="{4D8D34DE-54CF-4339-993E-D06486D5C3B3}" type="presOf" srcId="{68D7BCF0-C628-4BC1-94CF-074023413B8D}" destId="{51352EC3-6B78-4F5D-8781-EAA5D9544C08}" srcOrd="1" destOrd="0" presId="urn:microsoft.com/office/officeart/2005/8/layout/hierarchy2"/>
    <dgm:cxn modelId="{4F5D4B05-B1F2-4D92-820C-52D6B1B44080}" srcId="{36082373-81AE-479C-9F34-D80C3724D3B4}" destId="{4AC5FD6D-4DD0-452C-9437-078F5DB17C8B}" srcOrd="0" destOrd="0" parTransId="{68D7BCF0-C628-4BC1-94CF-074023413B8D}" sibTransId="{4F9AD3BB-B0D1-4F6D-B9BA-B8B62AD7BF10}"/>
    <dgm:cxn modelId="{410C98FD-D779-4F83-9B32-ACCD2172E849}" srcId="{3779F89F-ABAF-4345-BB2A-6F0655FAE665}" destId="{A2BAA79D-8559-4508-8671-4D378D01ADAC}" srcOrd="0" destOrd="0" parTransId="{AAE3AA74-19D6-4B0A-B0F9-27B7B0908521}" sibTransId="{D878457A-57B1-4DD7-919E-ABB538F86FB2}"/>
    <dgm:cxn modelId="{4ABC672A-BBC4-4E27-86C7-A5A6F4AD5462}" type="presOf" srcId="{4AC5FD6D-4DD0-452C-9437-078F5DB17C8B}" destId="{8094B92C-0DDB-4CE2-A2D9-62E94D3354CB}" srcOrd="0" destOrd="0" presId="urn:microsoft.com/office/officeart/2005/8/layout/hierarchy2"/>
    <dgm:cxn modelId="{559117E6-CD5B-42A8-AF8C-2178DCBF2DF3}" type="presOf" srcId="{A2BAA79D-8559-4508-8671-4D378D01ADAC}" destId="{B725F765-C8CF-49E9-8D1C-F4878D0980BB}" srcOrd="0" destOrd="0" presId="urn:microsoft.com/office/officeart/2005/8/layout/hierarchy2"/>
    <dgm:cxn modelId="{79E5E027-2374-49FC-9101-CE63A9268086}" type="presParOf" srcId="{40B599C0-76F5-4DF9-959C-468870CD3501}" destId="{4F97D75E-E2B1-4398-8EBC-D4FA278D9564}" srcOrd="0" destOrd="0" presId="urn:microsoft.com/office/officeart/2005/8/layout/hierarchy2"/>
    <dgm:cxn modelId="{ADB8C0C6-BC54-49C4-9EEB-F61C153C887B}" type="presParOf" srcId="{4F97D75E-E2B1-4398-8EBC-D4FA278D9564}" destId="{B725F765-C8CF-49E9-8D1C-F4878D0980BB}" srcOrd="0" destOrd="0" presId="urn:microsoft.com/office/officeart/2005/8/layout/hierarchy2"/>
    <dgm:cxn modelId="{D9779C88-252E-4D2C-A5E0-5C5669EA1C6A}" type="presParOf" srcId="{4F97D75E-E2B1-4398-8EBC-D4FA278D9564}" destId="{423280D2-CEC8-47BE-B685-C4BB11883D9A}" srcOrd="1" destOrd="0" presId="urn:microsoft.com/office/officeart/2005/8/layout/hierarchy2"/>
    <dgm:cxn modelId="{9DB5370C-96C0-415D-A1EC-D82BF3ED720D}" type="presParOf" srcId="{40B599C0-76F5-4DF9-959C-468870CD3501}" destId="{C5FFECB7-5B42-46B8-B779-3A4B0F9ED6BA}" srcOrd="1" destOrd="0" presId="urn:microsoft.com/office/officeart/2005/8/layout/hierarchy2"/>
    <dgm:cxn modelId="{69D2C909-6792-4CF5-A91F-23F267C2DC81}" type="presParOf" srcId="{C5FFECB7-5B42-46B8-B779-3A4B0F9ED6BA}" destId="{F6BF7818-FE0C-4C50-B560-678185903F36}" srcOrd="0" destOrd="0" presId="urn:microsoft.com/office/officeart/2005/8/layout/hierarchy2"/>
    <dgm:cxn modelId="{1CFFAE5C-A423-42B0-9675-24C4528241CB}" type="presParOf" srcId="{C5FFECB7-5B42-46B8-B779-3A4B0F9ED6BA}" destId="{93C630DB-F306-4B6D-9FDB-608E5B16E660}" srcOrd="1" destOrd="0" presId="urn:microsoft.com/office/officeart/2005/8/layout/hierarchy2"/>
    <dgm:cxn modelId="{033112A5-479D-4156-BD01-D172C56E403E}" type="presParOf" srcId="{93C630DB-F306-4B6D-9FDB-608E5B16E660}" destId="{493D5735-2651-4B68-BEA6-62C90D94DC7A}" srcOrd="0" destOrd="0" presId="urn:microsoft.com/office/officeart/2005/8/layout/hierarchy2"/>
    <dgm:cxn modelId="{5272331A-FA5E-48AA-850E-2CE73B8F1434}" type="presParOf" srcId="{493D5735-2651-4B68-BEA6-62C90D94DC7A}" destId="{51352EC3-6B78-4F5D-8781-EAA5D9544C08}" srcOrd="0" destOrd="0" presId="urn:microsoft.com/office/officeart/2005/8/layout/hierarchy2"/>
    <dgm:cxn modelId="{6E280A18-AD7C-4757-8E94-986D932DD39C}" type="presParOf" srcId="{93C630DB-F306-4B6D-9FDB-608E5B16E660}" destId="{1B0CDF66-814F-4F14-A47B-4A5BEC15EEF4}" srcOrd="1" destOrd="0" presId="urn:microsoft.com/office/officeart/2005/8/layout/hierarchy2"/>
    <dgm:cxn modelId="{BA675A76-65C6-4322-882A-4D3B3A52DF5F}" type="presParOf" srcId="{1B0CDF66-814F-4F14-A47B-4A5BEC15EEF4}" destId="{8094B92C-0DDB-4CE2-A2D9-62E94D3354CB}" srcOrd="0" destOrd="0" presId="urn:microsoft.com/office/officeart/2005/8/layout/hierarchy2"/>
    <dgm:cxn modelId="{045BAA89-11A5-45DB-8EBC-6F79DC2FF7D2}" type="presParOf" srcId="{1B0CDF66-814F-4F14-A47B-4A5BEC15EEF4}" destId="{470CC771-A902-462D-9D95-44D5AD8377B5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6D0F75-89A4-467C-ACF6-86FBA82471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F3618A3-2575-44A2-9163-3F8E945FF600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5BC84134-8EE8-4AEE-8479-4307EA7A7F0C}" type="parTrans" cxnId="{9B0634AD-BF6C-4C49-8239-5B1A5EF3A773}">
      <dgm:prSet/>
      <dgm:spPr/>
      <dgm:t>
        <a:bodyPr/>
        <a:lstStyle/>
        <a:p>
          <a:pPr latinLnBrk="1"/>
          <a:endParaRPr lang="ko-KR" altLang="en-US"/>
        </a:p>
      </dgm:t>
    </dgm:pt>
    <dgm:pt modelId="{70502634-D329-47BC-80AC-A15C2C317296}" type="sibTrans" cxnId="{9B0634AD-BF6C-4C49-8239-5B1A5EF3A773}">
      <dgm:prSet/>
      <dgm:spPr/>
      <dgm:t>
        <a:bodyPr/>
        <a:lstStyle/>
        <a:p>
          <a:pPr latinLnBrk="1"/>
          <a:endParaRPr lang="ko-KR" altLang="en-US"/>
        </a:p>
      </dgm:t>
    </dgm:pt>
    <dgm:pt modelId="{4B6E7934-28B6-460D-84A5-CB358EACC7DA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</a:rPr>
            <a:t>데이터 가공</a:t>
          </a:r>
        </a:p>
      </dgm:t>
    </dgm:pt>
    <dgm:pt modelId="{318BEBF3-34AB-496F-A333-284D58112691}" type="parTrans" cxnId="{37334278-666F-414D-9629-B53603B03299}">
      <dgm:prSet/>
      <dgm:spPr/>
      <dgm:t>
        <a:bodyPr/>
        <a:lstStyle/>
        <a:p>
          <a:pPr latinLnBrk="1"/>
          <a:endParaRPr lang="ko-KR" altLang="en-US"/>
        </a:p>
      </dgm:t>
    </dgm:pt>
    <dgm:pt modelId="{C34A2B9B-AF83-438E-B2BF-00962DED4677}" type="sibTrans" cxnId="{37334278-666F-414D-9629-B53603B03299}">
      <dgm:prSet/>
      <dgm:spPr/>
      <dgm:t>
        <a:bodyPr/>
        <a:lstStyle/>
        <a:p>
          <a:pPr latinLnBrk="1"/>
          <a:endParaRPr lang="ko-KR" altLang="en-US"/>
        </a:p>
      </dgm:t>
    </dgm:pt>
    <dgm:pt modelId="{8CDC6C8F-9BD4-42A9-8EC9-256C44BB2F54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</a:rPr>
            <a:t>학습</a:t>
          </a:r>
        </a:p>
      </dgm:t>
    </dgm:pt>
    <dgm:pt modelId="{9ECA03CD-E466-4F23-AF61-9DD523BCBAD9}" type="parTrans" cxnId="{67140C39-8C98-4309-83DF-7C354803D5A9}">
      <dgm:prSet/>
      <dgm:spPr/>
      <dgm:t>
        <a:bodyPr/>
        <a:lstStyle/>
        <a:p>
          <a:pPr latinLnBrk="1"/>
          <a:endParaRPr lang="ko-KR" altLang="en-US"/>
        </a:p>
      </dgm:t>
    </dgm:pt>
    <dgm:pt modelId="{CCAE2DE8-5B76-42FF-8DC8-44CC1C8B411D}" type="sibTrans" cxnId="{67140C39-8C98-4309-83DF-7C354803D5A9}">
      <dgm:prSet/>
      <dgm:spPr/>
      <dgm:t>
        <a:bodyPr/>
        <a:lstStyle/>
        <a:p>
          <a:pPr latinLnBrk="1"/>
          <a:endParaRPr lang="ko-KR" altLang="en-US"/>
        </a:p>
      </dgm:t>
    </dgm:pt>
    <dgm:pt modelId="{5591B4B0-9490-4987-86BE-C19327A56EE5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</a:rPr>
            <a:t>테스트</a:t>
          </a:r>
        </a:p>
      </dgm:t>
    </dgm:pt>
    <dgm:pt modelId="{533A2A38-C8F1-4241-9D18-01CA37675EFB}" type="parTrans" cxnId="{A7EA8B00-2C9B-4C68-B585-1051A41DAE10}">
      <dgm:prSet/>
      <dgm:spPr/>
      <dgm:t>
        <a:bodyPr/>
        <a:lstStyle/>
        <a:p>
          <a:pPr latinLnBrk="1"/>
          <a:endParaRPr lang="ko-KR" altLang="en-US"/>
        </a:p>
      </dgm:t>
    </dgm:pt>
    <dgm:pt modelId="{4D932D4F-C804-4C34-8FDE-FC2B338B66EB}" type="sibTrans" cxnId="{A7EA8B00-2C9B-4C68-B585-1051A41DAE10}">
      <dgm:prSet/>
      <dgm:spPr/>
      <dgm:t>
        <a:bodyPr/>
        <a:lstStyle/>
        <a:p>
          <a:pPr latinLnBrk="1"/>
          <a:endParaRPr lang="ko-KR" altLang="en-US"/>
        </a:p>
      </dgm:t>
    </dgm:pt>
    <dgm:pt modelId="{6C3BBD3B-1C08-49B4-9476-2B5919A097C6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</a:rPr>
            <a:t>기능 향상</a:t>
          </a:r>
        </a:p>
      </dgm:t>
    </dgm:pt>
    <dgm:pt modelId="{20A07E0B-B997-49C7-86FB-DFE687DA9521}" type="parTrans" cxnId="{2AAED094-CBBC-46D6-9289-CAE80599A1E8}">
      <dgm:prSet/>
      <dgm:spPr/>
      <dgm:t>
        <a:bodyPr/>
        <a:lstStyle/>
        <a:p>
          <a:pPr latinLnBrk="1"/>
          <a:endParaRPr lang="ko-KR" altLang="en-US"/>
        </a:p>
      </dgm:t>
    </dgm:pt>
    <dgm:pt modelId="{62AB805F-D42E-48DA-A1CD-3CDF525ECD7E}" type="sibTrans" cxnId="{2AAED094-CBBC-46D6-9289-CAE80599A1E8}">
      <dgm:prSet/>
      <dgm:spPr/>
      <dgm:t>
        <a:bodyPr/>
        <a:lstStyle/>
        <a:p>
          <a:pPr latinLnBrk="1"/>
          <a:endParaRPr lang="ko-KR" altLang="en-US"/>
        </a:p>
      </dgm:t>
    </dgm:pt>
    <dgm:pt modelId="{C9591651-D3F7-4920-BB6C-5561BB682107}" type="pres">
      <dgm:prSet presAssocID="{F46D0F75-89A4-467C-ACF6-86FBA8247106}" presName="Name0" presStyleCnt="0">
        <dgm:presLayoutVars>
          <dgm:dir/>
          <dgm:animLvl val="lvl"/>
          <dgm:resizeHandles val="exact"/>
        </dgm:presLayoutVars>
      </dgm:prSet>
      <dgm:spPr/>
    </dgm:pt>
    <dgm:pt modelId="{B0FCA511-1AD2-4F04-9401-02F0A9B97170}" type="pres">
      <dgm:prSet presAssocID="{2F3618A3-2575-44A2-9163-3F8E945FF60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629934-351C-4DAC-A5C0-F3622B61F652}" type="pres">
      <dgm:prSet presAssocID="{70502634-D329-47BC-80AC-A15C2C317296}" presName="parTxOnlySpace" presStyleCnt="0"/>
      <dgm:spPr/>
    </dgm:pt>
    <dgm:pt modelId="{4208A3AD-74EF-47A1-B061-10679C9CA13C}" type="pres">
      <dgm:prSet presAssocID="{4B6E7934-28B6-460D-84A5-CB358EACC7DA}" presName="parTxOnly" presStyleLbl="node1" presStyleIdx="1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6C4D0-CC41-4319-8D9C-BF1D1D2288E2}" type="pres">
      <dgm:prSet presAssocID="{C34A2B9B-AF83-438E-B2BF-00962DED4677}" presName="parTxOnlySpace" presStyleCnt="0"/>
      <dgm:spPr/>
    </dgm:pt>
    <dgm:pt modelId="{412DA7F4-AB96-42AF-BF3E-66B3CCAC5D2B}" type="pres">
      <dgm:prSet presAssocID="{8CDC6C8F-9BD4-42A9-8EC9-256C44BB2F54}" presName="parTxOnly" presStyleLbl="node1" presStyleIdx="2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4190C-A4E8-4B36-8B9E-6C29D94D0C86}" type="pres">
      <dgm:prSet presAssocID="{CCAE2DE8-5B76-42FF-8DC8-44CC1C8B411D}" presName="parTxOnlySpace" presStyleCnt="0"/>
      <dgm:spPr/>
    </dgm:pt>
    <dgm:pt modelId="{3291C0C9-7070-474A-8579-6E8466B3F103}" type="pres">
      <dgm:prSet presAssocID="{5591B4B0-9490-4987-86BE-C19327A56EE5}" presName="parTxOnly" presStyleLbl="node1" presStyleIdx="3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C82F4-8669-4965-B5BE-9EAD4283AA58}" type="pres">
      <dgm:prSet presAssocID="{4D932D4F-C804-4C34-8FDE-FC2B338B66EB}" presName="parTxOnlySpace" presStyleCnt="0"/>
      <dgm:spPr/>
    </dgm:pt>
    <dgm:pt modelId="{F29E6E2E-9F8D-40E0-AB49-699A5BE31FA6}" type="pres">
      <dgm:prSet presAssocID="{6C3BBD3B-1C08-49B4-9476-2B5919A097C6}" presName="parTxOnly" presStyleLbl="node1" presStyleIdx="4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EE2E8B-363E-428E-9ED4-821780E42912}" type="presOf" srcId="{5591B4B0-9490-4987-86BE-C19327A56EE5}" destId="{3291C0C9-7070-474A-8579-6E8466B3F103}" srcOrd="0" destOrd="0" presId="urn:microsoft.com/office/officeart/2005/8/layout/chevron1"/>
    <dgm:cxn modelId="{2AAED094-CBBC-46D6-9289-CAE80599A1E8}" srcId="{F46D0F75-89A4-467C-ACF6-86FBA8247106}" destId="{6C3BBD3B-1C08-49B4-9476-2B5919A097C6}" srcOrd="4" destOrd="0" parTransId="{20A07E0B-B997-49C7-86FB-DFE687DA9521}" sibTransId="{62AB805F-D42E-48DA-A1CD-3CDF525ECD7E}"/>
    <dgm:cxn modelId="{37334278-666F-414D-9629-B53603B03299}" srcId="{F46D0F75-89A4-467C-ACF6-86FBA8247106}" destId="{4B6E7934-28B6-460D-84A5-CB358EACC7DA}" srcOrd="1" destOrd="0" parTransId="{318BEBF3-34AB-496F-A333-284D58112691}" sibTransId="{C34A2B9B-AF83-438E-B2BF-00962DED4677}"/>
    <dgm:cxn modelId="{A7EA8B00-2C9B-4C68-B585-1051A41DAE10}" srcId="{F46D0F75-89A4-467C-ACF6-86FBA8247106}" destId="{5591B4B0-9490-4987-86BE-C19327A56EE5}" srcOrd="3" destOrd="0" parTransId="{533A2A38-C8F1-4241-9D18-01CA37675EFB}" sibTransId="{4D932D4F-C804-4C34-8FDE-FC2B338B66EB}"/>
    <dgm:cxn modelId="{8DA3E705-7405-4A82-BBF6-169E15EF4D28}" type="presOf" srcId="{F46D0F75-89A4-467C-ACF6-86FBA8247106}" destId="{C9591651-D3F7-4920-BB6C-5561BB682107}" srcOrd="0" destOrd="0" presId="urn:microsoft.com/office/officeart/2005/8/layout/chevron1"/>
    <dgm:cxn modelId="{9B0634AD-BF6C-4C49-8239-5B1A5EF3A773}" srcId="{F46D0F75-89A4-467C-ACF6-86FBA8247106}" destId="{2F3618A3-2575-44A2-9163-3F8E945FF600}" srcOrd="0" destOrd="0" parTransId="{5BC84134-8EE8-4AEE-8479-4307EA7A7F0C}" sibTransId="{70502634-D329-47BC-80AC-A15C2C317296}"/>
    <dgm:cxn modelId="{E7E86440-1A06-477B-BFC0-E04A8E92D095}" type="presOf" srcId="{8CDC6C8F-9BD4-42A9-8EC9-256C44BB2F54}" destId="{412DA7F4-AB96-42AF-BF3E-66B3CCAC5D2B}" srcOrd="0" destOrd="0" presId="urn:microsoft.com/office/officeart/2005/8/layout/chevron1"/>
    <dgm:cxn modelId="{67140C39-8C98-4309-83DF-7C354803D5A9}" srcId="{F46D0F75-89A4-467C-ACF6-86FBA8247106}" destId="{8CDC6C8F-9BD4-42A9-8EC9-256C44BB2F54}" srcOrd="2" destOrd="0" parTransId="{9ECA03CD-E466-4F23-AF61-9DD523BCBAD9}" sibTransId="{CCAE2DE8-5B76-42FF-8DC8-44CC1C8B411D}"/>
    <dgm:cxn modelId="{A094A9ED-D3AA-4AA1-A5E4-0CFD47A36737}" type="presOf" srcId="{2F3618A3-2575-44A2-9163-3F8E945FF600}" destId="{B0FCA511-1AD2-4F04-9401-02F0A9B97170}" srcOrd="0" destOrd="0" presId="urn:microsoft.com/office/officeart/2005/8/layout/chevron1"/>
    <dgm:cxn modelId="{98DA2239-B36A-4206-BDE1-A41BD007B487}" type="presOf" srcId="{4B6E7934-28B6-460D-84A5-CB358EACC7DA}" destId="{4208A3AD-74EF-47A1-B061-10679C9CA13C}" srcOrd="0" destOrd="0" presId="urn:microsoft.com/office/officeart/2005/8/layout/chevron1"/>
    <dgm:cxn modelId="{F8EB7037-98C7-489D-AD5C-601D86BE6312}" type="presOf" srcId="{6C3BBD3B-1C08-49B4-9476-2B5919A097C6}" destId="{F29E6E2E-9F8D-40E0-AB49-699A5BE31FA6}" srcOrd="0" destOrd="0" presId="urn:microsoft.com/office/officeart/2005/8/layout/chevron1"/>
    <dgm:cxn modelId="{1AD5E079-2D66-433E-843A-089FAC35A01C}" type="presParOf" srcId="{C9591651-D3F7-4920-BB6C-5561BB682107}" destId="{B0FCA511-1AD2-4F04-9401-02F0A9B97170}" srcOrd="0" destOrd="0" presId="urn:microsoft.com/office/officeart/2005/8/layout/chevron1"/>
    <dgm:cxn modelId="{E3F9A37D-EF9D-471E-A080-0005DBCF7C5A}" type="presParOf" srcId="{C9591651-D3F7-4920-BB6C-5561BB682107}" destId="{2E629934-351C-4DAC-A5C0-F3622B61F652}" srcOrd="1" destOrd="0" presId="urn:microsoft.com/office/officeart/2005/8/layout/chevron1"/>
    <dgm:cxn modelId="{41DDFD59-4022-4AE2-926A-18F30DC43242}" type="presParOf" srcId="{C9591651-D3F7-4920-BB6C-5561BB682107}" destId="{4208A3AD-74EF-47A1-B061-10679C9CA13C}" srcOrd="2" destOrd="0" presId="urn:microsoft.com/office/officeart/2005/8/layout/chevron1"/>
    <dgm:cxn modelId="{09FC0F9A-41ED-4580-9C39-8009736569C3}" type="presParOf" srcId="{C9591651-D3F7-4920-BB6C-5561BB682107}" destId="{A076C4D0-CC41-4319-8D9C-BF1D1D2288E2}" srcOrd="3" destOrd="0" presId="urn:microsoft.com/office/officeart/2005/8/layout/chevron1"/>
    <dgm:cxn modelId="{9F01EB8A-44B3-4B03-A1E6-E0E21CC61397}" type="presParOf" srcId="{C9591651-D3F7-4920-BB6C-5561BB682107}" destId="{412DA7F4-AB96-42AF-BF3E-66B3CCAC5D2B}" srcOrd="4" destOrd="0" presId="urn:microsoft.com/office/officeart/2005/8/layout/chevron1"/>
    <dgm:cxn modelId="{FE0C1C15-665D-427C-88B7-F52A7396CEAF}" type="presParOf" srcId="{C9591651-D3F7-4920-BB6C-5561BB682107}" destId="{D5F4190C-A4E8-4B36-8B9E-6C29D94D0C86}" srcOrd="5" destOrd="0" presId="urn:microsoft.com/office/officeart/2005/8/layout/chevron1"/>
    <dgm:cxn modelId="{6CED62B5-8188-4006-8A23-0A280E7EEABD}" type="presParOf" srcId="{C9591651-D3F7-4920-BB6C-5561BB682107}" destId="{3291C0C9-7070-474A-8579-6E8466B3F103}" srcOrd="6" destOrd="0" presId="urn:microsoft.com/office/officeart/2005/8/layout/chevron1"/>
    <dgm:cxn modelId="{D36750B8-42A9-4F91-8550-58958FAF8E8B}" type="presParOf" srcId="{C9591651-D3F7-4920-BB6C-5561BB682107}" destId="{050C82F4-8669-4965-B5BE-9EAD4283AA58}" srcOrd="7" destOrd="0" presId="urn:microsoft.com/office/officeart/2005/8/layout/chevron1"/>
    <dgm:cxn modelId="{A553E155-2D15-43FF-BF97-6D5426139807}" type="presParOf" srcId="{C9591651-D3F7-4920-BB6C-5561BB682107}" destId="{F29E6E2E-9F8D-40E0-AB49-699A5BE31FA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6D0F75-89A4-467C-ACF6-86FBA82471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F3618A3-2575-44A2-9163-3F8E945FF60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5BC84134-8EE8-4AEE-8479-4307EA7A7F0C}" type="par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70502634-D329-47BC-80AC-A15C2C317296}" type="sib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B6E7934-28B6-460D-84A5-CB358EACC7DA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2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gm:t>
    </dgm:pt>
    <dgm:pt modelId="{318BEBF3-34AB-496F-A333-284D58112691}" type="par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34A2B9B-AF83-438E-B2BF-00962DED4677}" type="sib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8CDC6C8F-9BD4-42A9-8EC9-256C44BB2F54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gm:t>
    </dgm:pt>
    <dgm:pt modelId="{9ECA03CD-E466-4F23-AF61-9DD523BCBAD9}" type="par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CAE2DE8-5B76-42FF-8DC8-44CC1C8B411D}" type="sib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591B4B0-9490-4987-86BE-C19327A56EE5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gm:t>
    </dgm:pt>
    <dgm:pt modelId="{533A2A38-C8F1-4241-9D18-01CA37675EFB}" type="par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D932D4F-C804-4C34-8FDE-FC2B338B66EB}" type="sib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C3BBD3B-1C08-49B4-9476-2B5919A097C6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gm:t>
    </dgm:pt>
    <dgm:pt modelId="{20A07E0B-B997-49C7-86FB-DFE687DA9521}" type="par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2AB805F-D42E-48DA-A1CD-3CDF525ECD7E}" type="sib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9591651-D3F7-4920-BB6C-5561BB682107}" type="pres">
      <dgm:prSet presAssocID="{F46D0F75-89A4-467C-ACF6-86FBA8247106}" presName="Name0" presStyleCnt="0">
        <dgm:presLayoutVars>
          <dgm:dir/>
          <dgm:animLvl val="lvl"/>
          <dgm:resizeHandles val="exact"/>
        </dgm:presLayoutVars>
      </dgm:prSet>
      <dgm:spPr/>
    </dgm:pt>
    <dgm:pt modelId="{B0FCA511-1AD2-4F04-9401-02F0A9B97170}" type="pres">
      <dgm:prSet presAssocID="{2F3618A3-2575-44A2-9163-3F8E945FF600}" presName="parTxOnly" presStyleLbl="node1" presStyleIdx="0" presStyleCnt="5" custScaleY="72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629934-351C-4DAC-A5C0-F3622B61F652}" type="pres">
      <dgm:prSet presAssocID="{70502634-D329-47BC-80AC-A15C2C317296}" presName="parTxOnlySpace" presStyleCnt="0"/>
      <dgm:spPr/>
    </dgm:pt>
    <dgm:pt modelId="{4208A3AD-74EF-47A1-B061-10679C9CA13C}" type="pres">
      <dgm:prSet presAssocID="{4B6E7934-28B6-460D-84A5-CB358EACC7DA}" presName="parTxOnly" presStyleLbl="node1" presStyleIdx="1" presStyleCnt="5" custScaleX="117075" custScaleY="103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6C4D0-CC41-4319-8D9C-BF1D1D2288E2}" type="pres">
      <dgm:prSet presAssocID="{C34A2B9B-AF83-438E-B2BF-00962DED4677}" presName="parTxOnlySpace" presStyleCnt="0"/>
      <dgm:spPr/>
    </dgm:pt>
    <dgm:pt modelId="{412DA7F4-AB96-42AF-BF3E-66B3CCAC5D2B}" type="pres">
      <dgm:prSet presAssocID="{8CDC6C8F-9BD4-42A9-8EC9-256C44BB2F54}" presName="parTxOnly" presStyleLbl="node1" presStyleIdx="2" presStyleCnt="5" custScaleY="72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4190C-A4E8-4B36-8B9E-6C29D94D0C86}" type="pres">
      <dgm:prSet presAssocID="{CCAE2DE8-5B76-42FF-8DC8-44CC1C8B411D}" presName="parTxOnlySpace" presStyleCnt="0"/>
      <dgm:spPr/>
    </dgm:pt>
    <dgm:pt modelId="{3291C0C9-7070-474A-8579-6E8466B3F103}" type="pres">
      <dgm:prSet presAssocID="{5591B4B0-9490-4987-86BE-C19327A56EE5}" presName="parTxOnly" presStyleLbl="node1" presStyleIdx="3" presStyleCnt="5" custScaleY="72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C82F4-8669-4965-B5BE-9EAD4283AA58}" type="pres">
      <dgm:prSet presAssocID="{4D932D4F-C804-4C34-8FDE-FC2B338B66EB}" presName="parTxOnlySpace" presStyleCnt="0"/>
      <dgm:spPr/>
    </dgm:pt>
    <dgm:pt modelId="{F29E6E2E-9F8D-40E0-AB49-699A5BE31FA6}" type="pres">
      <dgm:prSet presAssocID="{6C3BBD3B-1C08-49B4-9476-2B5919A097C6}" presName="parTxOnly" presStyleLbl="node1" presStyleIdx="4" presStyleCnt="5" custScaleY="72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EE2E8B-363E-428E-9ED4-821780E42912}" type="presOf" srcId="{5591B4B0-9490-4987-86BE-C19327A56EE5}" destId="{3291C0C9-7070-474A-8579-6E8466B3F103}" srcOrd="0" destOrd="0" presId="urn:microsoft.com/office/officeart/2005/8/layout/chevron1"/>
    <dgm:cxn modelId="{2AAED094-CBBC-46D6-9289-CAE80599A1E8}" srcId="{F46D0F75-89A4-467C-ACF6-86FBA8247106}" destId="{6C3BBD3B-1C08-49B4-9476-2B5919A097C6}" srcOrd="4" destOrd="0" parTransId="{20A07E0B-B997-49C7-86FB-DFE687DA9521}" sibTransId="{62AB805F-D42E-48DA-A1CD-3CDF525ECD7E}"/>
    <dgm:cxn modelId="{37334278-666F-414D-9629-B53603B03299}" srcId="{F46D0F75-89A4-467C-ACF6-86FBA8247106}" destId="{4B6E7934-28B6-460D-84A5-CB358EACC7DA}" srcOrd="1" destOrd="0" parTransId="{318BEBF3-34AB-496F-A333-284D58112691}" sibTransId="{C34A2B9B-AF83-438E-B2BF-00962DED4677}"/>
    <dgm:cxn modelId="{A7EA8B00-2C9B-4C68-B585-1051A41DAE10}" srcId="{F46D0F75-89A4-467C-ACF6-86FBA8247106}" destId="{5591B4B0-9490-4987-86BE-C19327A56EE5}" srcOrd="3" destOrd="0" parTransId="{533A2A38-C8F1-4241-9D18-01CA37675EFB}" sibTransId="{4D932D4F-C804-4C34-8FDE-FC2B338B66EB}"/>
    <dgm:cxn modelId="{8DA3E705-7405-4A82-BBF6-169E15EF4D28}" type="presOf" srcId="{F46D0F75-89A4-467C-ACF6-86FBA8247106}" destId="{C9591651-D3F7-4920-BB6C-5561BB682107}" srcOrd="0" destOrd="0" presId="urn:microsoft.com/office/officeart/2005/8/layout/chevron1"/>
    <dgm:cxn modelId="{9B0634AD-BF6C-4C49-8239-5B1A5EF3A773}" srcId="{F46D0F75-89A4-467C-ACF6-86FBA8247106}" destId="{2F3618A3-2575-44A2-9163-3F8E945FF600}" srcOrd="0" destOrd="0" parTransId="{5BC84134-8EE8-4AEE-8479-4307EA7A7F0C}" sibTransId="{70502634-D329-47BC-80AC-A15C2C317296}"/>
    <dgm:cxn modelId="{E7E86440-1A06-477B-BFC0-E04A8E92D095}" type="presOf" srcId="{8CDC6C8F-9BD4-42A9-8EC9-256C44BB2F54}" destId="{412DA7F4-AB96-42AF-BF3E-66B3CCAC5D2B}" srcOrd="0" destOrd="0" presId="urn:microsoft.com/office/officeart/2005/8/layout/chevron1"/>
    <dgm:cxn modelId="{67140C39-8C98-4309-83DF-7C354803D5A9}" srcId="{F46D0F75-89A4-467C-ACF6-86FBA8247106}" destId="{8CDC6C8F-9BD4-42A9-8EC9-256C44BB2F54}" srcOrd="2" destOrd="0" parTransId="{9ECA03CD-E466-4F23-AF61-9DD523BCBAD9}" sibTransId="{CCAE2DE8-5B76-42FF-8DC8-44CC1C8B411D}"/>
    <dgm:cxn modelId="{A094A9ED-D3AA-4AA1-A5E4-0CFD47A36737}" type="presOf" srcId="{2F3618A3-2575-44A2-9163-3F8E945FF600}" destId="{B0FCA511-1AD2-4F04-9401-02F0A9B97170}" srcOrd="0" destOrd="0" presId="urn:microsoft.com/office/officeart/2005/8/layout/chevron1"/>
    <dgm:cxn modelId="{98DA2239-B36A-4206-BDE1-A41BD007B487}" type="presOf" srcId="{4B6E7934-28B6-460D-84A5-CB358EACC7DA}" destId="{4208A3AD-74EF-47A1-B061-10679C9CA13C}" srcOrd="0" destOrd="0" presId="urn:microsoft.com/office/officeart/2005/8/layout/chevron1"/>
    <dgm:cxn modelId="{F8EB7037-98C7-489D-AD5C-601D86BE6312}" type="presOf" srcId="{6C3BBD3B-1C08-49B4-9476-2B5919A097C6}" destId="{F29E6E2E-9F8D-40E0-AB49-699A5BE31FA6}" srcOrd="0" destOrd="0" presId="urn:microsoft.com/office/officeart/2005/8/layout/chevron1"/>
    <dgm:cxn modelId="{1AD5E079-2D66-433E-843A-089FAC35A01C}" type="presParOf" srcId="{C9591651-D3F7-4920-BB6C-5561BB682107}" destId="{B0FCA511-1AD2-4F04-9401-02F0A9B97170}" srcOrd="0" destOrd="0" presId="urn:microsoft.com/office/officeart/2005/8/layout/chevron1"/>
    <dgm:cxn modelId="{E3F9A37D-EF9D-471E-A080-0005DBCF7C5A}" type="presParOf" srcId="{C9591651-D3F7-4920-BB6C-5561BB682107}" destId="{2E629934-351C-4DAC-A5C0-F3622B61F652}" srcOrd="1" destOrd="0" presId="urn:microsoft.com/office/officeart/2005/8/layout/chevron1"/>
    <dgm:cxn modelId="{41DDFD59-4022-4AE2-926A-18F30DC43242}" type="presParOf" srcId="{C9591651-D3F7-4920-BB6C-5561BB682107}" destId="{4208A3AD-74EF-47A1-B061-10679C9CA13C}" srcOrd="2" destOrd="0" presId="urn:microsoft.com/office/officeart/2005/8/layout/chevron1"/>
    <dgm:cxn modelId="{09FC0F9A-41ED-4580-9C39-8009736569C3}" type="presParOf" srcId="{C9591651-D3F7-4920-BB6C-5561BB682107}" destId="{A076C4D0-CC41-4319-8D9C-BF1D1D2288E2}" srcOrd="3" destOrd="0" presId="urn:microsoft.com/office/officeart/2005/8/layout/chevron1"/>
    <dgm:cxn modelId="{9F01EB8A-44B3-4B03-A1E6-E0E21CC61397}" type="presParOf" srcId="{C9591651-D3F7-4920-BB6C-5561BB682107}" destId="{412DA7F4-AB96-42AF-BF3E-66B3CCAC5D2B}" srcOrd="4" destOrd="0" presId="urn:microsoft.com/office/officeart/2005/8/layout/chevron1"/>
    <dgm:cxn modelId="{FE0C1C15-665D-427C-88B7-F52A7396CEAF}" type="presParOf" srcId="{C9591651-D3F7-4920-BB6C-5561BB682107}" destId="{D5F4190C-A4E8-4B36-8B9E-6C29D94D0C86}" srcOrd="5" destOrd="0" presId="urn:microsoft.com/office/officeart/2005/8/layout/chevron1"/>
    <dgm:cxn modelId="{6CED62B5-8188-4006-8A23-0A280E7EEABD}" type="presParOf" srcId="{C9591651-D3F7-4920-BB6C-5561BB682107}" destId="{3291C0C9-7070-474A-8579-6E8466B3F103}" srcOrd="6" destOrd="0" presId="urn:microsoft.com/office/officeart/2005/8/layout/chevron1"/>
    <dgm:cxn modelId="{D36750B8-42A9-4F91-8550-58958FAF8E8B}" type="presParOf" srcId="{C9591651-D3F7-4920-BB6C-5561BB682107}" destId="{050C82F4-8669-4965-B5BE-9EAD4283AA58}" srcOrd="7" destOrd="0" presId="urn:microsoft.com/office/officeart/2005/8/layout/chevron1"/>
    <dgm:cxn modelId="{A553E155-2D15-43FF-BF97-6D5426139807}" type="presParOf" srcId="{C9591651-D3F7-4920-BB6C-5561BB682107}" destId="{F29E6E2E-9F8D-40E0-AB49-699A5BE31FA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6D0F75-89A4-467C-ACF6-86FBA82471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F3618A3-2575-44A2-9163-3F8E945FF60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5BC84134-8EE8-4AEE-8479-4307EA7A7F0C}" type="par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70502634-D329-47BC-80AC-A15C2C317296}" type="sib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B6E7934-28B6-460D-84A5-CB358EACC7DA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gm:t>
    </dgm:pt>
    <dgm:pt modelId="{318BEBF3-34AB-496F-A333-284D58112691}" type="par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34A2B9B-AF83-438E-B2BF-00962DED4677}" type="sib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8CDC6C8F-9BD4-42A9-8EC9-256C44BB2F54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2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gm:t>
    </dgm:pt>
    <dgm:pt modelId="{9ECA03CD-E466-4F23-AF61-9DD523BCBAD9}" type="par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CAE2DE8-5B76-42FF-8DC8-44CC1C8B411D}" type="sib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591B4B0-9490-4987-86BE-C19327A56EE5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gm:t>
    </dgm:pt>
    <dgm:pt modelId="{533A2A38-C8F1-4241-9D18-01CA37675EFB}" type="par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D932D4F-C804-4C34-8FDE-FC2B338B66EB}" type="sib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C3BBD3B-1C08-49B4-9476-2B5919A097C6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gm:t>
    </dgm:pt>
    <dgm:pt modelId="{20A07E0B-B997-49C7-86FB-DFE687DA9521}" type="par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2AB805F-D42E-48DA-A1CD-3CDF525ECD7E}" type="sib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9591651-D3F7-4920-BB6C-5561BB682107}" type="pres">
      <dgm:prSet presAssocID="{F46D0F75-89A4-467C-ACF6-86FBA8247106}" presName="Name0" presStyleCnt="0">
        <dgm:presLayoutVars>
          <dgm:dir/>
          <dgm:animLvl val="lvl"/>
          <dgm:resizeHandles val="exact"/>
        </dgm:presLayoutVars>
      </dgm:prSet>
      <dgm:spPr/>
    </dgm:pt>
    <dgm:pt modelId="{B0FCA511-1AD2-4F04-9401-02F0A9B97170}" type="pres">
      <dgm:prSet presAssocID="{2F3618A3-2575-44A2-9163-3F8E945FF600}" presName="parTxOnly" presStyleLbl="node1" presStyleIdx="0" presStyleCnt="5" custScaleY="696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629934-351C-4DAC-A5C0-F3622B61F652}" type="pres">
      <dgm:prSet presAssocID="{70502634-D329-47BC-80AC-A15C2C317296}" presName="parTxOnlySpace" presStyleCnt="0"/>
      <dgm:spPr/>
    </dgm:pt>
    <dgm:pt modelId="{4208A3AD-74EF-47A1-B061-10679C9CA13C}" type="pres">
      <dgm:prSet presAssocID="{4B6E7934-28B6-460D-84A5-CB358EACC7DA}" presName="parTxOnly" presStyleLbl="node1" presStyleIdx="1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6C4D0-CC41-4319-8D9C-BF1D1D2288E2}" type="pres">
      <dgm:prSet presAssocID="{C34A2B9B-AF83-438E-B2BF-00962DED4677}" presName="parTxOnlySpace" presStyleCnt="0"/>
      <dgm:spPr/>
    </dgm:pt>
    <dgm:pt modelId="{412DA7F4-AB96-42AF-BF3E-66B3CCAC5D2B}" type="pres">
      <dgm:prSet presAssocID="{8CDC6C8F-9BD4-42A9-8EC9-256C44BB2F54}" presName="parTxOnly" presStyleLbl="node1" presStyleIdx="2" presStyleCnt="5" custScaleY="99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4190C-A4E8-4B36-8B9E-6C29D94D0C86}" type="pres">
      <dgm:prSet presAssocID="{CCAE2DE8-5B76-42FF-8DC8-44CC1C8B411D}" presName="parTxOnlySpace" presStyleCnt="0"/>
      <dgm:spPr/>
    </dgm:pt>
    <dgm:pt modelId="{3291C0C9-7070-474A-8579-6E8466B3F103}" type="pres">
      <dgm:prSet presAssocID="{5591B4B0-9490-4987-86BE-C19327A56EE5}" presName="parTxOnly" presStyleLbl="node1" presStyleIdx="3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C82F4-8669-4965-B5BE-9EAD4283AA58}" type="pres">
      <dgm:prSet presAssocID="{4D932D4F-C804-4C34-8FDE-FC2B338B66EB}" presName="parTxOnlySpace" presStyleCnt="0"/>
      <dgm:spPr/>
    </dgm:pt>
    <dgm:pt modelId="{F29E6E2E-9F8D-40E0-AB49-699A5BE31FA6}" type="pres">
      <dgm:prSet presAssocID="{6C3BBD3B-1C08-49B4-9476-2B5919A097C6}" presName="parTxOnly" presStyleLbl="node1" presStyleIdx="4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EE2E8B-363E-428E-9ED4-821780E42912}" type="presOf" srcId="{5591B4B0-9490-4987-86BE-C19327A56EE5}" destId="{3291C0C9-7070-474A-8579-6E8466B3F103}" srcOrd="0" destOrd="0" presId="urn:microsoft.com/office/officeart/2005/8/layout/chevron1"/>
    <dgm:cxn modelId="{2AAED094-CBBC-46D6-9289-CAE80599A1E8}" srcId="{F46D0F75-89A4-467C-ACF6-86FBA8247106}" destId="{6C3BBD3B-1C08-49B4-9476-2B5919A097C6}" srcOrd="4" destOrd="0" parTransId="{20A07E0B-B997-49C7-86FB-DFE687DA9521}" sibTransId="{62AB805F-D42E-48DA-A1CD-3CDF525ECD7E}"/>
    <dgm:cxn modelId="{37334278-666F-414D-9629-B53603B03299}" srcId="{F46D0F75-89A4-467C-ACF6-86FBA8247106}" destId="{4B6E7934-28B6-460D-84A5-CB358EACC7DA}" srcOrd="1" destOrd="0" parTransId="{318BEBF3-34AB-496F-A333-284D58112691}" sibTransId="{C34A2B9B-AF83-438E-B2BF-00962DED4677}"/>
    <dgm:cxn modelId="{A7EA8B00-2C9B-4C68-B585-1051A41DAE10}" srcId="{F46D0F75-89A4-467C-ACF6-86FBA8247106}" destId="{5591B4B0-9490-4987-86BE-C19327A56EE5}" srcOrd="3" destOrd="0" parTransId="{533A2A38-C8F1-4241-9D18-01CA37675EFB}" sibTransId="{4D932D4F-C804-4C34-8FDE-FC2B338B66EB}"/>
    <dgm:cxn modelId="{8DA3E705-7405-4A82-BBF6-169E15EF4D28}" type="presOf" srcId="{F46D0F75-89A4-467C-ACF6-86FBA8247106}" destId="{C9591651-D3F7-4920-BB6C-5561BB682107}" srcOrd="0" destOrd="0" presId="urn:microsoft.com/office/officeart/2005/8/layout/chevron1"/>
    <dgm:cxn modelId="{9B0634AD-BF6C-4C49-8239-5B1A5EF3A773}" srcId="{F46D0F75-89A4-467C-ACF6-86FBA8247106}" destId="{2F3618A3-2575-44A2-9163-3F8E945FF600}" srcOrd="0" destOrd="0" parTransId="{5BC84134-8EE8-4AEE-8479-4307EA7A7F0C}" sibTransId="{70502634-D329-47BC-80AC-A15C2C317296}"/>
    <dgm:cxn modelId="{E7E86440-1A06-477B-BFC0-E04A8E92D095}" type="presOf" srcId="{8CDC6C8F-9BD4-42A9-8EC9-256C44BB2F54}" destId="{412DA7F4-AB96-42AF-BF3E-66B3CCAC5D2B}" srcOrd="0" destOrd="0" presId="urn:microsoft.com/office/officeart/2005/8/layout/chevron1"/>
    <dgm:cxn modelId="{67140C39-8C98-4309-83DF-7C354803D5A9}" srcId="{F46D0F75-89A4-467C-ACF6-86FBA8247106}" destId="{8CDC6C8F-9BD4-42A9-8EC9-256C44BB2F54}" srcOrd="2" destOrd="0" parTransId="{9ECA03CD-E466-4F23-AF61-9DD523BCBAD9}" sibTransId="{CCAE2DE8-5B76-42FF-8DC8-44CC1C8B411D}"/>
    <dgm:cxn modelId="{A094A9ED-D3AA-4AA1-A5E4-0CFD47A36737}" type="presOf" srcId="{2F3618A3-2575-44A2-9163-3F8E945FF600}" destId="{B0FCA511-1AD2-4F04-9401-02F0A9B97170}" srcOrd="0" destOrd="0" presId="urn:microsoft.com/office/officeart/2005/8/layout/chevron1"/>
    <dgm:cxn modelId="{98DA2239-B36A-4206-BDE1-A41BD007B487}" type="presOf" srcId="{4B6E7934-28B6-460D-84A5-CB358EACC7DA}" destId="{4208A3AD-74EF-47A1-B061-10679C9CA13C}" srcOrd="0" destOrd="0" presId="urn:microsoft.com/office/officeart/2005/8/layout/chevron1"/>
    <dgm:cxn modelId="{F8EB7037-98C7-489D-AD5C-601D86BE6312}" type="presOf" srcId="{6C3BBD3B-1C08-49B4-9476-2B5919A097C6}" destId="{F29E6E2E-9F8D-40E0-AB49-699A5BE31FA6}" srcOrd="0" destOrd="0" presId="urn:microsoft.com/office/officeart/2005/8/layout/chevron1"/>
    <dgm:cxn modelId="{1AD5E079-2D66-433E-843A-089FAC35A01C}" type="presParOf" srcId="{C9591651-D3F7-4920-BB6C-5561BB682107}" destId="{B0FCA511-1AD2-4F04-9401-02F0A9B97170}" srcOrd="0" destOrd="0" presId="urn:microsoft.com/office/officeart/2005/8/layout/chevron1"/>
    <dgm:cxn modelId="{E3F9A37D-EF9D-471E-A080-0005DBCF7C5A}" type="presParOf" srcId="{C9591651-D3F7-4920-BB6C-5561BB682107}" destId="{2E629934-351C-4DAC-A5C0-F3622B61F652}" srcOrd="1" destOrd="0" presId="urn:microsoft.com/office/officeart/2005/8/layout/chevron1"/>
    <dgm:cxn modelId="{41DDFD59-4022-4AE2-926A-18F30DC43242}" type="presParOf" srcId="{C9591651-D3F7-4920-BB6C-5561BB682107}" destId="{4208A3AD-74EF-47A1-B061-10679C9CA13C}" srcOrd="2" destOrd="0" presId="urn:microsoft.com/office/officeart/2005/8/layout/chevron1"/>
    <dgm:cxn modelId="{09FC0F9A-41ED-4580-9C39-8009736569C3}" type="presParOf" srcId="{C9591651-D3F7-4920-BB6C-5561BB682107}" destId="{A076C4D0-CC41-4319-8D9C-BF1D1D2288E2}" srcOrd="3" destOrd="0" presId="urn:microsoft.com/office/officeart/2005/8/layout/chevron1"/>
    <dgm:cxn modelId="{9F01EB8A-44B3-4B03-A1E6-E0E21CC61397}" type="presParOf" srcId="{C9591651-D3F7-4920-BB6C-5561BB682107}" destId="{412DA7F4-AB96-42AF-BF3E-66B3CCAC5D2B}" srcOrd="4" destOrd="0" presId="urn:microsoft.com/office/officeart/2005/8/layout/chevron1"/>
    <dgm:cxn modelId="{FE0C1C15-665D-427C-88B7-F52A7396CEAF}" type="presParOf" srcId="{C9591651-D3F7-4920-BB6C-5561BB682107}" destId="{D5F4190C-A4E8-4B36-8B9E-6C29D94D0C86}" srcOrd="5" destOrd="0" presId="urn:microsoft.com/office/officeart/2005/8/layout/chevron1"/>
    <dgm:cxn modelId="{6CED62B5-8188-4006-8A23-0A280E7EEABD}" type="presParOf" srcId="{C9591651-D3F7-4920-BB6C-5561BB682107}" destId="{3291C0C9-7070-474A-8579-6E8466B3F103}" srcOrd="6" destOrd="0" presId="urn:microsoft.com/office/officeart/2005/8/layout/chevron1"/>
    <dgm:cxn modelId="{D36750B8-42A9-4F91-8550-58958FAF8E8B}" type="presParOf" srcId="{C9591651-D3F7-4920-BB6C-5561BB682107}" destId="{050C82F4-8669-4965-B5BE-9EAD4283AA58}" srcOrd="7" destOrd="0" presId="urn:microsoft.com/office/officeart/2005/8/layout/chevron1"/>
    <dgm:cxn modelId="{A553E155-2D15-43FF-BF97-6D5426139807}" type="presParOf" srcId="{C9591651-D3F7-4920-BB6C-5561BB682107}" destId="{F29E6E2E-9F8D-40E0-AB49-699A5BE31FA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6D0F75-89A4-467C-ACF6-86FBA82471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F3618A3-2575-44A2-9163-3F8E945FF60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5BC84134-8EE8-4AEE-8479-4307EA7A7F0C}" type="par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70502634-D329-47BC-80AC-A15C2C317296}" type="sib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B6E7934-28B6-460D-84A5-CB358EACC7DA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gm:t>
    </dgm:pt>
    <dgm:pt modelId="{318BEBF3-34AB-496F-A333-284D58112691}" type="par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34A2B9B-AF83-438E-B2BF-00962DED4677}" type="sib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8CDC6C8F-9BD4-42A9-8EC9-256C44BB2F54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gm:t>
    </dgm:pt>
    <dgm:pt modelId="{9ECA03CD-E466-4F23-AF61-9DD523BCBAD9}" type="par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CAE2DE8-5B76-42FF-8DC8-44CC1C8B411D}" type="sib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591B4B0-9490-4987-86BE-C19327A56EE5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2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gm:t>
    </dgm:pt>
    <dgm:pt modelId="{533A2A38-C8F1-4241-9D18-01CA37675EFB}" type="par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D932D4F-C804-4C34-8FDE-FC2B338B66EB}" type="sib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C3BBD3B-1C08-49B4-9476-2B5919A097C6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gm:t>
    </dgm:pt>
    <dgm:pt modelId="{20A07E0B-B997-49C7-86FB-DFE687DA9521}" type="par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2AB805F-D42E-48DA-A1CD-3CDF525ECD7E}" type="sib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9591651-D3F7-4920-BB6C-5561BB682107}" type="pres">
      <dgm:prSet presAssocID="{F46D0F75-89A4-467C-ACF6-86FBA8247106}" presName="Name0" presStyleCnt="0">
        <dgm:presLayoutVars>
          <dgm:dir/>
          <dgm:animLvl val="lvl"/>
          <dgm:resizeHandles val="exact"/>
        </dgm:presLayoutVars>
      </dgm:prSet>
      <dgm:spPr/>
    </dgm:pt>
    <dgm:pt modelId="{B0FCA511-1AD2-4F04-9401-02F0A9B97170}" type="pres">
      <dgm:prSet presAssocID="{2F3618A3-2575-44A2-9163-3F8E945FF600}" presName="parTxOnly" presStyleLbl="node1" presStyleIdx="0" presStyleCnt="5" custScaleY="696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629934-351C-4DAC-A5C0-F3622B61F652}" type="pres">
      <dgm:prSet presAssocID="{70502634-D329-47BC-80AC-A15C2C317296}" presName="parTxOnlySpace" presStyleCnt="0"/>
      <dgm:spPr/>
    </dgm:pt>
    <dgm:pt modelId="{4208A3AD-74EF-47A1-B061-10679C9CA13C}" type="pres">
      <dgm:prSet presAssocID="{4B6E7934-28B6-460D-84A5-CB358EACC7DA}" presName="parTxOnly" presStyleLbl="node1" presStyleIdx="1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6C4D0-CC41-4319-8D9C-BF1D1D2288E2}" type="pres">
      <dgm:prSet presAssocID="{C34A2B9B-AF83-438E-B2BF-00962DED4677}" presName="parTxOnlySpace" presStyleCnt="0"/>
      <dgm:spPr/>
    </dgm:pt>
    <dgm:pt modelId="{412DA7F4-AB96-42AF-BF3E-66B3CCAC5D2B}" type="pres">
      <dgm:prSet presAssocID="{8CDC6C8F-9BD4-42A9-8EC9-256C44BB2F54}" presName="parTxOnly" presStyleLbl="node1" presStyleIdx="2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4190C-A4E8-4B36-8B9E-6C29D94D0C86}" type="pres">
      <dgm:prSet presAssocID="{CCAE2DE8-5B76-42FF-8DC8-44CC1C8B411D}" presName="parTxOnlySpace" presStyleCnt="0"/>
      <dgm:spPr/>
    </dgm:pt>
    <dgm:pt modelId="{3291C0C9-7070-474A-8579-6E8466B3F103}" type="pres">
      <dgm:prSet presAssocID="{5591B4B0-9490-4987-86BE-C19327A56EE5}" presName="parTxOnly" presStyleLbl="node1" presStyleIdx="3" presStyleCnt="5" custScaleY="99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C82F4-8669-4965-B5BE-9EAD4283AA58}" type="pres">
      <dgm:prSet presAssocID="{4D932D4F-C804-4C34-8FDE-FC2B338B66EB}" presName="parTxOnlySpace" presStyleCnt="0"/>
      <dgm:spPr/>
    </dgm:pt>
    <dgm:pt modelId="{F29E6E2E-9F8D-40E0-AB49-699A5BE31FA6}" type="pres">
      <dgm:prSet presAssocID="{6C3BBD3B-1C08-49B4-9476-2B5919A097C6}" presName="parTxOnly" presStyleLbl="node1" presStyleIdx="4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EE2E8B-363E-428E-9ED4-821780E42912}" type="presOf" srcId="{5591B4B0-9490-4987-86BE-C19327A56EE5}" destId="{3291C0C9-7070-474A-8579-6E8466B3F103}" srcOrd="0" destOrd="0" presId="urn:microsoft.com/office/officeart/2005/8/layout/chevron1"/>
    <dgm:cxn modelId="{2AAED094-CBBC-46D6-9289-CAE80599A1E8}" srcId="{F46D0F75-89A4-467C-ACF6-86FBA8247106}" destId="{6C3BBD3B-1C08-49B4-9476-2B5919A097C6}" srcOrd="4" destOrd="0" parTransId="{20A07E0B-B997-49C7-86FB-DFE687DA9521}" sibTransId="{62AB805F-D42E-48DA-A1CD-3CDF525ECD7E}"/>
    <dgm:cxn modelId="{37334278-666F-414D-9629-B53603B03299}" srcId="{F46D0F75-89A4-467C-ACF6-86FBA8247106}" destId="{4B6E7934-28B6-460D-84A5-CB358EACC7DA}" srcOrd="1" destOrd="0" parTransId="{318BEBF3-34AB-496F-A333-284D58112691}" sibTransId="{C34A2B9B-AF83-438E-B2BF-00962DED4677}"/>
    <dgm:cxn modelId="{A7EA8B00-2C9B-4C68-B585-1051A41DAE10}" srcId="{F46D0F75-89A4-467C-ACF6-86FBA8247106}" destId="{5591B4B0-9490-4987-86BE-C19327A56EE5}" srcOrd="3" destOrd="0" parTransId="{533A2A38-C8F1-4241-9D18-01CA37675EFB}" sibTransId="{4D932D4F-C804-4C34-8FDE-FC2B338B66EB}"/>
    <dgm:cxn modelId="{8DA3E705-7405-4A82-BBF6-169E15EF4D28}" type="presOf" srcId="{F46D0F75-89A4-467C-ACF6-86FBA8247106}" destId="{C9591651-D3F7-4920-BB6C-5561BB682107}" srcOrd="0" destOrd="0" presId="urn:microsoft.com/office/officeart/2005/8/layout/chevron1"/>
    <dgm:cxn modelId="{9B0634AD-BF6C-4C49-8239-5B1A5EF3A773}" srcId="{F46D0F75-89A4-467C-ACF6-86FBA8247106}" destId="{2F3618A3-2575-44A2-9163-3F8E945FF600}" srcOrd="0" destOrd="0" parTransId="{5BC84134-8EE8-4AEE-8479-4307EA7A7F0C}" sibTransId="{70502634-D329-47BC-80AC-A15C2C317296}"/>
    <dgm:cxn modelId="{E7E86440-1A06-477B-BFC0-E04A8E92D095}" type="presOf" srcId="{8CDC6C8F-9BD4-42A9-8EC9-256C44BB2F54}" destId="{412DA7F4-AB96-42AF-BF3E-66B3CCAC5D2B}" srcOrd="0" destOrd="0" presId="urn:microsoft.com/office/officeart/2005/8/layout/chevron1"/>
    <dgm:cxn modelId="{67140C39-8C98-4309-83DF-7C354803D5A9}" srcId="{F46D0F75-89A4-467C-ACF6-86FBA8247106}" destId="{8CDC6C8F-9BD4-42A9-8EC9-256C44BB2F54}" srcOrd="2" destOrd="0" parTransId="{9ECA03CD-E466-4F23-AF61-9DD523BCBAD9}" sibTransId="{CCAE2DE8-5B76-42FF-8DC8-44CC1C8B411D}"/>
    <dgm:cxn modelId="{A094A9ED-D3AA-4AA1-A5E4-0CFD47A36737}" type="presOf" srcId="{2F3618A3-2575-44A2-9163-3F8E945FF600}" destId="{B0FCA511-1AD2-4F04-9401-02F0A9B97170}" srcOrd="0" destOrd="0" presId="urn:microsoft.com/office/officeart/2005/8/layout/chevron1"/>
    <dgm:cxn modelId="{98DA2239-B36A-4206-BDE1-A41BD007B487}" type="presOf" srcId="{4B6E7934-28B6-460D-84A5-CB358EACC7DA}" destId="{4208A3AD-74EF-47A1-B061-10679C9CA13C}" srcOrd="0" destOrd="0" presId="urn:microsoft.com/office/officeart/2005/8/layout/chevron1"/>
    <dgm:cxn modelId="{F8EB7037-98C7-489D-AD5C-601D86BE6312}" type="presOf" srcId="{6C3BBD3B-1C08-49B4-9476-2B5919A097C6}" destId="{F29E6E2E-9F8D-40E0-AB49-699A5BE31FA6}" srcOrd="0" destOrd="0" presId="urn:microsoft.com/office/officeart/2005/8/layout/chevron1"/>
    <dgm:cxn modelId="{1AD5E079-2D66-433E-843A-089FAC35A01C}" type="presParOf" srcId="{C9591651-D3F7-4920-BB6C-5561BB682107}" destId="{B0FCA511-1AD2-4F04-9401-02F0A9B97170}" srcOrd="0" destOrd="0" presId="urn:microsoft.com/office/officeart/2005/8/layout/chevron1"/>
    <dgm:cxn modelId="{E3F9A37D-EF9D-471E-A080-0005DBCF7C5A}" type="presParOf" srcId="{C9591651-D3F7-4920-BB6C-5561BB682107}" destId="{2E629934-351C-4DAC-A5C0-F3622B61F652}" srcOrd="1" destOrd="0" presId="urn:microsoft.com/office/officeart/2005/8/layout/chevron1"/>
    <dgm:cxn modelId="{41DDFD59-4022-4AE2-926A-18F30DC43242}" type="presParOf" srcId="{C9591651-D3F7-4920-BB6C-5561BB682107}" destId="{4208A3AD-74EF-47A1-B061-10679C9CA13C}" srcOrd="2" destOrd="0" presId="urn:microsoft.com/office/officeart/2005/8/layout/chevron1"/>
    <dgm:cxn modelId="{09FC0F9A-41ED-4580-9C39-8009736569C3}" type="presParOf" srcId="{C9591651-D3F7-4920-BB6C-5561BB682107}" destId="{A076C4D0-CC41-4319-8D9C-BF1D1D2288E2}" srcOrd="3" destOrd="0" presId="urn:microsoft.com/office/officeart/2005/8/layout/chevron1"/>
    <dgm:cxn modelId="{9F01EB8A-44B3-4B03-A1E6-E0E21CC61397}" type="presParOf" srcId="{C9591651-D3F7-4920-BB6C-5561BB682107}" destId="{412DA7F4-AB96-42AF-BF3E-66B3CCAC5D2B}" srcOrd="4" destOrd="0" presId="urn:microsoft.com/office/officeart/2005/8/layout/chevron1"/>
    <dgm:cxn modelId="{FE0C1C15-665D-427C-88B7-F52A7396CEAF}" type="presParOf" srcId="{C9591651-D3F7-4920-BB6C-5561BB682107}" destId="{D5F4190C-A4E8-4B36-8B9E-6C29D94D0C86}" srcOrd="5" destOrd="0" presId="urn:microsoft.com/office/officeart/2005/8/layout/chevron1"/>
    <dgm:cxn modelId="{6CED62B5-8188-4006-8A23-0A280E7EEABD}" type="presParOf" srcId="{C9591651-D3F7-4920-BB6C-5561BB682107}" destId="{3291C0C9-7070-474A-8579-6E8466B3F103}" srcOrd="6" destOrd="0" presId="urn:microsoft.com/office/officeart/2005/8/layout/chevron1"/>
    <dgm:cxn modelId="{D36750B8-42A9-4F91-8550-58958FAF8E8B}" type="presParOf" srcId="{C9591651-D3F7-4920-BB6C-5561BB682107}" destId="{050C82F4-8669-4965-B5BE-9EAD4283AA58}" srcOrd="7" destOrd="0" presId="urn:microsoft.com/office/officeart/2005/8/layout/chevron1"/>
    <dgm:cxn modelId="{A553E155-2D15-43FF-BF97-6D5426139807}" type="presParOf" srcId="{C9591651-D3F7-4920-BB6C-5561BB682107}" destId="{F29E6E2E-9F8D-40E0-AB49-699A5BE31FA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6D0F75-89A4-467C-ACF6-86FBA824710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F3618A3-2575-44A2-9163-3F8E945FF600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5BC84134-8EE8-4AEE-8479-4307EA7A7F0C}" type="par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70502634-D329-47BC-80AC-A15C2C317296}" type="sibTrans" cxnId="{9B0634AD-BF6C-4C49-8239-5B1A5EF3A773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B6E7934-28B6-460D-84A5-CB358EACC7DA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gm:t>
    </dgm:pt>
    <dgm:pt modelId="{318BEBF3-34AB-496F-A333-284D58112691}" type="par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34A2B9B-AF83-438E-B2BF-00962DED4677}" type="sibTrans" cxnId="{37334278-666F-414D-9629-B53603B0329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8CDC6C8F-9BD4-42A9-8EC9-256C44BB2F54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gm:t>
    </dgm:pt>
    <dgm:pt modelId="{9ECA03CD-E466-4F23-AF61-9DD523BCBAD9}" type="par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CAE2DE8-5B76-42FF-8DC8-44CC1C8B411D}" type="sibTrans" cxnId="{67140C39-8C98-4309-83DF-7C354803D5A9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591B4B0-9490-4987-86BE-C19327A56EE5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gm:t>
    </dgm:pt>
    <dgm:pt modelId="{533A2A38-C8F1-4241-9D18-01CA37675EFB}" type="par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D932D4F-C804-4C34-8FDE-FC2B338B66EB}" type="sibTrans" cxnId="{A7EA8B00-2C9B-4C68-B585-1051A41DAE10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C3BBD3B-1C08-49B4-9476-2B5919A097C6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2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gm:t>
    </dgm:pt>
    <dgm:pt modelId="{20A07E0B-B997-49C7-86FB-DFE687DA9521}" type="par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2AB805F-D42E-48DA-A1CD-3CDF525ECD7E}" type="sibTrans" cxnId="{2AAED094-CBBC-46D6-9289-CAE80599A1E8}">
      <dgm:prSet/>
      <dgm:spPr/>
      <dgm:t>
        <a:bodyPr/>
        <a:lstStyle/>
        <a:p>
          <a:pPr latinLnBrk="1"/>
          <a:endParaRPr lang="ko-KR" altLang="en-US"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9591651-D3F7-4920-BB6C-5561BB682107}" type="pres">
      <dgm:prSet presAssocID="{F46D0F75-89A4-467C-ACF6-86FBA8247106}" presName="Name0" presStyleCnt="0">
        <dgm:presLayoutVars>
          <dgm:dir/>
          <dgm:animLvl val="lvl"/>
          <dgm:resizeHandles val="exact"/>
        </dgm:presLayoutVars>
      </dgm:prSet>
      <dgm:spPr/>
    </dgm:pt>
    <dgm:pt modelId="{B0FCA511-1AD2-4F04-9401-02F0A9B97170}" type="pres">
      <dgm:prSet presAssocID="{2F3618A3-2575-44A2-9163-3F8E945FF600}" presName="parTxOnly" presStyleLbl="node1" presStyleIdx="0" presStyleCnt="5" custScaleY="696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629934-351C-4DAC-A5C0-F3622B61F652}" type="pres">
      <dgm:prSet presAssocID="{70502634-D329-47BC-80AC-A15C2C317296}" presName="parTxOnlySpace" presStyleCnt="0"/>
      <dgm:spPr/>
    </dgm:pt>
    <dgm:pt modelId="{4208A3AD-74EF-47A1-B061-10679C9CA13C}" type="pres">
      <dgm:prSet presAssocID="{4B6E7934-28B6-460D-84A5-CB358EACC7DA}" presName="parTxOnly" presStyleLbl="node1" presStyleIdx="1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6C4D0-CC41-4319-8D9C-BF1D1D2288E2}" type="pres">
      <dgm:prSet presAssocID="{C34A2B9B-AF83-438E-B2BF-00962DED4677}" presName="parTxOnlySpace" presStyleCnt="0"/>
      <dgm:spPr/>
    </dgm:pt>
    <dgm:pt modelId="{412DA7F4-AB96-42AF-BF3E-66B3CCAC5D2B}" type="pres">
      <dgm:prSet presAssocID="{8CDC6C8F-9BD4-42A9-8EC9-256C44BB2F54}" presName="parTxOnly" presStyleLbl="node1" presStyleIdx="2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4190C-A4E8-4B36-8B9E-6C29D94D0C86}" type="pres">
      <dgm:prSet presAssocID="{CCAE2DE8-5B76-42FF-8DC8-44CC1C8B411D}" presName="parTxOnlySpace" presStyleCnt="0"/>
      <dgm:spPr/>
    </dgm:pt>
    <dgm:pt modelId="{3291C0C9-7070-474A-8579-6E8466B3F103}" type="pres">
      <dgm:prSet presAssocID="{5591B4B0-9490-4987-86BE-C19327A56EE5}" presName="parTxOnly" presStyleLbl="node1" presStyleIdx="3" presStyleCnt="5" custScaleY="697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0C82F4-8669-4965-B5BE-9EAD4283AA58}" type="pres">
      <dgm:prSet presAssocID="{4D932D4F-C804-4C34-8FDE-FC2B338B66EB}" presName="parTxOnlySpace" presStyleCnt="0"/>
      <dgm:spPr/>
    </dgm:pt>
    <dgm:pt modelId="{F29E6E2E-9F8D-40E0-AB49-699A5BE31FA6}" type="pres">
      <dgm:prSet presAssocID="{6C3BBD3B-1C08-49B4-9476-2B5919A097C6}" presName="parTxOnly" presStyleLbl="node1" presStyleIdx="4" presStyleCnt="5" custScaleY="99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3EE2E8B-363E-428E-9ED4-821780E42912}" type="presOf" srcId="{5591B4B0-9490-4987-86BE-C19327A56EE5}" destId="{3291C0C9-7070-474A-8579-6E8466B3F103}" srcOrd="0" destOrd="0" presId="urn:microsoft.com/office/officeart/2005/8/layout/chevron1"/>
    <dgm:cxn modelId="{2AAED094-CBBC-46D6-9289-CAE80599A1E8}" srcId="{F46D0F75-89A4-467C-ACF6-86FBA8247106}" destId="{6C3BBD3B-1C08-49B4-9476-2B5919A097C6}" srcOrd="4" destOrd="0" parTransId="{20A07E0B-B997-49C7-86FB-DFE687DA9521}" sibTransId="{62AB805F-D42E-48DA-A1CD-3CDF525ECD7E}"/>
    <dgm:cxn modelId="{37334278-666F-414D-9629-B53603B03299}" srcId="{F46D0F75-89A4-467C-ACF6-86FBA8247106}" destId="{4B6E7934-28B6-460D-84A5-CB358EACC7DA}" srcOrd="1" destOrd="0" parTransId="{318BEBF3-34AB-496F-A333-284D58112691}" sibTransId="{C34A2B9B-AF83-438E-B2BF-00962DED4677}"/>
    <dgm:cxn modelId="{A7EA8B00-2C9B-4C68-B585-1051A41DAE10}" srcId="{F46D0F75-89A4-467C-ACF6-86FBA8247106}" destId="{5591B4B0-9490-4987-86BE-C19327A56EE5}" srcOrd="3" destOrd="0" parTransId="{533A2A38-C8F1-4241-9D18-01CA37675EFB}" sibTransId="{4D932D4F-C804-4C34-8FDE-FC2B338B66EB}"/>
    <dgm:cxn modelId="{8DA3E705-7405-4A82-BBF6-169E15EF4D28}" type="presOf" srcId="{F46D0F75-89A4-467C-ACF6-86FBA8247106}" destId="{C9591651-D3F7-4920-BB6C-5561BB682107}" srcOrd="0" destOrd="0" presId="urn:microsoft.com/office/officeart/2005/8/layout/chevron1"/>
    <dgm:cxn modelId="{9B0634AD-BF6C-4C49-8239-5B1A5EF3A773}" srcId="{F46D0F75-89A4-467C-ACF6-86FBA8247106}" destId="{2F3618A3-2575-44A2-9163-3F8E945FF600}" srcOrd="0" destOrd="0" parTransId="{5BC84134-8EE8-4AEE-8479-4307EA7A7F0C}" sibTransId="{70502634-D329-47BC-80AC-A15C2C317296}"/>
    <dgm:cxn modelId="{E7E86440-1A06-477B-BFC0-E04A8E92D095}" type="presOf" srcId="{8CDC6C8F-9BD4-42A9-8EC9-256C44BB2F54}" destId="{412DA7F4-AB96-42AF-BF3E-66B3CCAC5D2B}" srcOrd="0" destOrd="0" presId="urn:microsoft.com/office/officeart/2005/8/layout/chevron1"/>
    <dgm:cxn modelId="{67140C39-8C98-4309-83DF-7C354803D5A9}" srcId="{F46D0F75-89A4-467C-ACF6-86FBA8247106}" destId="{8CDC6C8F-9BD4-42A9-8EC9-256C44BB2F54}" srcOrd="2" destOrd="0" parTransId="{9ECA03CD-E466-4F23-AF61-9DD523BCBAD9}" sibTransId="{CCAE2DE8-5B76-42FF-8DC8-44CC1C8B411D}"/>
    <dgm:cxn modelId="{A094A9ED-D3AA-4AA1-A5E4-0CFD47A36737}" type="presOf" srcId="{2F3618A3-2575-44A2-9163-3F8E945FF600}" destId="{B0FCA511-1AD2-4F04-9401-02F0A9B97170}" srcOrd="0" destOrd="0" presId="urn:microsoft.com/office/officeart/2005/8/layout/chevron1"/>
    <dgm:cxn modelId="{98DA2239-B36A-4206-BDE1-A41BD007B487}" type="presOf" srcId="{4B6E7934-28B6-460D-84A5-CB358EACC7DA}" destId="{4208A3AD-74EF-47A1-B061-10679C9CA13C}" srcOrd="0" destOrd="0" presId="urn:microsoft.com/office/officeart/2005/8/layout/chevron1"/>
    <dgm:cxn modelId="{F8EB7037-98C7-489D-AD5C-601D86BE6312}" type="presOf" srcId="{6C3BBD3B-1C08-49B4-9476-2B5919A097C6}" destId="{F29E6E2E-9F8D-40E0-AB49-699A5BE31FA6}" srcOrd="0" destOrd="0" presId="urn:microsoft.com/office/officeart/2005/8/layout/chevron1"/>
    <dgm:cxn modelId="{1AD5E079-2D66-433E-843A-089FAC35A01C}" type="presParOf" srcId="{C9591651-D3F7-4920-BB6C-5561BB682107}" destId="{B0FCA511-1AD2-4F04-9401-02F0A9B97170}" srcOrd="0" destOrd="0" presId="urn:microsoft.com/office/officeart/2005/8/layout/chevron1"/>
    <dgm:cxn modelId="{E3F9A37D-EF9D-471E-A080-0005DBCF7C5A}" type="presParOf" srcId="{C9591651-D3F7-4920-BB6C-5561BB682107}" destId="{2E629934-351C-4DAC-A5C0-F3622B61F652}" srcOrd="1" destOrd="0" presId="urn:microsoft.com/office/officeart/2005/8/layout/chevron1"/>
    <dgm:cxn modelId="{41DDFD59-4022-4AE2-926A-18F30DC43242}" type="presParOf" srcId="{C9591651-D3F7-4920-BB6C-5561BB682107}" destId="{4208A3AD-74EF-47A1-B061-10679C9CA13C}" srcOrd="2" destOrd="0" presId="urn:microsoft.com/office/officeart/2005/8/layout/chevron1"/>
    <dgm:cxn modelId="{09FC0F9A-41ED-4580-9C39-8009736569C3}" type="presParOf" srcId="{C9591651-D3F7-4920-BB6C-5561BB682107}" destId="{A076C4D0-CC41-4319-8D9C-BF1D1D2288E2}" srcOrd="3" destOrd="0" presId="urn:microsoft.com/office/officeart/2005/8/layout/chevron1"/>
    <dgm:cxn modelId="{9F01EB8A-44B3-4B03-A1E6-E0E21CC61397}" type="presParOf" srcId="{C9591651-D3F7-4920-BB6C-5561BB682107}" destId="{412DA7F4-AB96-42AF-BF3E-66B3CCAC5D2B}" srcOrd="4" destOrd="0" presId="urn:microsoft.com/office/officeart/2005/8/layout/chevron1"/>
    <dgm:cxn modelId="{FE0C1C15-665D-427C-88B7-F52A7396CEAF}" type="presParOf" srcId="{C9591651-D3F7-4920-BB6C-5561BB682107}" destId="{D5F4190C-A4E8-4B36-8B9E-6C29D94D0C86}" srcOrd="5" destOrd="0" presId="urn:microsoft.com/office/officeart/2005/8/layout/chevron1"/>
    <dgm:cxn modelId="{6CED62B5-8188-4006-8A23-0A280E7EEABD}" type="presParOf" srcId="{C9591651-D3F7-4920-BB6C-5561BB682107}" destId="{3291C0C9-7070-474A-8579-6E8466B3F103}" srcOrd="6" destOrd="0" presId="urn:microsoft.com/office/officeart/2005/8/layout/chevron1"/>
    <dgm:cxn modelId="{D36750B8-42A9-4F91-8550-58958FAF8E8B}" type="presParOf" srcId="{C9591651-D3F7-4920-BB6C-5561BB682107}" destId="{050C82F4-8669-4965-B5BE-9EAD4283AA58}" srcOrd="7" destOrd="0" presId="urn:microsoft.com/office/officeart/2005/8/layout/chevron1"/>
    <dgm:cxn modelId="{A553E155-2D15-43FF-BF97-6D5426139807}" type="presParOf" srcId="{C9591651-D3F7-4920-BB6C-5561BB682107}" destId="{F29E6E2E-9F8D-40E0-AB49-699A5BE31FA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5E9D6A-2421-496C-BA1C-46A03842FF93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B750F18-89B4-4CB6-ABB7-3FF1AC68C3BD}">
      <dgm:prSet phldrT="[텍스트]" custT="1"/>
      <dgm:spPr>
        <a:solidFill>
          <a:schemeClr val="bg1"/>
        </a:solidFill>
        <a:ln w="28575"/>
      </dgm:spPr>
      <dgm:t>
        <a:bodyPr/>
        <a:lstStyle/>
        <a:p>
          <a:pPr latinLnBrk="1"/>
          <a:r>
            <a: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인공지능</a:t>
          </a:r>
          <a:r>
            <a: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– </a:t>
          </a:r>
          <a:r>
            <a: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인간의 지적 능력을 컴퓨터를 통해 구현하는 기술</a:t>
          </a:r>
          <a:endParaRPr lang="ko-KR" altLang="en-US" sz="28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C09DA9-6929-4E18-9FD3-1885DD99D3FA}" type="parTrans" cxnId="{08AF71BF-F419-4A2C-82AF-56D3E7A7317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229C6FCE-4545-4E22-902A-308E9029CDF4}" type="sibTrans" cxnId="{08AF71BF-F419-4A2C-82AF-56D3E7A7317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B4F3BA4F-7A22-4726-885E-CB803AB0A8AD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전문가 시스템</a:t>
          </a:r>
          <a:endParaRPr lang="en-US" altLang="ko-KR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DCA9C2-C9CD-496C-A39C-02E9CF52EB16}" type="parTrans" cxnId="{0AE4BFBE-0859-4AD1-8245-97D5508ADEC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9941FC5D-FC37-4192-8B81-71D926FD4ED1}" type="sibTrans" cxnId="{0AE4BFBE-0859-4AD1-8245-97D5508ADEC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A8AEBEA5-1384-4CDF-A474-FA186AE743D5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규칙기반 시스템</a:t>
          </a:r>
        </a:p>
      </dgm:t>
    </dgm:pt>
    <dgm:pt modelId="{F66C8293-4948-4FD4-A902-1A41A344D02B}" type="parTrans" cxnId="{03A5E430-6EA8-484A-9665-A4871234FE2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9C73962F-56BE-4355-95BD-6E490529C978}" type="sibTrans" cxnId="{03A5E430-6EA8-484A-9665-A4871234FE24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4EDC77B-9432-4753-A797-F26363F32C14}">
      <dgm:prSet phldrT="[텍스트]" custT="1"/>
      <dgm:spPr>
        <a:solidFill>
          <a:srgbClr val="FFCA28">
            <a:alpha val="45000"/>
          </a:srgbClr>
        </a:solidFill>
        <a:ln w="28575">
          <a:solidFill>
            <a:srgbClr val="FFCA28"/>
          </a:solidFill>
        </a:ln>
      </dgm:spPr>
      <dgm:t>
        <a:bodyPr/>
        <a:lstStyle/>
        <a:p>
          <a:pPr latinLnBrk="1"/>
          <a:r>
            <a:rPr lang="ko-KR" altLang="en-US" sz="2800" b="1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머신러닝</a:t>
          </a:r>
          <a:r>
            <a: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–</a:t>
          </a:r>
          <a:r>
            <a:rPr lang="en-US" altLang="ko-KR" sz="2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컴퓨터가 데이터를 통해 스스로 학습하여 예측이나 판단을 제공하는 기술</a:t>
          </a:r>
          <a:endParaRPr lang="ko-KR" altLang="en-US" sz="18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C7BB56-A3DA-481A-8162-B81BFE4381AA}" type="parTrans" cxnId="{3AF9A894-BA6F-452A-ACE4-A5081A0467F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A98BBE59-CE63-45BE-BAE3-AE78C7330840}" type="sibTrans" cxnId="{3AF9A894-BA6F-452A-ACE4-A5081A0467F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DD57759C-5EB5-47A5-A2AE-704EC5630771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지도학습</a:t>
          </a:r>
        </a:p>
      </dgm:t>
    </dgm:pt>
    <dgm:pt modelId="{277800CA-5D6D-4CBA-9843-133977EBC79B}" type="parTrans" cxnId="{E8E48D33-D8C0-48F9-AAA5-98DEEA96406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D67AE028-42BB-45B1-9365-543FC406DE98}" type="sibTrans" cxnId="{E8E48D33-D8C0-48F9-AAA5-98DEEA96406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DA89076D-F311-4495-803B-23EF31DB6D7C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비지도학습</a:t>
          </a:r>
        </a:p>
      </dgm:t>
    </dgm:pt>
    <dgm:pt modelId="{E833FED0-7FEA-4282-BAD0-C37739479D7D}" type="parTrans" cxnId="{B9A6BC82-E526-438E-8B86-3CF22324967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99CB8D5C-2516-49A7-BCE7-A05EF3D77D6C}" type="sibTrans" cxnId="{B9A6BC82-E526-438E-8B86-3CF223249675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5BF6798E-450C-4D35-81FA-E72D207FD5D4}">
      <dgm:prSet phldrT="[텍스트]" custT="1"/>
      <dgm:spPr>
        <a:solidFill>
          <a:schemeClr val="bg1"/>
        </a:solidFill>
        <a:ln w="28575">
          <a:solidFill>
            <a:srgbClr val="FF7550"/>
          </a:solidFill>
        </a:ln>
      </dgm:spPr>
      <dgm:t>
        <a:bodyPr/>
        <a:lstStyle/>
        <a:p>
          <a:pPr latinLnBrk="1"/>
          <a:r>
            <a: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딥러닝 </a:t>
          </a:r>
          <a:r>
            <a:rPr lang="en-US" altLang="ko-KR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</a:t>
          </a:r>
          <a:r>
            <a: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깊은 인공신경망 알고리즘을 활용하는 </a:t>
          </a:r>
          <a:r>
            <a:rPr lang="ko-KR" altLang="en-US" sz="16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머신러닝</a:t>
          </a:r>
          <a:r>
            <a: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기술</a:t>
          </a:r>
          <a:endParaRPr lang="ko-KR" altLang="en-US" sz="18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6487471-E023-4AFB-96A6-F4EF6FB54382}" type="parTrans" cxnId="{14496309-1E86-4512-AB68-27AC27477DB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1EDCB2C-98DB-466B-BC59-6DF3EB6F543E}" type="sibTrans" cxnId="{14496309-1E86-4512-AB68-27AC27477DB1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6F9326B9-98CC-4809-B2D9-AB8EE02B5767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합성곱</a:t>
          </a:r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신경망</a:t>
          </a:r>
          <a:r>
            <a: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(CNN)</a:t>
          </a:r>
          <a:endParaRPr lang="ko-KR" altLang="en-US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ECECACC-96C1-43E7-858B-E8BDE53E1E77}" type="parTrans" cxnId="{BB65FAD3-A7D9-4502-BF93-214439FE0FE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C93A905B-A862-42AA-910C-13D4424FF663}" type="sibTrans" cxnId="{BB65FAD3-A7D9-4502-BF93-214439FE0FED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B6FC420-DB49-4EE8-8999-862AEB9A64AE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심층 신경망</a:t>
          </a:r>
          <a:r>
            <a: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(DNN)</a:t>
          </a:r>
          <a:endParaRPr lang="ko-KR" altLang="en-US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82354BB-FCA7-432C-B195-BBA8B76066BD}" type="parTrans" cxnId="{9E4751E6-3BD1-4442-B898-92A1FF24D32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45EF5855-3A69-4B65-88A8-27E37A7FF250}" type="sibTrans" cxnId="{9E4751E6-3BD1-4442-B898-92A1FF24D329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  <a:latin typeface="LuxHanSans" panose="020B0300000000000000" pitchFamily="50" charset="-127"/>
            <a:ea typeface="LuxHanSans" panose="020B0300000000000000" pitchFamily="50" charset="-127"/>
          </a:endParaRPr>
        </a:p>
      </dgm:t>
    </dgm:pt>
    <dgm:pt modelId="{3AAD7026-80C6-42C5-9BB8-4040E8744D87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강화학습</a:t>
          </a:r>
        </a:p>
      </dgm:t>
    </dgm:pt>
    <dgm:pt modelId="{88626FC2-FCA5-4653-B6DB-22C3B7719F6A}" type="parTrans" cxnId="{4AB87304-CA39-4803-81B7-DF0DA800019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930E379-7874-44D7-A31E-99003CEBD64B}" type="sibTrans" cxnId="{4AB87304-CA39-4803-81B7-DF0DA800019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939C431-8FBE-4622-AE5A-1B7DC4F4A21C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순환 신경망</a:t>
          </a:r>
          <a:r>
            <a: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(RNN)</a:t>
          </a:r>
          <a:endParaRPr lang="ko-KR" altLang="en-US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0128AA-9DBA-46BD-B5EC-05A8BE97B92D}" type="parTrans" cxnId="{201924D3-EE82-43B4-AF9D-526DCAC979C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A0A6B995-D131-4EB8-BC80-7B688828DF65}" type="sibTrans" cxnId="{201924D3-EE82-43B4-AF9D-526DCAC979C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99274FA-C40B-4968-A5F1-661112B2771C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제한 볼츠만 머신</a:t>
          </a:r>
          <a:r>
            <a: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(RBM)</a:t>
          </a:r>
          <a:endParaRPr lang="ko-KR" altLang="en-US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3934EC2-6F8D-4758-A4B5-005D62F31691}" type="parTrans" cxnId="{02C928DB-891F-44C2-AD6A-F46EC8FD27AA}">
      <dgm:prSet/>
      <dgm:spPr/>
      <dgm:t>
        <a:bodyPr/>
        <a:lstStyle/>
        <a:p>
          <a:pPr latinLnBrk="1"/>
          <a:endParaRPr lang="ko-KR" altLang="en-US"/>
        </a:p>
      </dgm:t>
    </dgm:pt>
    <dgm:pt modelId="{0189BCA9-24BF-4B8D-8F40-7E06E0767E82}" type="sibTrans" cxnId="{02C928DB-891F-44C2-AD6A-F46EC8FD27AA}">
      <dgm:prSet/>
      <dgm:spPr/>
      <dgm:t>
        <a:bodyPr/>
        <a:lstStyle/>
        <a:p>
          <a:pPr latinLnBrk="1"/>
          <a:endParaRPr lang="ko-KR" altLang="en-US"/>
        </a:p>
      </dgm:t>
    </dgm:pt>
    <dgm:pt modelId="{30942EE1-F6D1-44A2-8081-990F191C4D74}">
      <dgm:prSet phldrT="[텍스트]"/>
      <dgm:spPr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심층 신뢰  신경망</a:t>
          </a:r>
          <a:r>
            <a: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(DBN)</a:t>
          </a:r>
          <a:endParaRPr lang="ko-KR" altLang="en-US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3000C98-D87C-4888-A891-6F85B6928FE5}" type="parTrans" cxnId="{43550ADF-A4D2-4DFA-9F4A-91F1C94F8EB7}">
      <dgm:prSet/>
      <dgm:spPr/>
      <dgm:t>
        <a:bodyPr/>
        <a:lstStyle/>
        <a:p>
          <a:pPr latinLnBrk="1"/>
          <a:endParaRPr lang="ko-KR" altLang="en-US"/>
        </a:p>
      </dgm:t>
    </dgm:pt>
    <dgm:pt modelId="{624AB6F5-9402-46FB-AA5E-272FD5C8FD6B}" type="sibTrans" cxnId="{43550ADF-A4D2-4DFA-9F4A-91F1C94F8EB7}">
      <dgm:prSet/>
      <dgm:spPr/>
      <dgm:t>
        <a:bodyPr/>
        <a:lstStyle/>
        <a:p>
          <a:pPr latinLnBrk="1"/>
          <a:endParaRPr lang="ko-KR" altLang="en-US"/>
        </a:p>
      </dgm:t>
    </dgm:pt>
    <dgm:pt modelId="{512EC3F3-193E-4822-B36E-6B84FCA801D7}" type="pres">
      <dgm:prSet presAssocID="{DA5E9D6A-2421-496C-BA1C-46A03842FF93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709380-1012-4ABA-915A-52BF808252D3}" type="pres">
      <dgm:prSet presAssocID="{DA5E9D6A-2421-496C-BA1C-46A03842FF93}" presName="outerBox" presStyleCnt="0"/>
      <dgm:spPr/>
    </dgm:pt>
    <dgm:pt modelId="{27C4D3E0-0631-4498-980D-E93710E9A100}" type="pres">
      <dgm:prSet presAssocID="{DA5E9D6A-2421-496C-BA1C-46A03842FF93}" presName="outerBoxParent" presStyleLbl="node1" presStyleIdx="0" presStyleCnt="3" custLinFactNeighborX="-96"/>
      <dgm:spPr/>
      <dgm:t>
        <a:bodyPr/>
        <a:lstStyle/>
        <a:p>
          <a:pPr latinLnBrk="1"/>
          <a:endParaRPr lang="ko-KR" altLang="en-US"/>
        </a:p>
      </dgm:t>
    </dgm:pt>
    <dgm:pt modelId="{DF74B952-F26B-491C-AED2-8F623FF53A08}" type="pres">
      <dgm:prSet presAssocID="{DA5E9D6A-2421-496C-BA1C-46A03842FF93}" presName="outerBoxChildren" presStyleCnt="0"/>
      <dgm:spPr/>
    </dgm:pt>
    <dgm:pt modelId="{48693535-A218-4777-95DA-DA356D194BE4}" type="pres">
      <dgm:prSet presAssocID="{B4F3BA4F-7A22-4726-885E-CB803AB0A8AD}" presName="oChild" presStyleLbl="fgAcc1" presStyleIdx="0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F50D19-FEEF-4B49-820A-C4ED4444DB80}" type="pres">
      <dgm:prSet presAssocID="{9941FC5D-FC37-4192-8B81-71D926FD4ED1}" presName="outerSibTrans" presStyleCnt="0"/>
      <dgm:spPr/>
    </dgm:pt>
    <dgm:pt modelId="{1C9BAEFC-08CA-45AB-AD27-872E004527C8}" type="pres">
      <dgm:prSet presAssocID="{A8AEBEA5-1384-4CDF-A474-FA186AE743D5}" presName="oChild" presStyleLbl="fgAcc1" presStyleIdx="1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9FA34-B54E-4644-8FBB-C976B1B70944}" type="pres">
      <dgm:prSet presAssocID="{DA5E9D6A-2421-496C-BA1C-46A03842FF93}" presName="middleBox" presStyleCnt="0"/>
      <dgm:spPr/>
    </dgm:pt>
    <dgm:pt modelId="{AB0517E4-DD6F-4810-9012-38DE0249B77C}" type="pres">
      <dgm:prSet presAssocID="{DA5E9D6A-2421-496C-BA1C-46A03842FF93}" presName="middleBoxParent" presStyleLbl="node1" presStyleIdx="1" presStyleCnt="3" custScaleX="104077" custLinFactNeighborX="-1309"/>
      <dgm:spPr/>
      <dgm:t>
        <a:bodyPr/>
        <a:lstStyle/>
        <a:p>
          <a:pPr latinLnBrk="1"/>
          <a:endParaRPr lang="ko-KR" altLang="en-US"/>
        </a:p>
      </dgm:t>
    </dgm:pt>
    <dgm:pt modelId="{D1751F78-749F-438F-90C2-BAF582CA7F4E}" type="pres">
      <dgm:prSet presAssocID="{DA5E9D6A-2421-496C-BA1C-46A03842FF93}" presName="middleBoxChildren" presStyleCnt="0"/>
      <dgm:spPr/>
    </dgm:pt>
    <dgm:pt modelId="{2EC8C9C4-E702-4AD7-AEEF-81731F1E805E}" type="pres">
      <dgm:prSet presAssocID="{DD57759C-5EB5-47A5-A2AE-704EC5630771}" presName="mChild" presStyleLbl="fgAcc1" presStyleIdx="2" presStyleCnt="10" custLinFactNeighborX="-83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0A63E0-F4C3-44E5-BE2A-6430A6C1D0E2}" type="pres">
      <dgm:prSet presAssocID="{D67AE028-42BB-45B1-9365-543FC406DE98}" presName="middleSibTrans" presStyleCnt="0"/>
      <dgm:spPr/>
    </dgm:pt>
    <dgm:pt modelId="{213D306C-8EF2-4C1B-A48D-974CF4E09FA7}" type="pres">
      <dgm:prSet presAssocID="{DA89076D-F311-4495-803B-23EF31DB6D7C}" presName="mChild" presStyleLbl="fgAcc1" presStyleIdx="3" presStyleCnt="10" custLinFactNeighborX="-83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9A41C0-FA17-40E1-96F1-834280AFE995}" type="pres">
      <dgm:prSet presAssocID="{99CB8D5C-2516-49A7-BCE7-A05EF3D77D6C}" presName="middleSibTrans" presStyleCnt="0"/>
      <dgm:spPr/>
    </dgm:pt>
    <dgm:pt modelId="{06C66557-3140-4A8D-A8E3-BBF385384FE3}" type="pres">
      <dgm:prSet presAssocID="{3AAD7026-80C6-42C5-9BB8-4040E8744D87}" presName="mChild" presStyleLbl="fgAcc1" presStyleIdx="4" presStyleCnt="10" custLinFactNeighborX="-831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D02DDB-3ECC-44A6-8E0F-ACA23E8A755A}" type="pres">
      <dgm:prSet presAssocID="{DA5E9D6A-2421-496C-BA1C-46A03842FF93}" presName="centerBox" presStyleCnt="0"/>
      <dgm:spPr/>
    </dgm:pt>
    <dgm:pt modelId="{AF08F62E-48D9-47E7-890B-1B1B564B38F4}" type="pres">
      <dgm:prSet presAssocID="{DA5E9D6A-2421-496C-BA1C-46A03842FF93}" presName="centerBoxParent" presStyleLbl="node1" presStyleIdx="2" presStyleCnt="3" custScaleX="109730"/>
      <dgm:spPr/>
      <dgm:t>
        <a:bodyPr/>
        <a:lstStyle/>
        <a:p>
          <a:pPr latinLnBrk="1"/>
          <a:endParaRPr lang="ko-KR" altLang="en-US"/>
        </a:p>
      </dgm:t>
    </dgm:pt>
    <dgm:pt modelId="{B6665B55-19D7-4E57-801F-F83850111830}" type="pres">
      <dgm:prSet presAssocID="{DA5E9D6A-2421-496C-BA1C-46A03842FF93}" presName="centerBoxChildren" presStyleCnt="0"/>
      <dgm:spPr/>
    </dgm:pt>
    <dgm:pt modelId="{C569A6A5-7E9D-4F00-BB55-57D1A7BFA17B}" type="pres">
      <dgm:prSet presAssocID="{6F9326B9-98CC-4809-B2D9-AB8EE02B5767}" presName="cChild" presStyleLbl="fgAcc1" presStyleIdx="5" presStyleCnt="10" custScaleX="1155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FE4AB14-D692-4085-AB07-FD674D0936B3}" type="pres">
      <dgm:prSet presAssocID="{C93A905B-A862-42AA-910C-13D4424FF663}" presName="centerSibTrans" presStyleCnt="0"/>
      <dgm:spPr/>
    </dgm:pt>
    <dgm:pt modelId="{6BCD545B-E43F-4E19-B338-96C4F4C53A40}" type="pres">
      <dgm:prSet presAssocID="{4B6FC420-DB49-4EE8-8999-862AEB9A64AE}" presName="cChild" presStyleLbl="fgAcc1" presStyleIdx="6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46CCB7-E5F6-423D-85F1-715E21A22191}" type="pres">
      <dgm:prSet presAssocID="{45EF5855-3A69-4B65-88A8-27E37A7FF250}" presName="centerSibTrans" presStyleCnt="0"/>
      <dgm:spPr/>
    </dgm:pt>
    <dgm:pt modelId="{7679029C-2119-4A27-8641-A043AB66A009}" type="pres">
      <dgm:prSet presAssocID="{3939C431-8FBE-4622-AE5A-1B7DC4F4A21C}" presName="cChild" presStyleLbl="fgAcc1" presStyleIdx="7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42A90-D88F-4E06-BD26-C77055161A00}" type="pres">
      <dgm:prSet presAssocID="{A0A6B995-D131-4EB8-BC80-7B688828DF65}" presName="centerSibTrans" presStyleCnt="0"/>
      <dgm:spPr/>
    </dgm:pt>
    <dgm:pt modelId="{2E666DDD-7BDF-4D2D-881D-C7A911F4EF8A}" type="pres">
      <dgm:prSet presAssocID="{099274FA-C40B-4968-A5F1-661112B2771C}" presName="cChild" presStyleLbl="fgAcc1" presStyleIdx="8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664AE4-04BB-49D6-8E57-36E7D2157BDA}" type="pres">
      <dgm:prSet presAssocID="{0189BCA9-24BF-4B8D-8F40-7E06E0767E82}" presName="centerSibTrans" presStyleCnt="0"/>
      <dgm:spPr/>
    </dgm:pt>
    <dgm:pt modelId="{11DB3610-EC71-4F67-A9D8-EA8C97FCF097}" type="pres">
      <dgm:prSet presAssocID="{30942EE1-F6D1-44A2-8081-990F191C4D74}" presName="cChild" presStyleLbl="fgAcc1" presStyleIdx="9" presStyleCnt="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7428AC0-7693-4295-9891-2A275435CE97}" type="presOf" srcId="{5BF6798E-450C-4D35-81FA-E72D207FD5D4}" destId="{AF08F62E-48D9-47E7-890B-1B1B564B38F4}" srcOrd="0" destOrd="0" presId="urn:microsoft.com/office/officeart/2005/8/layout/target2"/>
    <dgm:cxn modelId="{014A0F46-7C77-45B5-B032-7DBE5440FDC5}" type="presOf" srcId="{4B750F18-89B4-4CB6-ABB7-3FF1AC68C3BD}" destId="{27C4D3E0-0631-4498-980D-E93710E9A100}" srcOrd="0" destOrd="0" presId="urn:microsoft.com/office/officeart/2005/8/layout/target2"/>
    <dgm:cxn modelId="{7E6B35F9-AF68-4188-944F-218D9BF68DC9}" type="presOf" srcId="{30942EE1-F6D1-44A2-8081-990F191C4D74}" destId="{11DB3610-EC71-4F67-A9D8-EA8C97FCF097}" srcOrd="0" destOrd="0" presId="urn:microsoft.com/office/officeart/2005/8/layout/target2"/>
    <dgm:cxn modelId="{08AF71BF-F419-4A2C-82AF-56D3E7A73178}" srcId="{DA5E9D6A-2421-496C-BA1C-46A03842FF93}" destId="{4B750F18-89B4-4CB6-ABB7-3FF1AC68C3BD}" srcOrd="0" destOrd="0" parTransId="{BCC09DA9-6929-4E18-9FD3-1885DD99D3FA}" sibTransId="{229C6FCE-4545-4E22-902A-308E9029CDF4}"/>
    <dgm:cxn modelId="{452CBAE5-1059-4854-AD07-47DD63B4252F}" type="presOf" srcId="{4B6FC420-DB49-4EE8-8999-862AEB9A64AE}" destId="{6BCD545B-E43F-4E19-B338-96C4F4C53A40}" srcOrd="0" destOrd="0" presId="urn:microsoft.com/office/officeart/2005/8/layout/target2"/>
    <dgm:cxn modelId="{1CE1BB22-94EE-4CE6-B66F-4910692A0B80}" type="presOf" srcId="{DA5E9D6A-2421-496C-BA1C-46A03842FF93}" destId="{512EC3F3-193E-4822-B36E-6B84FCA801D7}" srcOrd="0" destOrd="0" presId="urn:microsoft.com/office/officeart/2005/8/layout/target2"/>
    <dgm:cxn modelId="{0AE4BFBE-0859-4AD1-8245-97D5508ADECB}" srcId="{4B750F18-89B4-4CB6-ABB7-3FF1AC68C3BD}" destId="{B4F3BA4F-7A22-4726-885E-CB803AB0A8AD}" srcOrd="0" destOrd="0" parTransId="{46DCA9C2-C9CD-496C-A39C-02E9CF52EB16}" sibTransId="{9941FC5D-FC37-4192-8B81-71D926FD4ED1}"/>
    <dgm:cxn modelId="{03A5E430-6EA8-484A-9665-A4871234FE24}" srcId="{4B750F18-89B4-4CB6-ABB7-3FF1AC68C3BD}" destId="{A8AEBEA5-1384-4CDF-A474-FA186AE743D5}" srcOrd="1" destOrd="0" parTransId="{F66C8293-4948-4FD4-A902-1A41A344D02B}" sibTransId="{9C73962F-56BE-4355-95BD-6E490529C978}"/>
    <dgm:cxn modelId="{F3BEC561-C6EF-47C1-84D3-7AC905ADB272}" type="presOf" srcId="{3AAD7026-80C6-42C5-9BB8-4040E8744D87}" destId="{06C66557-3140-4A8D-A8E3-BBF385384FE3}" srcOrd="0" destOrd="0" presId="urn:microsoft.com/office/officeart/2005/8/layout/target2"/>
    <dgm:cxn modelId="{E8E48D33-D8C0-48F9-AAA5-98DEEA96406D}" srcId="{54EDC77B-9432-4753-A797-F26363F32C14}" destId="{DD57759C-5EB5-47A5-A2AE-704EC5630771}" srcOrd="0" destOrd="0" parTransId="{277800CA-5D6D-4CBA-9843-133977EBC79B}" sibTransId="{D67AE028-42BB-45B1-9365-543FC406DE98}"/>
    <dgm:cxn modelId="{7D48B335-B244-4427-91B9-17790AD0F174}" type="presOf" srcId="{DA89076D-F311-4495-803B-23EF31DB6D7C}" destId="{213D306C-8EF2-4C1B-A48D-974CF4E09FA7}" srcOrd="0" destOrd="0" presId="urn:microsoft.com/office/officeart/2005/8/layout/target2"/>
    <dgm:cxn modelId="{9E4751E6-3BD1-4442-B898-92A1FF24D329}" srcId="{5BF6798E-450C-4D35-81FA-E72D207FD5D4}" destId="{4B6FC420-DB49-4EE8-8999-862AEB9A64AE}" srcOrd="1" destOrd="0" parTransId="{282354BB-FCA7-432C-B195-BBA8B76066BD}" sibTransId="{45EF5855-3A69-4B65-88A8-27E37A7FF250}"/>
    <dgm:cxn modelId="{BB65FAD3-A7D9-4502-BF93-214439FE0FED}" srcId="{5BF6798E-450C-4D35-81FA-E72D207FD5D4}" destId="{6F9326B9-98CC-4809-B2D9-AB8EE02B5767}" srcOrd="0" destOrd="0" parTransId="{CECECACC-96C1-43E7-858B-E8BDE53E1E77}" sibTransId="{C93A905B-A862-42AA-910C-13D4424FF663}"/>
    <dgm:cxn modelId="{02C928DB-891F-44C2-AD6A-F46EC8FD27AA}" srcId="{5BF6798E-450C-4D35-81FA-E72D207FD5D4}" destId="{099274FA-C40B-4968-A5F1-661112B2771C}" srcOrd="3" destOrd="0" parTransId="{E3934EC2-6F8D-4758-A4B5-005D62F31691}" sibTransId="{0189BCA9-24BF-4B8D-8F40-7E06E0767E82}"/>
    <dgm:cxn modelId="{60304704-4625-40AF-9BE6-5C3A2B5C96EC}" type="presOf" srcId="{6F9326B9-98CC-4809-B2D9-AB8EE02B5767}" destId="{C569A6A5-7E9D-4F00-BB55-57D1A7BFA17B}" srcOrd="0" destOrd="0" presId="urn:microsoft.com/office/officeart/2005/8/layout/target2"/>
    <dgm:cxn modelId="{14496309-1E86-4512-AB68-27AC27477DB1}" srcId="{DA5E9D6A-2421-496C-BA1C-46A03842FF93}" destId="{5BF6798E-450C-4D35-81FA-E72D207FD5D4}" srcOrd="2" destOrd="0" parTransId="{46487471-E023-4AFB-96A6-F4EF6FB54382}" sibTransId="{C1EDCB2C-98DB-466B-BC59-6DF3EB6F543E}"/>
    <dgm:cxn modelId="{43550ADF-A4D2-4DFA-9F4A-91F1C94F8EB7}" srcId="{5BF6798E-450C-4D35-81FA-E72D207FD5D4}" destId="{30942EE1-F6D1-44A2-8081-990F191C4D74}" srcOrd="4" destOrd="0" parTransId="{43000C98-D87C-4888-A891-6F85B6928FE5}" sibTransId="{624AB6F5-9402-46FB-AA5E-272FD5C8FD6B}"/>
    <dgm:cxn modelId="{A1F04E76-C8C8-49F6-B004-D9426DF6F5D1}" type="presOf" srcId="{3939C431-8FBE-4622-AE5A-1B7DC4F4A21C}" destId="{7679029C-2119-4A27-8641-A043AB66A009}" srcOrd="0" destOrd="0" presId="urn:microsoft.com/office/officeart/2005/8/layout/target2"/>
    <dgm:cxn modelId="{3AF9A894-BA6F-452A-ACE4-A5081A0467FB}" srcId="{DA5E9D6A-2421-496C-BA1C-46A03842FF93}" destId="{54EDC77B-9432-4753-A797-F26363F32C14}" srcOrd="1" destOrd="0" parTransId="{3EC7BB56-A3DA-481A-8162-B81BFE4381AA}" sibTransId="{A98BBE59-CE63-45BE-BAE3-AE78C7330840}"/>
    <dgm:cxn modelId="{B9A6BC82-E526-438E-8B86-3CF223249675}" srcId="{54EDC77B-9432-4753-A797-F26363F32C14}" destId="{DA89076D-F311-4495-803B-23EF31DB6D7C}" srcOrd="1" destOrd="0" parTransId="{E833FED0-7FEA-4282-BAD0-C37739479D7D}" sibTransId="{99CB8D5C-2516-49A7-BCE7-A05EF3D77D6C}"/>
    <dgm:cxn modelId="{24CD6190-5C08-478B-A35A-080200585F92}" type="presOf" srcId="{B4F3BA4F-7A22-4726-885E-CB803AB0A8AD}" destId="{48693535-A218-4777-95DA-DA356D194BE4}" srcOrd="0" destOrd="0" presId="urn:microsoft.com/office/officeart/2005/8/layout/target2"/>
    <dgm:cxn modelId="{45CF7EAC-CAB6-46CF-BB01-48890EAD0413}" type="presOf" srcId="{A8AEBEA5-1384-4CDF-A474-FA186AE743D5}" destId="{1C9BAEFC-08CA-45AB-AD27-872E004527C8}" srcOrd="0" destOrd="0" presId="urn:microsoft.com/office/officeart/2005/8/layout/target2"/>
    <dgm:cxn modelId="{D06A0F62-6253-4462-A597-E731BE8AA3BB}" type="presOf" srcId="{DD57759C-5EB5-47A5-A2AE-704EC5630771}" destId="{2EC8C9C4-E702-4AD7-AEEF-81731F1E805E}" srcOrd="0" destOrd="0" presId="urn:microsoft.com/office/officeart/2005/8/layout/target2"/>
    <dgm:cxn modelId="{6745E09B-899C-4999-8BC6-DA40F5D2DEDC}" type="presOf" srcId="{099274FA-C40B-4968-A5F1-661112B2771C}" destId="{2E666DDD-7BDF-4D2D-881D-C7A911F4EF8A}" srcOrd="0" destOrd="0" presId="urn:microsoft.com/office/officeart/2005/8/layout/target2"/>
    <dgm:cxn modelId="{4AB87304-CA39-4803-81B7-DF0DA8000193}" srcId="{54EDC77B-9432-4753-A797-F26363F32C14}" destId="{3AAD7026-80C6-42C5-9BB8-4040E8744D87}" srcOrd="2" destOrd="0" parTransId="{88626FC2-FCA5-4653-B6DB-22C3B7719F6A}" sibTransId="{D930E379-7874-44D7-A31E-99003CEBD64B}"/>
    <dgm:cxn modelId="{F9F922F2-6794-44E9-BE48-4C4AE4757315}" type="presOf" srcId="{54EDC77B-9432-4753-A797-F26363F32C14}" destId="{AB0517E4-DD6F-4810-9012-38DE0249B77C}" srcOrd="0" destOrd="0" presId="urn:microsoft.com/office/officeart/2005/8/layout/target2"/>
    <dgm:cxn modelId="{201924D3-EE82-43B4-AF9D-526DCAC979C8}" srcId="{5BF6798E-450C-4D35-81FA-E72D207FD5D4}" destId="{3939C431-8FBE-4622-AE5A-1B7DC4F4A21C}" srcOrd="2" destOrd="0" parTransId="{800128AA-9DBA-46BD-B5EC-05A8BE97B92D}" sibTransId="{A0A6B995-D131-4EB8-BC80-7B688828DF65}"/>
    <dgm:cxn modelId="{14FF3089-64EA-4AD3-B8E1-6C65D37948E2}" type="presParOf" srcId="{512EC3F3-193E-4822-B36E-6B84FCA801D7}" destId="{CD709380-1012-4ABA-915A-52BF808252D3}" srcOrd="0" destOrd="0" presId="urn:microsoft.com/office/officeart/2005/8/layout/target2"/>
    <dgm:cxn modelId="{AF1798E7-B829-4903-A632-19F30F695D34}" type="presParOf" srcId="{CD709380-1012-4ABA-915A-52BF808252D3}" destId="{27C4D3E0-0631-4498-980D-E93710E9A100}" srcOrd="0" destOrd="0" presId="urn:microsoft.com/office/officeart/2005/8/layout/target2"/>
    <dgm:cxn modelId="{D7F1B96B-4215-4FBC-B101-3E7954346FD2}" type="presParOf" srcId="{CD709380-1012-4ABA-915A-52BF808252D3}" destId="{DF74B952-F26B-491C-AED2-8F623FF53A08}" srcOrd="1" destOrd="0" presId="urn:microsoft.com/office/officeart/2005/8/layout/target2"/>
    <dgm:cxn modelId="{09F7C23B-C7C3-4F60-9011-C2E62C497FA0}" type="presParOf" srcId="{DF74B952-F26B-491C-AED2-8F623FF53A08}" destId="{48693535-A218-4777-95DA-DA356D194BE4}" srcOrd="0" destOrd="0" presId="urn:microsoft.com/office/officeart/2005/8/layout/target2"/>
    <dgm:cxn modelId="{8D7EADCD-B58C-42DD-AE6D-257E8AF45136}" type="presParOf" srcId="{DF74B952-F26B-491C-AED2-8F623FF53A08}" destId="{5AF50D19-FEEF-4B49-820A-C4ED4444DB80}" srcOrd="1" destOrd="0" presId="urn:microsoft.com/office/officeart/2005/8/layout/target2"/>
    <dgm:cxn modelId="{076D583B-7734-493C-A021-8C6B8B5FB985}" type="presParOf" srcId="{DF74B952-F26B-491C-AED2-8F623FF53A08}" destId="{1C9BAEFC-08CA-45AB-AD27-872E004527C8}" srcOrd="2" destOrd="0" presId="urn:microsoft.com/office/officeart/2005/8/layout/target2"/>
    <dgm:cxn modelId="{D5EDCD78-4681-4F5E-A2DE-A3C3EB094A67}" type="presParOf" srcId="{512EC3F3-193E-4822-B36E-6B84FCA801D7}" destId="{FA79FA34-B54E-4644-8FBB-C976B1B70944}" srcOrd="1" destOrd="0" presId="urn:microsoft.com/office/officeart/2005/8/layout/target2"/>
    <dgm:cxn modelId="{8B64697C-0D5C-4117-9605-37C0FAEC3529}" type="presParOf" srcId="{FA79FA34-B54E-4644-8FBB-C976B1B70944}" destId="{AB0517E4-DD6F-4810-9012-38DE0249B77C}" srcOrd="0" destOrd="0" presId="urn:microsoft.com/office/officeart/2005/8/layout/target2"/>
    <dgm:cxn modelId="{E4CEBC43-448A-4CC6-AC65-57E381B4152D}" type="presParOf" srcId="{FA79FA34-B54E-4644-8FBB-C976B1B70944}" destId="{D1751F78-749F-438F-90C2-BAF582CA7F4E}" srcOrd="1" destOrd="0" presId="urn:microsoft.com/office/officeart/2005/8/layout/target2"/>
    <dgm:cxn modelId="{8B2A33A8-82AD-4AE2-9EE1-A815FA5606A1}" type="presParOf" srcId="{D1751F78-749F-438F-90C2-BAF582CA7F4E}" destId="{2EC8C9C4-E702-4AD7-AEEF-81731F1E805E}" srcOrd="0" destOrd="0" presId="urn:microsoft.com/office/officeart/2005/8/layout/target2"/>
    <dgm:cxn modelId="{8CBB90E1-BC61-4796-B3CB-1C35D35BC086}" type="presParOf" srcId="{D1751F78-749F-438F-90C2-BAF582CA7F4E}" destId="{F10A63E0-F4C3-44E5-BE2A-6430A6C1D0E2}" srcOrd="1" destOrd="0" presId="urn:microsoft.com/office/officeart/2005/8/layout/target2"/>
    <dgm:cxn modelId="{4921A5BD-986B-48DD-A7E5-0DE3F00810B2}" type="presParOf" srcId="{D1751F78-749F-438F-90C2-BAF582CA7F4E}" destId="{213D306C-8EF2-4C1B-A48D-974CF4E09FA7}" srcOrd="2" destOrd="0" presId="urn:microsoft.com/office/officeart/2005/8/layout/target2"/>
    <dgm:cxn modelId="{1FB9B4F1-60D5-4882-83F2-ADA6EB29F184}" type="presParOf" srcId="{D1751F78-749F-438F-90C2-BAF582CA7F4E}" destId="{399A41C0-FA17-40E1-96F1-834280AFE995}" srcOrd="3" destOrd="0" presId="urn:microsoft.com/office/officeart/2005/8/layout/target2"/>
    <dgm:cxn modelId="{38288D27-ACBE-4B65-947D-B6E5BEC1ABC5}" type="presParOf" srcId="{D1751F78-749F-438F-90C2-BAF582CA7F4E}" destId="{06C66557-3140-4A8D-A8E3-BBF385384FE3}" srcOrd="4" destOrd="0" presId="urn:microsoft.com/office/officeart/2005/8/layout/target2"/>
    <dgm:cxn modelId="{E381FF52-D89C-4C8B-8CA5-1DC45F445340}" type="presParOf" srcId="{512EC3F3-193E-4822-B36E-6B84FCA801D7}" destId="{7ED02DDB-3ECC-44A6-8E0F-ACA23E8A755A}" srcOrd="2" destOrd="0" presId="urn:microsoft.com/office/officeart/2005/8/layout/target2"/>
    <dgm:cxn modelId="{8A27C1A1-7DFC-40E3-819C-7ADAC4C0C3BD}" type="presParOf" srcId="{7ED02DDB-3ECC-44A6-8E0F-ACA23E8A755A}" destId="{AF08F62E-48D9-47E7-890B-1B1B564B38F4}" srcOrd="0" destOrd="0" presId="urn:microsoft.com/office/officeart/2005/8/layout/target2"/>
    <dgm:cxn modelId="{B1A3AE04-7ADD-4C89-8B49-0B667C3AEE85}" type="presParOf" srcId="{7ED02DDB-3ECC-44A6-8E0F-ACA23E8A755A}" destId="{B6665B55-19D7-4E57-801F-F83850111830}" srcOrd="1" destOrd="0" presId="urn:microsoft.com/office/officeart/2005/8/layout/target2"/>
    <dgm:cxn modelId="{65D2EB22-9103-4B77-A0BC-A2EAB831B32C}" type="presParOf" srcId="{B6665B55-19D7-4E57-801F-F83850111830}" destId="{C569A6A5-7E9D-4F00-BB55-57D1A7BFA17B}" srcOrd="0" destOrd="0" presId="urn:microsoft.com/office/officeart/2005/8/layout/target2"/>
    <dgm:cxn modelId="{058CD893-60AE-44D8-9FC0-BC6124474DB1}" type="presParOf" srcId="{B6665B55-19D7-4E57-801F-F83850111830}" destId="{2FE4AB14-D692-4085-AB07-FD674D0936B3}" srcOrd="1" destOrd="0" presId="urn:microsoft.com/office/officeart/2005/8/layout/target2"/>
    <dgm:cxn modelId="{602401CC-EAC7-4DB2-A951-36B03AE7CC58}" type="presParOf" srcId="{B6665B55-19D7-4E57-801F-F83850111830}" destId="{6BCD545B-E43F-4E19-B338-96C4F4C53A40}" srcOrd="2" destOrd="0" presId="urn:microsoft.com/office/officeart/2005/8/layout/target2"/>
    <dgm:cxn modelId="{A50EA7B2-37A3-4902-BDCF-24ED6F49D460}" type="presParOf" srcId="{B6665B55-19D7-4E57-801F-F83850111830}" destId="{0F46CCB7-E5F6-423D-85F1-715E21A22191}" srcOrd="3" destOrd="0" presId="urn:microsoft.com/office/officeart/2005/8/layout/target2"/>
    <dgm:cxn modelId="{16909C85-1B0A-41CA-B0F2-7E558AD3996B}" type="presParOf" srcId="{B6665B55-19D7-4E57-801F-F83850111830}" destId="{7679029C-2119-4A27-8641-A043AB66A009}" srcOrd="4" destOrd="0" presId="urn:microsoft.com/office/officeart/2005/8/layout/target2"/>
    <dgm:cxn modelId="{CD3A48F1-F6F9-44F7-85C3-A87ADEB03982}" type="presParOf" srcId="{B6665B55-19D7-4E57-801F-F83850111830}" destId="{1FE42A90-D88F-4E06-BD26-C77055161A00}" srcOrd="5" destOrd="0" presId="urn:microsoft.com/office/officeart/2005/8/layout/target2"/>
    <dgm:cxn modelId="{7C9D0700-91CE-4F6C-AF6D-A6A67BB9DDB3}" type="presParOf" srcId="{B6665B55-19D7-4E57-801F-F83850111830}" destId="{2E666DDD-7BDF-4D2D-881D-C7A911F4EF8A}" srcOrd="6" destOrd="0" presId="urn:microsoft.com/office/officeart/2005/8/layout/target2"/>
    <dgm:cxn modelId="{5BB7739A-07E6-4E82-AB02-2244C32A07E9}" type="presParOf" srcId="{B6665B55-19D7-4E57-801F-F83850111830}" destId="{0A664AE4-04BB-49D6-8E57-36E7D2157BDA}" srcOrd="7" destOrd="0" presId="urn:microsoft.com/office/officeart/2005/8/layout/target2"/>
    <dgm:cxn modelId="{1F69F273-9431-45F7-85D0-3B93F38D98F1}" type="presParOf" srcId="{B6665B55-19D7-4E57-801F-F83850111830}" destId="{11DB3610-EC71-4F67-A9D8-EA8C97FCF097}" srcOrd="8" destOrd="0" presId="urn:microsoft.com/office/officeart/2005/8/layout/target2"/>
  </dgm:cxnLst>
  <dgm:bg>
    <a:solidFill>
      <a:schemeClr val="bg1"/>
    </a:solidFill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5F765-C8CF-49E9-8D1C-F4878D0980BB}">
      <dsp:nvSpPr>
        <dsp:cNvPr id="0" name=""/>
        <dsp:cNvSpPr/>
      </dsp:nvSpPr>
      <dsp:spPr>
        <a:xfrm>
          <a:off x="414952" y="2166582"/>
          <a:ext cx="4655465" cy="532468"/>
        </a:xfrm>
        <a:prstGeom prst="roundRect">
          <a:avLst>
            <a:gd name="adj" fmla="val 10000"/>
          </a:avLst>
        </a:prstGeom>
        <a:solidFill>
          <a:srgbClr val="2EBC96">
            <a:alpha val="6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약인공지능 </a:t>
          </a:r>
          <a:r>
            <a:rPr lang="en-US" altLang="ko-KR" sz="2000" b="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(Weak AI)</a:t>
          </a:r>
          <a:endParaRPr lang="ko-KR" altLang="en-US" sz="1600" b="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30547" y="2182177"/>
        <a:ext cx="4624275" cy="501278"/>
      </dsp:txXfrm>
    </dsp:sp>
    <dsp:sp modelId="{F6BF7818-FE0C-4C50-B560-678185903F36}">
      <dsp:nvSpPr>
        <dsp:cNvPr id="0" name=""/>
        <dsp:cNvSpPr/>
      </dsp:nvSpPr>
      <dsp:spPr>
        <a:xfrm>
          <a:off x="414952" y="4649342"/>
          <a:ext cx="4655465" cy="540639"/>
        </a:xfrm>
        <a:prstGeom prst="roundRect">
          <a:avLst>
            <a:gd name="adj" fmla="val 10000"/>
          </a:avLst>
        </a:prstGeom>
        <a:solidFill>
          <a:srgbClr val="2EBC96">
            <a:alpha val="6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강인공지능 </a:t>
          </a:r>
          <a:r>
            <a:rPr lang="en-US" altLang="ko-KR" sz="2000" b="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(Strong AI)</a:t>
          </a:r>
          <a:endParaRPr lang="ko-KR" altLang="en-US" sz="1600" b="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30787" y="4665177"/>
        <a:ext cx="4623795" cy="508969"/>
      </dsp:txXfrm>
    </dsp:sp>
    <dsp:sp modelId="{493D5735-2651-4B68-BEA6-62C90D94DC7A}">
      <dsp:nvSpPr>
        <dsp:cNvPr id="0" name=""/>
        <dsp:cNvSpPr/>
      </dsp:nvSpPr>
      <dsp:spPr>
        <a:xfrm rot="20590512">
          <a:off x="5039451" y="4673392"/>
          <a:ext cx="1446840" cy="73756"/>
        </a:xfrm>
        <a:custGeom>
          <a:avLst/>
          <a:gdLst/>
          <a:ahLst/>
          <a:cxnLst/>
          <a:rect l="0" t="0" r="0" b="0"/>
          <a:pathLst>
            <a:path>
              <a:moveTo>
                <a:pt x="0" y="36878"/>
              </a:moveTo>
              <a:lnTo>
                <a:pt x="1446840" y="36878"/>
              </a:lnTo>
            </a:path>
          </a:pathLst>
        </a:custGeom>
        <a:noFill/>
        <a:ln w="571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26701" y="4674099"/>
        <a:ext cx="72342" cy="72342"/>
      </dsp:txXfrm>
    </dsp:sp>
    <dsp:sp modelId="{8094B92C-0DDB-4CE2-A2D9-62E94D3354CB}">
      <dsp:nvSpPr>
        <dsp:cNvPr id="0" name=""/>
        <dsp:cNvSpPr/>
      </dsp:nvSpPr>
      <dsp:spPr>
        <a:xfrm>
          <a:off x="6455326" y="4148413"/>
          <a:ext cx="4655465" cy="704930"/>
        </a:xfrm>
        <a:prstGeom prst="roundRect">
          <a:avLst>
            <a:gd name="adj" fmla="val 10000"/>
          </a:avLst>
        </a:prstGeom>
        <a:solidFill>
          <a:srgbClr val="5C59C0">
            <a:alpha val="68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초인공지능 </a:t>
          </a:r>
          <a:r>
            <a:rPr lang="en-US" altLang="ko-KR" sz="2000" b="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(Super AI)</a:t>
          </a:r>
          <a:endParaRPr lang="ko-KR" altLang="en-US" sz="2400" b="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75973" y="4169060"/>
        <a:ext cx="4614171" cy="663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A511-1AD2-4F04-9401-02F0A9B97170}">
      <dsp:nvSpPr>
        <dsp:cNvPr id="0" name=""/>
        <dsp:cNvSpPr/>
      </dsp:nvSpPr>
      <dsp:spPr>
        <a:xfrm>
          <a:off x="2629" y="297448"/>
          <a:ext cx="2340479" cy="936191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>
        <a:off x="470725" y="297448"/>
        <a:ext cx="1404288" cy="936191"/>
      </dsp:txXfrm>
    </dsp:sp>
    <dsp:sp modelId="{4208A3AD-74EF-47A1-B061-10679C9CA13C}">
      <dsp:nvSpPr>
        <dsp:cNvPr id="0" name=""/>
        <dsp:cNvSpPr/>
      </dsp:nvSpPr>
      <dsp:spPr>
        <a:xfrm>
          <a:off x="2109061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</a:rPr>
            <a:t>데이터 가공</a:t>
          </a:r>
        </a:p>
      </dsp:txBody>
      <dsp:txXfrm>
        <a:off x="2435389" y="439215"/>
        <a:ext cx="1687823" cy="652656"/>
      </dsp:txXfrm>
    </dsp:sp>
    <dsp:sp modelId="{412DA7F4-AB96-42AF-BF3E-66B3CCAC5D2B}">
      <dsp:nvSpPr>
        <dsp:cNvPr id="0" name=""/>
        <dsp:cNvSpPr/>
      </dsp:nvSpPr>
      <dsp:spPr>
        <a:xfrm>
          <a:off x="4215492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</a:rPr>
            <a:t>학습</a:t>
          </a:r>
        </a:p>
      </dsp:txBody>
      <dsp:txXfrm>
        <a:off x="4541820" y="439215"/>
        <a:ext cx="1687823" cy="652656"/>
      </dsp:txXfrm>
    </dsp:sp>
    <dsp:sp modelId="{3291C0C9-7070-474A-8579-6E8466B3F103}">
      <dsp:nvSpPr>
        <dsp:cNvPr id="0" name=""/>
        <dsp:cNvSpPr/>
      </dsp:nvSpPr>
      <dsp:spPr>
        <a:xfrm>
          <a:off x="6321923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</a:rPr>
            <a:t>테스트</a:t>
          </a:r>
        </a:p>
      </dsp:txBody>
      <dsp:txXfrm>
        <a:off x="6648251" y="439215"/>
        <a:ext cx="1687823" cy="652656"/>
      </dsp:txXfrm>
    </dsp:sp>
    <dsp:sp modelId="{F29E6E2E-9F8D-40E0-AB49-699A5BE31FA6}">
      <dsp:nvSpPr>
        <dsp:cNvPr id="0" name=""/>
        <dsp:cNvSpPr/>
      </dsp:nvSpPr>
      <dsp:spPr>
        <a:xfrm>
          <a:off x="8428355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</a:rPr>
            <a:t>기능 향상</a:t>
          </a:r>
        </a:p>
      </dsp:txBody>
      <dsp:txXfrm>
        <a:off x="8754683" y="439215"/>
        <a:ext cx="1687823" cy="6526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A511-1AD2-4F04-9401-02F0A9B97170}">
      <dsp:nvSpPr>
        <dsp:cNvPr id="0" name=""/>
        <dsp:cNvSpPr/>
      </dsp:nvSpPr>
      <dsp:spPr>
        <a:xfrm>
          <a:off x="3545" y="439743"/>
          <a:ext cx="2256327" cy="6516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>
        <a:off x="329345" y="439743"/>
        <a:ext cx="1604727" cy="651600"/>
      </dsp:txXfrm>
    </dsp:sp>
    <dsp:sp modelId="{4208A3AD-74EF-47A1-B061-10679C9CA13C}">
      <dsp:nvSpPr>
        <dsp:cNvPr id="0" name=""/>
        <dsp:cNvSpPr/>
      </dsp:nvSpPr>
      <dsp:spPr>
        <a:xfrm>
          <a:off x="2034240" y="297545"/>
          <a:ext cx="2641595" cy="935996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sp:txBody>
      <dsp:txXfrm>
        <a:off x="2502238" y="297545"/>
        <a:ext cx="1705599" cy="935996"/>
      </dsp:txXfrm>
    </dsp:sp>
    <dsp:sp modelId="{412DA7F4-AB96-42AF-BF3E-66B3CCAC5D2B}">
      <dsp:nvSpPr>
        <dsp:cNvPr id="0" name=""/>
        <dsp:cNvSpPr/>
      </dsp:nvSpPr>
      <dsp:spPr>
        <a:xfrm>
          <a:off x="4450202" y="439743"/>
          <a:ext cx="2256327" cy="6516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sp:txBody>
      <dsp:txXfrm>
        <a:off x="4776002" y="439743"/>
        <a:ext cx="1604727" cy="651600"/>
      </dsp:txXfrm>
    </dsp:sp>
    <dsp:sp modelId="{3291C0C9-7070-474A-8579-6E8466B3F103}">
      <dsp:nvSpPr>
        <dsp:cNvPr id="0" name=""/>
        <dsp:cNvSpPr/>
      </dsp:nvSpPr>
      <dsp:spPr>
        <a:xfrm>
          <a:off x="6480896" y="439743"/>
          <a:ext cx="2256327" cy="6516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sp:txBody>
      <dsp:txXfrm>
        <a:off x="6806696" y="439743"/>
        <a:ext cx="1604727" cy="651600"/>
      </dsp:txXfrm>
    </dsp:sp>
    <dsp:sp modelId="{F29E6E2E-9F8D-40E0-AB49-699A5BE31FA6}">
      <dsp:nvSpPr>
        <dsp:cNvPr id="0" name=""/>
        <dsp:cNvSpPr/>
      </dsp:nvSpPr>
      <dsp:spPr>
        <a:xfrm>
          <a:off x="8511591" y="439743"/>
          <a:ext cx="2256327" cy="651600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sp:txBody>
      <dsp:txXfrm>
        <a:off x="8837391" y="439743"/>
        <a:ext cx="1604727" cy="651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A511-1AD2-4F04-9401-02F0A9B97170}">
      <dsp:nvSpPr>
        <dsp:cNvPr id="0" name=""/>
        <dsp:cNvSpPr/>
      </dsp:nvSpPr>
      <dsp:spPr>
        <a:xfrm>
          <a:off x="2629" y="439744"/>
          <a:ext cx="2340479" cy="65159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>
        <a:off x="328428" y="439744"/>
        <a:ext cx="1688881" cy="651598"/>
      </dsp:txXfrm>
    </dsp:sp>
    <dsp:sp modelId="{4208A3AD-74EF-47A1-B061-10679C9CA13C}">
      <dsp:nvSpPr>
        <dsp:cNvPr id="0" name=""/>
        <dsp:cNvSpPr/>
      </dsp:nvSpPr>
      <dsp:spPr>
        <a:xfrm>
          <a:off x="2109061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sp:txBody>
      <dsp:txXfrm>
        <a:off x="2435389" y="439215"/>
        <a:ext cx="1687823" cy="652656"/>
      </dsp:txXfrm>
    </dsp:sp>
    <dsp:sp modelId="{412DA7F4-AB96-42AF-BF3E-66B3CCAC5D2B}">
      <dsp:nvSpPr>
        <dsp:cNvPr id="0" name=""/>
        <dsp:cNvSpPr/>
      </dsp:nvSpPr>
      <dsp:spPr>
        <a:xfrm>
          <a:off x="4215492" y="297541"/>
          <a:ext cx="2340479" cy="936004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sp:txBody>
      <dsp:txXfrm>
        <a:off x="4683494" y="297541"/>
        <a:ext cx="1404475" cy="936004"/>
      </dsp:txXfrm>
    </dsp:sp>
    <dsp:sp modelId="{3291C0C9-7070-474A-8579-6E8466B3F103}">
      <dsp:nvSpPr>
        <dsp:cNvPr id="0" name=""/>
        <dsp:cNvSpPr/>
      </dsp:nvSpPr>
      <dsp:spPr>
        <a:xfrm>
          <a:off x="6321923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sp:txBody>
      <dsp:txXfrm>
        <a:off x="6648251" y="439215"/>
        <a:ext cx="1687823" cy="652656"/>
      </dsp:txXfrm>
    </dsp:sp>
    <dsp:sp modelId="{F29E6E2E-9F8D-40E0-AB49-699A5BE31FA6}">
      <dsp:nvSpPr>
        <dsp:cNvPr id="0" name=""/>
        <dsp:cNvSpPr/>
      </dsp:nvSpPr>
      <dsp:spPr>
        <a:xfrm>
          <a:off x="8428355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sp:txBody>
      <dsp:txXfrm>
        <a:off x="8754683" y="439215"/>
        <a:ext cx="1687823" cy="6526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A511-1AD2-4F04-9401-02F0A9B97170}">
      <dsp:nvSpPr>
        <dsp:cNvPr id="0" name=""/>
        <dsp:cNvSpPr/>
      </dsp:nvSpPr>
      <dsp:spPr>
        <a:xfrm>
          <a:off x="2629" y="439744"/>
          <a:ext cx="2340479" cy="65159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>
        <a:off x="328428" y="439744"/>
        <a:ext cx="1688881" cy="651598"/>
      </dsp:txXfrm>
    </dsp:sp>
    <dsp:sp modelId="{4208A3AD-74EF-47A1-B061-10679C9CA13C}">
      <dsp:nvSpPr>
        <dsp:cNvPr id="0" name=""/>
        <dsp:cNvSpPr/>
      </dsp:nvSpPr>
      <dsp:spPr>
        <a:xfrm>
          <a:off x="2109061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sp:txBody>
      <dsp:txXfrm>
        <a:off x="2435389" y="439215"/>
        <a:ext cx="1687823" cy="652656"/>
      </dsp:txXfrm>
    </dsp:sp>
    <dsp:sp modelId="{412DA7F4-AB96-42AF-BF3E-66B3CCAC5D2B}">
      <dsp:nvSpPr>
        <dsp:cNvPr id="0" name=""/>
        <dsp:cNvSpPr/>
      </dsp:nvSpPr>
      <dsp:spPr>
        <a:xfrm>
          <a:off x="4215492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sp:txBody>
      <dsp:txXfrm>
        <a:off x="4541820" y="439215"/>
        <a:ext cx="1687823" cy="652656"/>
      </dsp:txXfrm>
    </dsp:sp>
    <dsp:sp modelId="{3291C0C9-7070-474A-8579-6E8466B3F103}">
      <dsp:nvSpPr>
        <dsp:cNvPr id="0" name=""/>
        <dsp:cNvSpPr/>
      </dsp:nvSpPr>
      <dsp:spPr>
        <a:xfrm>
          <a:off x="6321923" y="297541"/>
          <a:ext cx="2340479" cy="936004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sp:txBody>
      <dsp:txXfrm>
        <a:off x="6789925" y="297541"/>
        <a:ext cx="1404475" cy="936004"/>
      </dsp:txXfrm>
    </dsp:sp>
    <dsp:sp modelId="{F29E6E2E-9F8D-40E0-AB49-699A5BE31FA6}">
      <dsp:nvSpPr>
        <dsp:cNvPr id="0" name=""/>
        <dsp:cNvSpPr/>
      </dsp:nvSpPr>
      <dsp:spPr>
        <a:xfrm>
          <a:off x="8428355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sp:txBody>
      <dsp:txXfrm>
        <a:off x="8754683" y="439215"/>
        <a:ext cx="1687823" cy="6526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CA511-1AD2-4F04-9401-02F0A9B97170}">
      <dsp:nvSpPr>
        <dsp:cNvPr id="0" name=""/>
        <dsp:cNvSpPr/>
      </dsp:nvSpPr>
      <dsp:spPr>
        <a:xfrm>
          <a:off x="2629" y="439744"/>
          <a:ext cx="2340479" cy="65159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>
        <a:off x="328428" y="439744"/>
        <a:ext cx="1688881" cy="651598"/>
      </dsp:txXfrm>
    </dsp:sp>
    <dsp:sp modelId="{4208A3AD-74EF-47A1-B061-10679C9CA13C}">
      <dsp:nvSpPr>
        <dsp:cNvPr id="0" name=""/>
        <dsp:cNvSpPr/>
      </dsp:nvSpPr>
      <dsp:spPr>
        <a:xfrm>
          <a:off x="2109061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데이터 가공</a:t>
          </a:r>
        </a:p>
      </dsp:txBody>
      <dsp:txXfrm>
        <a:off x="2435389" y="439215"/>
        <a:ext cx="1687823" cy="652656"/>
      </dsp:txXfrm>
    </dsp:sp>
    <dsp:sp modelId="{412DA7F4-AB96-42AF-BF3E-66B3CCAC5D2B}">
      <dsp:nvSpPr>
        <dsp:cNvPr id="0" name=""/>
        <dsp:cNvSpPr/>
      </dsp:nvSpPr>
      <dsp:spPr>
        <a:xfrm>
          <a:off x="4215492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학습</a:t>
          </a:r>
        </a:p>
      </dsp:txBody>
      <dsp:txXfrm>
        <a:off x="4541820" y="439215"/>
        <a:ext cx="1687823" cy="652656"/>
      </dsp:txXfrm>
    </dsp:sp>
    <dsp:sp modelId="{3291C0C9-7070-474A-8579-6E8466B3F103}">
      <dsp:nvSpPr>
        <dsp:cNvPr id="0" name=""/>
        <dsp:cNvSpPr/>
      </dsp:nvSpPr>
      <dsp:spPr>
        <a:xfrm>
          <a:off x="6321923" y="439215"/>
          <a:ext cx="2340479" cy="652656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테스트</a:t>
          </a:r>
        </a:p>
      </dsp:txBody>
      <dsp:txXfrm>
        <a:off x="6648251" y="439215"/>
        <a:ext cx="1687823" cy="652656"/>
      </dsp:txXfrm>
    </dsp:sp>
    <dsp:sp modelId="{F29E6E2E-9F8D-40E0-AB49-699A5BE31FA6}">
      <dsp:nvSpPr>
        <dsp:cNvPr id="0" name=""/>
        <dsp:cNvSpPr/>
      </dsp:nvSpPr>
      <dsp:spPr>
        <a:xfrm>
          <a:off x="8428355" y="297541"/>
          <a:ext cx="2340479" cy="936004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기능 향상</a:t>
          </a:r>
        </a:p>
      </dsp:txBody>
      <dsp:txXfrm>
        <a:off x="8896357" y="297541"/>
        <a:ext cx="1404475" cy="9360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4D3E0-0631-4498-980D-E93710E9A100}">
      <dsp:nvSpPr>
        <dsp:cNvPr id="0" name=""/>
        <dsp:cNvSpPr/>
      </dsp:nvSpPr>
      <dsp:spPr>
        <a:xfrm>
          <a:off x="0" y="0"/>
          <a:ext cx="11167310" cy="5025635"/>
        </a:xfrm>
        <a:prstGeom prst="roundRect">
          <a:avLst>
            <a:gd name="adj" fmla="val 8500"/>
          </a:avLst>
        </a:prstGeom>
        <a:solidFill>
          <a:schemeClr val="bg1"/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3900451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인공지능</a:t>
          </a:r>
          <a:r>
            <a:rPr lang="ko-KR" altLang="en-US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– </a:t>
          </a:r>
          <a:r>
            <a:rPr lang="ko-KR" altLang="en-US" sz="16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인간의 지적 능력을 컴퓨터를 통해 구현하는 기술</a:t>
          </a:r>
          <a:endParaRPr lang="ko-KR" altLang="en-US" sz="28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5116" y="125116"/>
        <a:ext cx="10917078" cy="4775403"/>
      </dsp:txXfrm>
    </dsp:sp>
    <dsp:sp modelId="{48693535-A218-4777-95DA-DA356D194BE4}">
      <dsp:nvSpPr>
        <dsp:cNvPr id="0" name=""/>
        <dsp:cNvSpPr/>
      </dsp:nvSpPr>
      <dsp:spPr>
        <a:xfrm>
          <a:off x="279182" y="1256408"/>
          <a:ext cx="1675096" cy="171774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전문가 시스템</a:t>
          </a:r>
          <a:endParaRPr lang="en-US" altLang="ko-KR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30697" y="1307923"/>
        <a:ext cx="1572066" cy="1614716"/>
      </dsp:txXfrm>
    </dsp:sp>
    <dsp:sp modelId="{1C9BAEFC-08CA-45AB-AD27-872E004527C8}">
      <dsp:nvSpPr>
        <dsp:cNvPr id="0" name=""/>
        <dsp:cNvSpPr/>
      </dsp:nvSpPr>
      <dsp:spPr>
        <a:xfrm>
          <a:off x="279182" y="3055946"/>
          <a:ext cx="1675096" cy="171774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규칙기반 시스템</a:t>
          </a:r>
        </a:p>
      </dsp:txBody>
      <dsp:txXfrm>
        <a:off x="330697" y="3107461"/>
        <a:ext cx="1572066" cy="1614716"/>
      </dsp:txXfrm>
    </dsp:sp>
    <dsp:sp modelId="{AB0517E4-DD6F-4810-9012-38DE0249B77C}">
      <dsp:nvSpPr>
        <dsp:cNvPr id="0" name=""/>
        <dsp:cNvSpPr/>
      </dsp:nvSpPr>
      <dsp:spPr>
        <a:xfrm>
          <a:off x="1943747" y="1256408"/>
          <a:ext cx="9007515" cy="3517944"/>
        </a:xfrm>
        <a:prstGeom prst="roundRect">
          <a:avLst>
            <a:gd name="adj" fmla="val 10500"/>
          </a:avLst>
        </a:prstGeom>
        <a:solidFill>
          <a:srgbClr val="FFCA28">
            <a:alpha val="45000"/>
          </a:srgbClr>
        </a:solidFill>
        <a:ln w="28575" cap="flat" cmpd="sng" algn="ctr">
          <a:solidFill>
            <a:srgbClr val="FFCA2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2233895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머신러닝</a:t>
          </a:r>
          <a:r>
            <a:rPr lang="ko-KR" altLang="en-US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–</a:t>
          </a:r>
          <a:r>
            <a:rPr lang="en-US" altLang="ko-KR" sz="22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컴퓨터가 데이터를 통해 스스로 학습하여 예측이나 판단을 제공하는 기술</a:t>
          </a:r>
          <a:endParaRPr lang="ko-KR" altLang="en-US" sz="18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51936" y="1364597"/>
        <a:ext cx="8791137" cy="3301566"/>
      </dsp:txXfrm>
    </dsp:sp>
    <dsp:sp modelId="{2EC8C9C4-E702-4AD7-AEEF-81731F1E805E}">
      <dsp:nvSpPr>
        <dsp:cNvPr id="0" name=""/>
        <dsp:cNvSpPr/>
      </dsp:nvSpPr>
      <dsp:spPr>
        <a:xfrm>
          <a:off x="2305918" y="2487689"/>
          <a:ext cx="1730933" cy="63805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지도학습</a:t>
          </a:r>
        </a:p>
      </dsp:txBody>
      <dsp:txXfrm>
        <a:off x="2325540" y="2507311"/>
        <a:ext cx="1691689" cy="598812"/>
      </dsp:txXfrm>
    </dsp:sp>
    <dsp:sp modelId="{213D306C-8EF2-4C1B-A48D-974CF4E09FA7}">
      <dsp:nvSpPr>
        <dsp:cNvPr id="0" name=""/>
        <dsp:cNvSpPr/>
      </dsp:nvSpPr>
      <dsp:spPr>
        <a:xfrm>
          <a:off x="2305918" y="3178583"/>
          <a:ext cx="1730933" cy="63805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비지도학습</a:t>
          </a:r>
        </a:p>
      </dsp:txBody>
      <dsp:txXfrm>
        <a:off x="2325540" y="3198205"/>
        <a:ext cx="1691689" cy="598812"/>
      </dsp:txXfrm>
    </dsp:sp>
    <dsp:sp modelId="{06C66557-3140-4A8D-A8E3-BBF385384FE3}">
      <dsp:nvSpPr>
        <dsp:cNvPr id="0" name=""/>
        <dsp:cNvSpPr/>
      </dsp:nvSpPr>
      <dsp:spPr>
        <a:xfrm>
          <a:off x="2305918" y="3869478"/>
          <a:ext cx="1730933" cy="63805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강화학습</a:t>
          </a:r>
        </a:p>
      </dsp:txBody>
      <dsp:txXfrm>
        <a:off x="2325540" y="3889100"/>
        <a:ext cx="1691689" cy="598812"/>
      </dsp:txXfrm>
    </dsp:sp>
    <dsp:sp modelId="{AF08F62E-48D9-47E7-890B-1B1B564B38F4}">
      <dsp:nvSpPr>
        <dsp:cNvPr id="0" name=""/>
        <dsp:cNvSpPr/>
      </dsp:nvSpPr>
      <dsp:spPr>
        <a:xfrm>
          <a:off x="4109561" y="2512817"/>
          <a:ext cx="6800908" cy="2010254"/>
        </a:xfrm>
        <a:prstGeom prst="roundRect">
          <a:avLst>
            <a:gd name="adj" fmla="val 10500"/>
          </a:avLst>
        </a:prstGeom>
        <a:solidFill>
          <a:schemeClr val="bg1"/>
        </a:solidFill>
        <a:ln w="28575" cap="flat" cmpd="sng" algn="ctr">
          <a:solidFill>
            <a:srgbClr val="FF75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134677" numCol="1" spcCol="1270" anchor="t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딥러닝 </a:t>
          </a:r>
          <a:r>
            <a:rPr lang="en-US" altLang="ko-KR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-</a:t>
          </a:r>
          <a:r>
            <a:rPr lang="en-US" altLang="ko-KR" sz="1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6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깊은 인공신경망 알고리즘을 활용하는 </a:t>
          </a:r>
          <a:r>
            <a:rPr lang="ko-KR" altLang="en-US" sz="1600" kern="12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머신러닝</a:t>
          </a:r>
          <a:r>
            <a:rPr lang="ko-KR" altLang="en-US" sz="16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기술</a:t>
          </a:r>
          <a:endParaRPr lang="ko-KR" altLang="en-US" sz="18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171383" y="2574639"/>
        <a:ext cx="6677264" cy="1886610"/>
      </dsp:txXfrm>
    </dsp:sp>
    <dsp:sp modelId="{C569A6A5-7E9D-4F00-BB55-57D1A7BFA17B}">
      <dsp:nvSpPr>
        <dsp:cNvPr id="0" name=""/>
        <dsp:cNvSpPr/>
      </dsp:nvSpPr>
      <dsp:spPr>
        <a:xfrm>
          <a:off x="4566033" y="3417431"/>
          <a:ext cx="1290256" cy="904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합성곱</a:t>
          </a: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신경망</a:t>
          </a:r>
          <a:r>
            <a:rPr lang="en-US" altLang="ko-KR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(CNN)</a:t>
          </a:r>
          <a:endParaRPr lang="ko-KR" altLang="en-US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593853" y="3445251"/>
        <a:ext cx="1234616" cy="848974"/>
      </dsp:txXfrm>
    </dsp:sp>
    <dsp:sp modelId="{6BCD545B-E43F-4E19-B338-96C4F4C53A40}">
      <dsp:nvSpPr>
        <dsp:cNvPr id="0" name=""/>
        <dsp:cNvSpPr/>
      </dsp:nvSpPr>
      <dsp:spPr>
        <a:xfrm>
          <a:off x="5888066" y="3417431"/>
          <a:ext cx="1116930" cy="904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심층 신경망</a:t>
          </a:r>
          <a:r>
            <a:rPr lang="en-US" altLang="ko-KR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(DNN)</a:t>
          </a:r>
          <a:endParaRPr lang="ko-KR" altLang="en-US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15886" y="3445251"/>
        <a:ext cx="1061290" cy="848974"/>
      </dsp:txXfrm>
    </dsp:sp>
    <dsp:sp modelId="{7679029C-2119-4A27-8641-A043AB66A009}">
      <dsp:nvSpPr>
        <dsp:cNvPr id="0" name=""/>
        <dsp:cNvSpPr/>
      </dsp:nvSpPr>
      <dsp:spPr>
        <a:xfrm>
          <a:off x="7036772" y="3417431"/>
          <a:ext cx="1116930" cy="904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순환 신경망</a:t>
          </a:r>
          <a:r>
            <a:rPr lang="en-US" altLang="ko-KR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(RNN)</a:t>
          </a:r>
          <a:endParaRPr lang="ko-KR" altLang="en-US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064592" y="3445251"/>
        <a:ext cx="1061290" cy="848974"/>
      </dsp:txXfrm>
    </dsp:sp>
    <dsp:sp modelId="{2E666DDD-7BDF-4D2D-881D-C7A911F4EF8A}">
      <dsp:nvSpPr>
        <dsp:cNvPr id="0" name=""/>
        <dsp:cNvSpPr/>
      </dsp:nvSpPr>
      <dsp:spPr>
        <a:xfrm>
          <a:off x="8185479" y="3417431"/>
          <a:ext cx="1116930" cy="904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제한 볼츠만 머신</a:t>
          </a:r>
          <a:r>
            <a:rPr lang="en-US" altLang="ko-KR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(RBM)</a:t>
          </a:r>
          <a:endParaRPr lang="ko-KR" altLang="en-US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213299" y="3445251"/>
        <a:ext cx="1061290" cy="848974"/>
      </dsp:txXfrm>
    </dsp:sp>
    <dsp:sp modelId="{11DB3610-EC71-4F67-A9D8-EA8C97FCF097}">
      <dsp:nvSpPr>
        <dsp:cNvPr id="0" name=""/>
        <dsp:cNvSpPr/>
      </dsp:nvSpPr>
      <dsp:spPr>
        <a:xfrm>
          <a:off x="9334186" y="3417431"/>
          <a:ext cx="1116930" cy="9046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심층 신뢰  신경망</a:t>
          </a:r>
          <a:r>
            <a:rPr lang="en-US" altLang="ko-KR" sz="13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(DBN)</a:t>
          </a:r>
          <a:endParaRPr lang="ko-KR" altLang="en-US" sz="1300" kern="120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362006" y="3445251"/>
        <a:ext cx="1061290" cy="848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6E518-1836-4BB5-BE1D-50BC397132B4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A7168-38D0-47DF-8618-C33847BF2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0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36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5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62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23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94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A7168-38D0-47DF-8618-C33847BF2E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68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경험을 통해 학습을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경험적인 학습을 통해 </a:t>
            </a:r>
            <a:r>
              <a:rPr lang="ko-KR" altLang="en-US" dirty="0" err="1"/>
              <a:t>똑똑해진</a:t>
            </a:r>
            <a:r>
              <a:rPr lang="ko-KR" altLang="en-US" dirty="0"/>
              <a:t> 사람은 새로운 상황에서도 경험한 내용을 바탕으로 판단을 내릴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기계도 사람과 비슷한 방식으로 학습을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기계는 많은 과거의 데이터를 이용해 스스로 학습을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학습을 통해 </a:t>
            </a:r>
            <a:r>
              <a:rPr lang="ko-KR" altLang="en-US" dirty="0" err="1"/>
              <a:t>똑똑해진</a:t>
            </a:r>
            <a:r>
              <a:rPr lang="ko-KR" altLang="en-US" dirty="0"/>
              <a:t> 기계는 새로운 데이터에 대해서도 판단을 내릴 수 있게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머신러닝이란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기계가 데이터를 통해 스스로 학습하여 새로운 데이터에 대해 판단하는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A7168-38D0-47DF-8618-C33847BF2E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기계에게 입력하여 학습하도록 하면</a:t>
            </a:r>
            <a:r>
              <a:rPr lang="en-US" altLang="ko-KR" dirty="0"/>
              <a:t>, </a:t>
            </a:r>
            <a:r>
              <a:rPr lang="ko-KR" altLang="en-US" dirty="0"/>
              <a:t>기계는 모델을 만들어냅니다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모델은 실세계를 수학적으로 </a:t>
            </a:r>
            <a:r>
              <a:rPr lang="ko-KR" altLang="en-US" dirty="0" err="1"/>
              <a:t>추상화하여</a:t>
            </a:r>
            <a:r>
              <a:rPr lang="ko-KR" altLang="en-US" dirty="0"/>
              <a:t> 표현한 것으로</a:t>
            </a:r>
            <a:r>
              <a:rPr lang="en-US" altLang="ko-KR" dirty="0"/>
              <a:t>, </a:t>
            </a:r>
            <a:r>
              <a:rPr lang="ko-KR" altLang="en-US" dirty="0"/>
              <a:t>데이터 간의 관계를 설명할 수 있는 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예로 들면</a:t>
            </a:r>
            <a:r>
              <a:rPr lang="en-US" altLang="ko-KR" dirty="0"/>
              <a:t>,</a:t>
            </a:r>
            <a:r>
              <a:rPr lang="ko-KR" altLang="en-US" dirty="0"/>
              <a:t> 기계가 공부 시간과 시험 성적에 관한 표 데이터를 입력 받았을 때</a:t>
            </a:r>
            <a:r>
              <a:rPr lang="en-US" altLang="ko-KR" dirty="0"/>
              <a:t>, </a:t>
            </a:r>
            <a:r>
              <a:rPr lang="ko-KR" altLang="en-US" dirty="0"/>
              <a:t>독립 변수인 공부 시간과 종속 변수인 시험 성적 사이의 관계를 나타낼 수 있는 </a:t>
            </a:r>
            <a:r>
              <a:rPr lang="en-US" altLang="ko-KR" dirty="0"/>
              <a:t>‘</a:t>
            </a:r>
            <a:r>
              <a:rPr lang="ko-KR" altLang="en-US" dirty="0"/>
              <a:t>공식</a:t>
            </a:r>
            <a:r>
              <a:rPr lang="en-US" altLang="ko-KR" dirty="0"/>
              <a:t>’</a:t>
            </a:r>
            <a:r>
              <a:rPr lang="ko-KR" altLang="en-US" dirty="0"/>
              <a:t>을 찾은 것이 바로 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모델은 새로운 데이터를 받으면 예측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군집화 등의 판단을 내릴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09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ko-KR" altLang="en-US" dirty="0" err="1"/>
              <a:t>머신러닝에서는</a:t>
            </a:r>
            <a:r>
              <a:rPr lang="ko-KR" altLang="en-US" dirty="0"/>
              <a:t> 학습의 재료인 </a:t>
            </a:r>
            <a:r>
              <a:rPr lang="en-US" altLang="ko-KR" dirty="0"/>
              <a:t>‘</a:t>
            </a:r>
            <a:r>
              <a:rPr lang="ko-KR" altLang="en-US" dirty="0"/>
              <a:t>데이터</a:t>
            </a:r>
            <a:r>
              <a:rPr lang="en-US" altLang="ko-KR" dirty="0"/>
              <a:t>’</a:t>
            </a:r>
            <a:r>
              <a:rPr lang="ko-KR" altLang="en-US" dirty="0"/>
              <a:t>가 가장 중요하며 학습의 중심에 있다고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데이터를 보고 기계가 공통점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차이점 등 </a:t>
            </a:r>
            <a:r>
              <a:rPr lang="ko-KR" altLang="en-US" dirty="0"/>
              <a:t>알아서 규칙을 찾아 학습하기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데이터에 대해 조금 더 알아봅시다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데이터는 정형 데이터와 비정형 데이터로 나눠서 생각해볼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정형 데이터는 컴퓨터가 이해하기 쉽도록 정리한 데이터로</a:t>
            </a:r>
            <a:r>
              <a:rPr lang="en-US" altLang="ko-KR" dirty="0"/>
              <a:t>, </a:t>
            </a:r>
            <a:r>
              <a:rPr lang="ko-KR" altLang="en-US" dirty="0"/>
              <a:t>데이터 집합이 </a:t>
            </a:r>
            <a:r>
              <a:rPr lang="en-US" altLang="ko-KR" dirty="0"/>
              <a:t>＇</a:t>
            </a:r>
            <a:r>
              <a:rPr lang="ko-KR" altLang="en-US" dirty="0"/>
              <a:t>표</a:t>
            </a:r>
            <a:r>
              <a:rPr lang="en-US" altLang="ko-KR" dirty="0"/>
              <a:t>＇</a:t>
            </a:r>
            <a:r>
              <a:rPr lang="ko-KR" altLang="en-US" dirty="0"/>
              <a:t>의 형태를 띄고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비정형 데이터는 정리되지 않은 데이터로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텍스트 데이터와 같은 예가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30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배운 것을 토대로</a:t>
            </a:r>
            <a:r>
              <a:rPr lang="en-US" altLang="ko-KR" dirty="0"/>
              <a:t>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대해 한 줄로 정리해봅시다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머신러닝은</a:t>
            </a:r>
            <a:r>
              <a:rPr lang="en-US" altLang="ko-KR" dirty="0"/>
              <a:t>, </a:t>
            </a:r>
            <a:r>
              <a:rPr lang="ko-KR" altLang="en-US" dirty="0"/>
              <a:t>기계가 데이터로 학습하여 생성한 모델을 이용해 새로운 데이터에 대해 판단하는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애니그마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2</a:t>
            </a:r>
            <a:r>
              <a:rPr lang="ko-KR" altLang="en-US" dirty="0" smtClean="0"/>
              <a:t>차 세계대전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91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그럼 전통적인 컴퓨터 사이언스와 비교하여 </a:t>
            </a:r>
            <a:r>
              <a:rPr kumimoji="1" lang="ko-KR" altLang="en-US" dirty="0" err="1"/>
              <a:t>머신러닝이</a:t>
            </a:r>
            <a:r>
              <a:rPr kumimoji="1" lang="ko-KR" altLang="en-US" dirty="0"/>
              <a:t> 무엇이 특별한지 살펴봅시다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이미지를 보고 고양이인지 판별하는 문제가 있다고 가정해봅시다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문제를 풀기 위해 전통적인 컴퓨터 사이언스에서는 고양이를 대표하는 모든 특성을 사람이 직접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기계가 처리할 수 있도록 모두 프로그래밍했습니다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세상에는 많은 종류와 생김새의 고양이가 있죠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이 방법을 통해 문제를 풀다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서로 다른 고양이들의 모든 특징을 다 찾아내어 프로그래밍하기는 어렵다는 한계와 함께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수많은 코드에 직면하게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x-none" altLang="en-US" smtClean="0"/>
              <a:t>25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48627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반면 </a:t>
            </a:r>
            <a:r>
              <a:rPr kumimoji="1" lang="ko-KR" altLang="en-US" dirty="0" err="1"/>
              <a:t>머신러닝은</a:t>
            </a:r>
            <a:r>
              <a:rPr kumimoji="1" lang="ko-KR" altLang="en-US" dirty="0"/>
              <a:t> 명시적인 코드가 아닌 다량의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데이터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가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충분한 고양이 이미지 데이터만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장의 고양이 이미지를 보면서 기계가 스스로 고양이의 특성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털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학습하여 판별하는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x-none" dirty="0"/>
          </a:p>
          <a:p>
            <a:r>
              <a:rPr kumimoji="1" lang="ko-KR" altLang="en-US" dirty="0"/>
              <a:t>여러분이라면 기계가 고양이를 판별하도록 만들기 위해 어떤 방법을 선택할 것인가요</a:t>
            </a:r>
            <a:r>
              <a:rPr kumimoji="1" lang="en-US" altLang="ko-KR" dirty="0"/>
              <a:t>?</a:t>
            </a:r>
            <a:endParaRPr kumimoji="1" lang="en-US" altLang="x-none" dirty="0"/>
          </a:p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머신러닝이</a:t>
            </a:r>
            <a:r>
              <a:rPr kumimoji="1" lang="ko-KR" altLang="en-US" dirty="0"/>
              <a:t> 얼마나 특별하고 대단한 방법인지 느껴지시나요</a:t>
            </a:r>
            <a:r>
              <a:rPr kumimoji="1" lang="en-US" altLang="ko-KR" dirty="0" smtClean="0"/>
              <a:t>?</a:t>
            </a:r>
          </a:p>
          <a:p>
            <a:endParaRPr kumimoji="1" lang="en-US" altLang="x-none" dirty="0" smtClean="0"/>
          </a:p>
          <a:p>
            <a:endParaRPr kumimoji="1" lang="en-US" altLang="x-none" dirty="0" smtClean="0"/>
          </a:p>
          <a:p>
            <a:r>
              <a:rPr kumimoji="1" lang="ko-KR" altLang="en-US" dirty="0" err="1" smtClean="0"/>
              <a:t>리니어와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논리니어</a:t>
            </a:r>
            <a:r>
              <a:rPr kumimoji="1" lang="ko-KR" altLang="en-US" dirty="0" smtClean="0"/>
              <a:t> 설명</a:t>
            </a:r>
            <a:endParaRPr kumimoji="1" lang="en-US" altLang="ko-KR" dirty="0" smtClean="0"/>
          </a:p>
          <a:p>
            <a:endParaRPr kumimoji="1" lang="en-US" altLang="x-none" dirty="0" smtClean="0"/>
          </a:p>
          <a:p>
            <a:endParaRPr kumimoji="1" lang="en-US" altLang="x-none" dirty="0" smtClean="0"/>
          </a:p>
          <a:p>
            <a:endParaRPr kumimoji="1" lang="en-US" altLang="x-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x-none" altLang="en-US" smtClean="0"/>
              <a:t>26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687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기계를 학습시키는 방법은 대표적으로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머신러닝의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종류에 대해 알아봅시다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x-none" altLang="en-US" smtClean="0"/>
              <a:t>27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54087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머신러닝은</a:t>
            </a:r>
            <a:r>
              <a:rPr kumimoji="1" lang="ko-KR" altLang="en-US" dirty="0"/>
              <a:t> 크게 </a:t>
            </a:r>
            <a:r>
              <a:rPr kumimoji="1" lang="ko-KR" altLang="en-US" dirty="0" err="1"/>
              <a:t>크게</a:t>
            </a:r>
            <a:r>
              <a:rPr kumimoji="1" lang="ko-KR" altLang="en-US" dirty="0"/>
              <a:t> 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학습으로 나뉩니다</a:t>
            </a:r>
            <a:r>
              <a:rPr kumimoji="1"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987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지도학습에 대해 알아볼까요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지도 학습은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정답</a:t>
            </a:r>
            <a:r>
              <a:rPr kumimoji="1" lang="en-US" altLang="x-none" dirty="0"/>
              <a:t>’</a:t>
            </a:r>
            <a:r>
              <a:rPr kumimoji="1" lang="ko-KR" altLang="en-US" dirty="0"/>
              <a:t>이 있는 데이터를 활용하여 학습합니다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기계가 학습할 때 데이터와 정답을 알고 학습을 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이때 이 정답을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라벨</a:t>
            </a:r>
            <a:r>
              <a:rPr kumimoji="1" lang="en-US" altLang="ko-KR" dirty="0"/>
              <a:t>(label)’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lang="ko-KR" altLang="en-US" dirty="0"/>
              <a:t>고양이 이미지에 </a:t>
            </a:r>
            <a:r>
              <a:rPr lang="en-US" altLang="ko-KR" dirty="0"/>
              <a:t>cat</a:t>
            </a:r>
            <a:r>
              <a:rPr lang="ko-KR" altLang="en-US" dirty="0"/>
              <a:t>이라고 정답을 알려주는 것이나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공부 시간에 따른 시험 성적이 몇 점인지 알려주는 것 등이 바로 지도 학습입니다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97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지도 학습으로 해결할 수 있는 대표적인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문제가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첫째는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(Classification)’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라벨에 따라 주어진 데이터를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하는 문제입니다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들어봅시다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기계에 다양한 고양이 사진 데이터와 </a:t>
            </a:r>
            <a:r>
              <a:rPr kumimoji="1" lang="en-US" altLang="ko-KR" dirty="0"/>
              <a:t>‘cat’</a:t>
            </a:r>
            <a:r>
              <a:rPr kumimoji="1" lang="ko-KR" altLang="en-US" dirty="0"/>
              <a:t> 라벨을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사진 데이터와 </a:t>
            </a:r>
            <a:r>
              <a:rPr kumimoji="1" lang="en-US" altLang="ko-KR" dirty="0"/>
              <a:t>‘dog’</a:t>
            </a:r>
            <a:r>
              <a:rPr kumimoji="1" lang="ko-KR" altLang="en-US" dirty="0"/>
              <a:t> 라벨을 입력하면 기계는 각각의 라벨</a:t>
            </a:r>
            <a:r>
              <a:rPr kumimoji="1" lang="en-US" altLang="ko-KR" dirty="0"/>
              <a:t>(‘cat’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‘dog’)</a:t>
            </a:r>
            <a:r>
              <a:rPr kumimoji="1" lang="ko-KR" altLang="en-US" dirty="0"/>
              <a:t>과 데이터를 연결시키며 학습합니다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학습이 완료된 기계에 새로운 데이터를 넣어주면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기계는 해당 데이터를 주어진 라벨 중 가장 근접한 라벨로 판단하여 분류합니다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분류는 크게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카테고리로 판단하는 이진 분류와 여러 개의 카테고리로 판단하는 다중 클래스 분류가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97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둘째는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(Regression)’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회귀는 데이터에 일정한 추세가 있는지를 파악하는 것으로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kumimoji="1" lang="ko-KR" altLang="en-US" dirty="0"/>
              <a:t>데이터들의 특성을 기준으로 연속된 값을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예측</a:t>
            </a:r>
            <a:r>
              <a:rPr kumimoji="1" lang="en-US" altLang="ko-KR" dirty="0"/>
              <a:t>’</a:t>
            </a:r>
            <a:r>
              <a:rPr kumimoji="1" lang="ko-KR" altLang="en-US" dirty="0"/>
              <a:t>하는 문제입니다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들어봅시다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공부 시간에 따른 시험 성적을 나타내는 표가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우리는 공부 시간에 따른 시험 성적을 예측하고 싶습니다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공부 시간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,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시험 성적과 같이 데이터 값 예측과 관련된 데이터의 특성들을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피쳐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Feature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라고 부릅니다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kumimoji="1" lang="ko-KR" altLang="en-US" dirty="0"/>
              <a:t>이 표의 값들을 기계에 입력하여 학습시키면 기계는 독립 변수와 종속 변수의 관계를 설명하는 함수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모델을 만들어냅니다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학습이 완료된 기계에 새로운 독립 변수 값을 입력한다면 기계는 그에 맞는 종속 변수 값을 예측합니다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err="1" smtClean="0"/>
              <a:t>리니어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vs </a:t>
            </a:r>
            <a:r>
              <a:rPr kumimoji="1" lang="ko-KR" altLang="en-US" dirty="0" err="1" smtClean="0"/>
              <a:t>논리니어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14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x-none" altLang="en-US" dirty="0"/>
              <a:t>다음으로</a:t>
            </a:r>
            <a:r>
              <a:rPr kumimoji="1" lang="ko-KR" altLang="en-US"/>
              <a:t> 비지도 학습에 대해 알아봅시다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136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비지도 학습은 지도 학습과는 달리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정답</a:t>
            </a:r>
            <a:r>
              <a:rPr kumimoji="1" lang="en-US" altLang="ko-KR" dirty="0"/>
              <a:t>(label)</a:t>
            </a:r>
            <a:r>
              <a:rPr kumimoji="1" lang="en-US" altLang="x-none" dirty="0"/>
              <a:t>’</a:t>
            </a:r>
            <a:r>
              <a:rPr kumimoji="1" lang="ko-KR" altLang="en-US" dirty="0"/>
              <a:t>이 없는 데이터를 활용하여 학습합니다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정답이 없이 데이터만을 입력하기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데이터의 숨겨진 특징이나 구조를 파악할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그러나 비지도 학습의 경우 정답이 정해져 있지 않기 때문에 학습된 모델이 판단한 결과에 대한 해석은 사람의 몫으로 남게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74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98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비지도 학습으로 해결할 수 있는 대표적인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문제가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첫째는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군집화</a:t>
            </a:r>
            <a:r>
              <a:rPr kumimoji="1" lang="en-US" altLang="ko-KR" dirty="0"/>
              <a:t>(clustering)’</a:t>
            </a:r>
            <a:r>
              <a:rPr kumimoji="1" lang="ko-KR" altLang="en-US" dirty="0"/>
              <a:t>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군집화는 기계가 비슷한 데이터끼리 묶는 문제입니다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예를 들어봅시다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이번에는 라벨 없이 대량의 고양이와 강아지 데이터만 기계에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기계는 입력된 데이터들을 가지고 특성을 찾아 비교하며 나름의 기준대로 데이터를 묶어 출력해줍니다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때의 기준은 사람과 비슷할 때도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사람이 전혀 생각지도 못한 기준을 찾을 때도 있어 새로운 특성이나 구조를 찾는 데에 도움이 되기도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0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둘째는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연관 규칙</a:t>
            </a:r>
            <a:r>
              <a:rPr kumimoji="1" lang="en-US" altLang="ko-KR" dirty="0"/>
              <a:t>(association)’</a:t>
            </a:r>
            <a:r>
              <a:rPr kumimoji="1" lang="ko-KR" altLang="en-US" dirty="0"/>
              <a:t>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군집화가 비슷한 데이터끼리 묶는 문제라면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연관 규칙은 관련이 있는 특성끼리 묶는 문제입니다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예를 들어봅시다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마트에서 파는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가지 품목 중</a:t>
            </a:r>
            <a:r>
              <a:rPr kumimoji="1" lang="en-US" altLang="ko-KR" dirty="0"/>
              <a:t> </a:t>
            </a:r>
            <a:r>
              <a:rPr kumimoji="1" lang="ko-KR" altLang="en-US" dirty="0"/>
              <a:t>손님이 사간 것은 </a:t>
            </a:r>
            <a:r>
              <a:rPr kumimoji="1" lang="en-US" altLang="ko-KR" dirty="0"/>
              <a:t>O, </a:t>
            </a:r>
            <a:r>
              <a:rPr kumimoji="1" lang="ko-KR" altLang="en-US" dirty="0"/>
              <a:t>사지 않은 것은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로 나타낸 표가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표를 살펴보니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라면과 </a:t>
            </a:r>
            <a:r>
              <a:rPr kumimoji="1" lang="ko-KR" altLang="en-US" dirty="0" err="1"/>
              <a:t>햇반을</a:t>
            </a:r>
            <a:r>
              <a:rPr kumimoji="1" lang="ko-KR" altLang="en-US" dirty="0"/>
              <a:t> 함께 사간 손님이 많은 것을 확인할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라면과 </a:t>
            </a:r>
            <a:r>
              <a:rPr kumimoji="1" lang="ko-KR" altLang="en-US" dirty="0" err="1"/>
              <a:t>햇반은</a:t>
            </a:r>
            <a:r>
              <a:rPr kumimoji="1" lang="ko-KR" altLang="en-US" dirty="0"/>
              <a:t> 서로 관련이 있는 특성이라는 것을 찾을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이렇게 기계가 데이터를 살펴보며 서로 관련이 있는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특성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찾아 묶어 출력하는 것을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연관 규칙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08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마지막으로 강화 학습에 대해 알아봅시다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32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강화 학습은 지도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비지도 학습과는 조금 다른 개념입니다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x-none" altLang="en-US" dirty="0"/>
              <a:t>강화학습은</a:t>
            </a:r>
            <a:r>
              <a:rPr kumimoji="1" lang="ko-KR" altLang="en-US" dirty="0"/>
              <a:t> 목표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지향적인 학습으로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학습의 주체인 에이전트</a:t>
            </a:r>
            <a:r>
              <a:rPr kumimoji="1" lang="en-US" altLang="ko-KR" dirty="0"/>
              <a:t>(Agent)</a:t>
            </a:r>
            <a:r>
              <a:rPr kumimoji="1" lang="ko-KR" altLang="en-US" dirty="0"/>
              <a:t>가 목표를 이루기 위한 행동</a:t>
            </a:r>
            <a:r>
              <a:rPr kumimoji="1" lang="en-US" altLang="ko-KR" dirty="0"/>
              <a:t>(Action)</a:t>
            </a:r>
            <a:r>
              <a:rPr kumimoji="1" lang="ko-KR" altLang="en-US" dirty="0"/>
              <a:t>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이때 이 행동 때문에 변화된 상태</a:t>
            </a:r>
            <a:r>
              <a:rPr kumimoji="1" lang="en-US" altLang="ko-KR" dirty="0"/>
              <a:t>(State)</a:t>
            </a:r>
            <a:r>
              <a:rPr kumimoji="1" lang="ko-KR" altLang="en-US" dirty="0"/>
              <a:t>가 목표와 비슷한 방향이라면 이 에이전트는 보상</a:t>
            </a:r>
            <a:r>
              <a:rPr kumimoji="1" lang="en-US" altLang="ko-KR" dirty="0"/>
              <a:t>(Reward)</a:t>
            </a:r>
            <a:r>
              <a:rPr kumimoji="1" lang="ko-KR" altLang="en-US" dirty="0"/>
              <a:t>을 받게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 에이전트는 현재 상태에서 보상을 최대로 받을 수 있는 행동을 선택하기를 반복하며 학습을 이어가고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결국은 목표 지점에 가까이 도달하게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64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예를 통해 강화 학습을 살펴봅시다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 그림은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틱택토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게임입니다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l"/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틱택토는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두 명이 번갈아 가며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3X3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O,X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번갈아 써서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글자를 가로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혹은 대각선 상에 완성시키면 이기는 게임입니다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b="0" i="0" dirty="0">
              <a:solidFill>
                <a:srgbClr val="22222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기계는 나와 상대방이 번갈아 두는 모든 경우의 수를 구하고 어떤 경우가 이길 수 있는 </a:t>
            </a:r>
            <a:r>
              <a:rPr lang="ko-KR" altLang="en-US" b="0" i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최선인지 탐색합니다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 그림은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틱택토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게임의 상태에서 경우의 수를 모두 보여주는 트리인데 이기면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+10,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-10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평가 값을 얻습니다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기계는 트리의 마지막 부분까지 확인하여 평가 값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높은 수를 선택합니다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24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동영상을 시청하며 강화학습에 대해 더 알아봅시다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동영상 </a:t>
            </a:r>
            <a:r>
              <a:rPr lang="en-US" altLang="ko-KR" dirty="0"/>
              <a:t>url: https://youtu.be/MSkXXWNvR1g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93207-FCC9-4D51-A217-BDF7FA51C2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62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A7168-38D0-47DF-8618-C33847BF2E3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20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</a:t>
            </a:r>
            <a:r>
              <a:rPr kumimoji="1" lang="ko-KR" altLang="en-US" dirty="0" err="1"/>
              <a:t>딥러닝을</a:t>
            </a:r>
            <a:r>
              <a:rPr kumimoji="1" lang="ko-KR" altLang="en-US" dirty="0"/>
              <a:t> 알기 위해서는 먼저 </a:t>
            </a:r>
            <a:r>
              <a:rPr kumimoji="1" lang="ko-KR" altLang="en-US" dirty="0" err="1"/>
              <a:t>딥러닝이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포함되어있는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머신러닝의</a:t>
            </a:r>
            <a:r>
              <a:rPr kumimoji="1" lang="ko-KR" altLang="en-US" dirty="0"/>
              <a:t> 인공신경망에 대해 알아야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인공신경망은 무엇일까요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5989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우리</a:t>
            </a:r>
            <a:r>
              <a:rPr kumimoji="1" lang="ko-KR" altLang="en-US" dirty="0"/>
              <a:t> 뇌는 뉴런으로 이루어져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뉴런은 </a:t>
            </a:r>
            <a:r>
              <a:rPr kumimoji="1" lang="ko-KR" altLang="en-US" dirty="0" err="1"/>
              <a:t>수상돌기를</a:t>
            </a:r>
            <a:r>
              <a:rPr kumimoji="1" lang="ko-KR" altLang="en-US" dirty="0"/>
              <a:t> 통해 신호를 입력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때 이 신호가 일정 기준보다 작으면 억제 상태로 아무런 신호를 출력하지 않다가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신호가 모여 일정 기준을 넘어서게 되면 흥분 상태가 되어 </a:t>
            </a:r>
            <a:r>
              <a:rPr kumimoji="1" lang="ko-KR" altLang="en-US" dirty="0" err="1"/>
              <a:t>축삭돌기를</a:t>
            </a:r>
            <a:r>
              <a:rPr kumimoji="1" lang="ko-KR" altLang="en-US" dirty="0"/>
              <a:t> 통해 신호를 출력합니다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뉴런은 컴퓨터와 비슷하게 억제와 흥분의 이진 상태로 동작합니다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출력된 신호는 시냅스를 통해 다음 뉴런으로 전달됩니다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뉴런이 시냅스로 연결되어 있는 망이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신경망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이며 우리 뇌는 신경망을 통해 동작합니다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인공신경망은 이 생물학적 신경망을 모델링하였습니다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그림에서 동그라미 한 개는 뉴런을 의미하며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뉴런이나 </a:t>
            </a:r>
            <a:r>
              <a:rPr kumimoji="1" lang="ko-KR" altLang="en-US" dirty="0" err="1"/>
              <a:t>노드라고</a:t>
            </a:r>
            <a:r>
              <a:rPr kumimoji="1" lang="ko-KR" altLang="en-US" dirty="0"/>
              <a:t> 부릅니다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뉴런이 화살표들로 연결된 것이 </a:t>
            </a:r>
            <a:r>
              <a:rPr kumimoji="1" lang="ko-KR" altLang="en-US" dirty="0" err="1"/>
              <a:t>인공신경망입니다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인공 뉴런은 입력이 일정 크기의 값 이상이 될 때만 값을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때 출력의 기준이 되는 일정 크기의 값을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임계값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신호는 화살표를 따라 다음 인공 뉴런의 입력으로 전달됩니다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43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0432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생물학적 신경망과 인공신경망의 공통점을 찾아봅시다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44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2178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931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rgbClr val="FF0000"/>
                </a:solidFill>
              </a:rPr>
              <a:t>인공신경망</a:t>
            </a:r>
            <a:r>
              <a:rPr kumimoji="1" lang="ko-Kore-KR" altLang="en-US" sz="1200" dirty="0">
                <a:solidFill>
                  <a:srgbClr val="FF0000"/>
                </a:solidFill>
              </a:rPr>
              <a:t>의</a:t>
            </a:r>
            <a:r>
              <a:rPr kumimoji="1" lang="ko-KR" altLang="en-US" sz="1200">
                <a:solidFill>
                  <a:srgbClr val="FF0000"/>
                </a:solidFill>
              </a:rPr>
              <a:t> 기원이 되는 알고리즘인 퍼셉트론을 살펴봅시다</a:t>
            </a:r>
            <a:r>
              <a:rPr kumimoji="1"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2263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다수의 입력을 받아 하나의 출력을 내보내는 단순한 알고리즘입니다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입력값마다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’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곱하여 각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영향력을 조절합니다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크면 그만큼 영향력이 크고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작으면 그만큼 영향력이 작다는 것을 의미합니다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x-non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x-non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x-non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1" lang="en-US" altLang="x-non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각 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에 해당 가중치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x-none" sz="1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곱한 후 모두 더한 총합이 일정 기준의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넘으면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넘지 않으면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앞에서 본 생물학적 뉴런과 비슷하게 동작하는 것을 알 수 있지요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ore-KR" altLang="en-US" sz="1200" dirty="0">
                    <a:solidFill>
                      <a:srgbClr val="FF0000"/>
                    </a:solidFill>
                  </a:rPr>
                  <a:t>신경망의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기원이 되는 알고리즘인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퍼셉트론을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살펴봅시다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다수의 입력을 받아 하나의 출력을 내보내는 단순한 알고리즘입니다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입력값마다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’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곱하여 각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영향력을 조절합니다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크면 그만큼 영향력이 크고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작으면 그만큼 영향력이 작다는 것을 의미합니다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𝑥_(2  )≤ 𝜃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𝑤〗_1 𝑥_1 〖+  𝑤〗_2 𝑥_(2  )&gt; 𝜃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각 입력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𝑥_𝑖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에 해당 가중치</a:t>
                </a:r>
                <a:r>
                  <a:rPr kumimoji="1" lang="en-US" altLang="x-none" sz="1200" b="1" i="0">
                    <a:latin typeface="Cambria Math" panose="02040503050406030204" pitchFamily="18" charset="0"/>
                  </a:rPr>
                  <a:t>𝒘_𝒊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곱한 후 모두 더한 총합이 일정 기준의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넘으면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넘지 않으면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앞에서 본 생물학적 뉴런과 비슷하게 동작하는 것을 알 수 있지요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?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𝑥_2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+𝑏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"0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〖( 𝑤〗_1 𝑥_</a:t>
                </a:r>
                <a:r>
                  <a:rPr kumimoji="1"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〖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 𝑤〗_2 𝑥_2+𝑏&gt; 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endParaRPr kumimoji="1" lang="x-none" altLang="en-US" sz="1200" dirty="0">
                  <a:latin typeface="Malgun Gothic" panose="020B0503020000020004" pitchFamily="34" charset="-127"/>
                  <a:ea typeface="Cambria Math" panose="02040503050406030204" pitchFamily="18" charset="0"/>
                </a:endParaRPr>
              </a:p>
              <a:p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−𝑏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치환하여 모두 좌변으로 넘기고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우변은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만들면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 아닌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식을 바꿀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를</a:t>
                </a:r>
                <a:r>
                  <a:rPr kumimoji="1" lang="en-US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편향이라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편향은 값에 따라 뉴런이 얼마나 쉽게 활성화되는지를 조정합니다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편향값이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크다면 뉴런은 더욱 쉽게 활성화됩니다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algn="l"/>
                <a:r>
                  <a:rPr kumimoji="1" lang="en-US" altLang="x-none" i="0">
                    <a:latin typeface="Cambria Math" panose="02040503050406030204" pitchFamily="18" charset="0"/>
                  </a:rPr>
                  <a:t>〖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𝑦=ℎ(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𝑤〗_1 𝑥_1 〖+  𝑤〗_2 𝑥_(2  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+𝑏</a:t>
                </a:r>
                <a:r>
                  <a:rPr kumimoji="1" lang="en-US" altLang="x-none" dirty="0">
                    <a:latin typeface="Malgun Gothic" panose="020B0503020000020004" pitchFamily="34" charset="-127"/>
                  </a:rPr>
                  <a:t> </a:t>
                </a:r>
                <a:r>
                  <a:rPr kumimoji="1" lang="en-US" altLang="x-none" i="0" dirty="0">
                    <a:latin typeface="Cambria Math" panose="02040503050406030204" pitchFamily="18" charset="0"/>
                  </a:rPr>
                  <a:t>")</a:t>
                </a:r>
                <a:r>
                  <a:rPr kumimoji="1" lang="ko-KR" altLang="en-US" i="0" dirty="0">
                    <a:latin typeface="Malgun Gothic" panose="020B0503020000020004" pitchFamily="34" charset="-127"/>
                  </a:rPr>
                  <a:t>"</a:t>
                </a:r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kumimoji="1" lang="en-US" altLang="x-none" i="0">
                    <a:latin typeface="Cambria Math" panose="02040503050406030204" pitchFamily="18" charset="0"/>
                  </a:rPr>
                  <a:t>ℎ(𝑥)={ █(0</a:t>
                </a:r>
                <a:r>
                  <a:rPr kumimoji="1" lang="ko-KR" altLang="en-US" b="0" i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b="0" i="0">
                    <a:latin typeface="Cambria Math" panose="02040503050406030204" pitchFamily="18" charset="0"/>
                  </a:rPr>
                  <a:t>(𝑥 ≤0)@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1 (𝑥 &gt;0))┤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작을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클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출력하는 함수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도입하여 식을 더욱 간단히 만들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이처럼 입력의 총합을 출력으로 변환하는 함수를 활성화 함수라고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뉴런의 흥분 상태처럼 활성화를 일으키는지를 정하는 역할이며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여러 가지 종류가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식에서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과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나뉘는 계단 모양의 함수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계단 함수가 활성화 함수로 쓰이고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endParaRPr kumimoji="1" lang="ko-Kore-KR" altLang="en-US" sz="1200" dirty="0">
                  <a:solidFill>
                    <a:srgbClr val="FF0000"/>
                  </a:solidFill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8486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x-non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x-non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x-non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1" lang="en-US" altLang="x-non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kumimoji="1" lang="en-US" altLang="x-none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r>
                        <a:rPr kumimoji="1" lang="en-US" altLang="x-non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x-none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x-non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1" lang="en-US" altLang="x-none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x-non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x-non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x-non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 0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12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x-none" altLang="en-US" sz="1200" dirty="0">
                  <a:latin typeface="Malgun Gothic" panose="020B0503020000020004" pitchFamily="34" charset="-127"/>
                  <a:ea typeface="Cambria Math" panose="02040503050406030204" pitchFamily="18" charset="0"/>
                </a:endParaRPr>
              </a:p>
              <a:p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퍼셉트론에서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</a:t>
                </a:r>
                <a14:m>
                  <m:oMath xmlns:m="http://schemas.openxmlformats.org/officeDocument/2006/math">
                    <m:r>
                      <a:rPr kumimoji="1" lang="en-US" altLang="x-non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x-non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치환하여 모두 좌변으로 넘기고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우변은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만들면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 아닌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식을 바꿀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14:m>
                  <m:oMath xmlns:m="http://schemas.openxmlformats.org/officeDocument/2006/math">
                    <m:r>
                      <a:rPr kumimoji="1" lang="en-US" altLang="x-non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kumimoji="1" lang="en-US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편향이라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편향은 값에 따라 뉴런이 얼마나 쉽게 활성화되는지를 조정합니다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편향값이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크다면 뉴런은 더욱 쉽게 활성화됩니다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+  </m:t>
                        </m:r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x-non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2  </m:t>
                        </m:r>
                      </m:sub>
                    </m:sSub>
                    <m:r>
                      <a:rPr kumimoji="1" lang="en-US" altLang="x-non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x-non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x-none" dirty="0"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x-none" dirty="0">
                        <a:latin typeface="Malgun Gothic" panose="020B0503020000020004" pitchFamily="34" charset="-127"/>
                      </a:rPr>
                      <m:t>)</m:t>
                    </m:r>
                  </m:oMath>
                </a14:m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x-none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x-non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x-non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i="1"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ko-KR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 ≤0)</m:t>
                              </m:r>
                            </m:e>
                            <m:e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1 (</m:t>
                              </m:r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 &gt;0)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작을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클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출력하는 함수 </a:t>
                </a:r>
                <a14:m>
                  <m:oMath xmlns:m="http://schemas.openxmlformats.org/officeDocument/2006/math">
                    <m:r>
                      <a:rPr kumimoji="1" lang="en-US" altLang="x-none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x-non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도입하여 식을 더욱 간단히 만들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이처럼 입력의 총합을 출력으로 변환하는 함수를 활성화 함수라고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뉴런의 흥분 상태처럼 활성화를 일으키는지를 정하는 역할이며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여러 가지 종류가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식에서 </a:t>
                </a:r>
                <a14:m>
                  <m:oMath xmlns:m="http://schemas.openxmlformats.org/officeDocument/2006/math">
                    <m:r>
                      <a:rPr kumimoji="1" lang="en-US" altLang="x-none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x-non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x-non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x-non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과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나뉘는 계단 모양의 함수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계단 함수가 활성화 함수로 쓰이고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endParaRPr kumimoji="1" lang="ko-Kore-KR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𝑥_(2  )≤ 𝜃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𝑤〗_1 𝑥_1 〖+  𝑤〗_2 𝑥_(2  )&gt; 𝜃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r>
                  <a:rPr kumimoji="1" lang="en-US" altLang="x-none" sz="12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→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𝑥_2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+𝑏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"0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〖( 𝑤〗_1 𝑥_</a:t>
                </a:r>
                <a:r>
                  <a:rPr kumimoji="1"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〖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 𝑤〗_2 𝑥_2+𝑏&gt; 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endParaRPr kumimoji="1" lang="x-none" altLang="en-US" sz="1200" dirty="0">
                  <a:latin typeface="Malgun Gothic" panose="020B0503020000020004" pitchFamily="34" charset="-127"/>
                  <a:ea typeface="Cambria Math" panose="02040503050406030204" pitchFamily="18" charset="0"/>
                </a:endParaRPr>
              </a:p>
              <a:p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퍼셉트론에서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−𝑏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치환하여 모두 좌변으로 넘기고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우변은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만들면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 아닌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식을 바꿀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를</a:t>
                </a:r>
                <a:r>
                  <a:rPr kumimoji="1" lang="en-US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편향이라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편향은 값에 따라 뉴런이 얼마나 쉽게 활성화되는지를 조정합니다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편향값이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크다면 뉴런은 더욱 쉽게 활성화됩니다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algn="l"/>
                <a:r>
                  <a:rPr kumimoji="1" lang="en-US" altLang="x-none" i="0">
                    <a:latin typeface="Cambria Math" panose="02040503050406030204" pitchFamily="18" charset="0"/>
                  </a:rPr>
                  <a:t>〖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𝑦=ℎ(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𝑤〗_1 𝑥_1 〖+  𝑤〗_2 𝑥_(2  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+𝑏</a:t>
                </a:r>
                <a:r>
                  <a:rPr kumimoji="1" lang="en-US" altLang="x-none" dirty="0">
                    <a:latin typeface="Malgun Gothic" panose="020B0503020000020004" pitchFamily="34" charset="-127"/>
                  </a:rPr>
                  <a:t> </a:t>
                </a:r>
                <a:r>
                  <a:rPr kumimoji="1" lang="en-US" altLang="x-none" i="0" dirty="0">
                    <a:latin typeface="Cambria Math" panose="02040503050406030204" pitchFamily="18" charset="0"/>
                  </a:rPr>
                  <a:t>")</a:t>
                </a:r>
                <a:r>
                  <a:rPr kumimoji="1" lang="ko-KR" altLang="en-US" i="0" dirty="0">
                    <a:latin typeface="Malgun Gothic" panose="020B0503020000020004" pitchFamily="34" charset="-127"/>
                  </a:rPr>
                  <a:t>"</a:t>
                </a:r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kumimoji="1" lang="en-US" altLang="x-none" i="0">
                    <a:latin typeface="Cambria Math" panose="02040503050406030204" pitchFamily="18" charset="0"/>
                  </a:rPr>
                  <a:t>ℎ(𝑥)={ █(0</a:t>
                </a:r>
                <a:r>
                  <a:rPr kumimoji="1" lang="ko-KR" altLang="en-US" b="0" i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b="0" i="0">
                    <a:latin typeface="Cambria Math" panose="02040503050406030204" pitchFamily="18" charset="0"/>
                  </a:rPr>
                  <a:t>(𝑥 ≤0)@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1 (𝑥 &gt;0))┤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작을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클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출력하는 함수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도입하여 식을 더욱 간단히 만들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이처럼 입력의 총합을 출력으로 변환하는 함수를 활성화 함수라고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뉴런의 흥분 상태처럼 활성화를 일으키는지를 정하는 역할이며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여러 가지 종류가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식에서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과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나뉘는 계단 모양의 함수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계단 함수가 활성화 함수로 쓰이고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endParaRPr kumimoji="1" lang="ko-Kore-KR" altLang="en-US" sz="1200" dirty="0">
                  <a:solidFill>
                    <a:srgbClr val="FF0000"/>
                  </a:solidFill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2329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잠깐 활성화 함수에 대해 보고 가겠습니다</a:t>
                </a:r>
                <a:r>
                  <a:rPr kumimoji="1" lang="en-US" altLang="ko-KR" dirty="0"/>
                  <a:t>. </a:t>
                </a:r>
                <a:r>
                  <a:rPr kumimoji="1" lang="ko-KR" altLang="en-US" dirty="0" err="1"/>
                  <a:t>머신러닝의</a:t>
                </a:r>
                <a:r>
                  <a:rPr kumimoji="1" lang="ko-KR" altLang="en-US" dirty="0"/>
                  <a:t> 학습에서 배웠듯이 </a:t>
                </a:r>
                <a:r>
                  <a:rPr kumimoji="1" lang="ko-KR" altLang="en-US" b="1" dirty="0"/>
                  <a:t>기울기</a:t>
                </a:r>
                <a:r>
                  <a:rPr kumimoji="1" lang="ko-KR" altLang="en-US" dirty="0"/>
                  <a:t>는 매개변수를 갱신하는 데에 중요한 역할을 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그리고 신경망의 학습에서 입력의 총합을 출력으로 변환하는 </a:t>
                </a:r>
                <a:r>
                  <a:rPr kumimoji="1" lang="ko-KR" altLang="en-US" b="1" dirty="0"/>
                  <a:t>활성화 함수</a:t>
                </a:r>
                <a:r>
                  <a:rPr kumimoji="1" lang="ko-KR" altLang="en-US" dirty="0"/>
                  <a:t>는 기울기를 계산하는 데에 큰 영향을 미칩니다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따라서 어떤 활성화 함수를 선택하여 사용하느냐는 매우 중요한 문제입니다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많이 쓰는 활성화 함수의 예로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시그모이드와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렐루가</a:t>
                </a:r>
                <a:r>
                  <a:rPr kumimoji="1" lang="ko-KR" altLang="en-US" dirty="0"/>
                  <a:t> 있습니다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먼저 </a:t>
                </a:r>
                <a:r>
                  <a:rPr kumimoji="1" lang="ko-KR" altLang="en-US" dirty="0" err="1"/>
                  <a:t>시그모이드는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출력값이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사이로 정해져 있기 때문에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이진 분류의 출력층에서 많이 쓰이는 함수입니다</a:t>
                </a:r>
                <a:r>
                  <a:rPr kumimoji="1" lang="en-US" altLang="ko-KR" dirty="0"/>
                  <a:t>. </a:t>
                </a:r>
              </a:p>
              <a:p>
                <a:r>
                  <a:rPr kumimoji="1" lang="en-US" altLang="ko-KR" dirty="0"/>
                  <a:t>0.5</a:t>
                </a:r>
                <a:r>
                  <a:rPr kumimoji="1" lang="ko-KR" altLang="en-US" dirty="0"/>
                  <a:t>를 기준으로 </a:t>
                </a:r>
                <a:r>
                  <a:rPr kumimoji="1" lang="en-US" altLang="ko-KR" dirty="0"/>
                  <a:t>0.5</a:t>
                </a:r>
                <a:r>
                  <a:rPr kumimoji="1" lang="ko-KR" altLang="en-US" dirty="0"/>
                  <a:t>보다 작으면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으로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0.5</a:t>
                </a:r>
                <a:r>
                  <a:rPr kumimoji="1" lang="ko-KR" altLang="en-US" dirty="0"/>
                  <a:t>보다 크면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분류할 수 있기 때문입니다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그러나 그래프를 보면 알 수 있듯이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함수에 들어온 값이 너무 작거나 너무 큰 경우 기울기가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수렴하여 소실되는 문제점을 보입니다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기울기가 소실되면 매개변수의 갱신이 어려워서 신경망 학습은 거의 일어나지 않게 되겠죠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다음으로 </a:t>
                </a:r>
                <a:r>
                  <a:rPr kumimoji="1" lang="ko-KR" altLang="en-US" dirty="0" err="1"/>
                  <a:t>렐루는</a:t>
                </a:r>
                <a:r>
                  <a:rPr kumimoji="1" lang="ko-KR" altLang="en-US" dirty="0"/>
                  <a:t> 가장 많이 쓰이는 활성화 함수 중에 하나입니다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 err="1"/>
                  <a:t>입력값이</a:t>
                </a:r>
                <a:r>
                  <a:rPr kumimoji="1" lang="ko-KR" altLang="en-US" dirty="0"/>
                  <a:t> 양수인 경우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그 </a:t>
                </a:r>
                <a:r>
                  <a:rPr kumimoji="1" lang="ko-KR" altLang="en-US" dirty="0" err="1"/>
                  <a:t>입력값을</a:t>
                </a:r>
                <a:r>
                  <a:rPr kumimoji="1" lang="ko-KR" altLang="en-US" dirty="0"/>
                  <a:t> 그대로 출력하고 </a:t>
                </a:r>
                <a:r>
                  <a:rPr kumimoji="1" lang="ko-KR" altLang="en-US" dirty="0" err="1"/>
                  <a:t>입력값이</a:t>
                </a:r>
                <a:r>
                  <a:rPr kumimoji="1" lang="ko-KR" altLang="en-US" dirty="0"/>
                  <a:t> 음수인 경우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을 출력하는 함수입니다</a:t>
                </a:r>
                <a:r>
                  <a:rPr kumimoji="1"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ko-KR" altLang="en-US" dirty="0"/>
                  <a:t>가 양수인 경우 다른 활성화 함수에 비해 </a:t>
                </a:r>
                <a:r>
                  <a:rPr kumimoji="1" lang="ko-KR" altLang="en-US" dirty="0" err="1"/>
                  <a:t>렐루에서는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기울기값이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‘1’</a:t>
                </a:r>
                <a:r>
                  <a:rPr kumimoji="1" lang="ko-KR" altLang="en-US" dirty="0"/>
                  <a:t>로 커서</a:t>
                </a:r>
                <a:r>
                  <a:rPr kumimoji="1" lang="ko-KR" altLang="en-US" baseline="0" dirty="0"/>
                  <a:t> 신경망의 학습 속도가 빨라진다는 장점이 있습니다</a:t>
                </a:r>
                <a:r>
                  <a:rPr kumimoji="1" lang="en-US" altLang="ko-KR" baseline="0" dirty="0"/>
                  <a:t>.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잠깐 활성화 함수에 대해 보고 가겠습니다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기울기는 앞에서 배웠듯이 기계의 학습에 영향을 크게 미칩니다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신경망에는 활성화 함수가 쓰이는데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 활성화 함수가 기울기를 계산하는 데에 큰 영향을 미칩니다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따라서 어떤 활성화 함수를 선택하여 사용하느냐가 기계 학습에서는 중요합니다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많이 쓰는 활성화 함수는 </a:t>
                </a:r>
                <a:r>
                  <a:rPr kumimoji="1" lang="ko-KR" altLang="en-US" dirty="0" err="1"/>
                  <a:t>시그모이드와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렐루가</a:t>
                </a:r>
                <a:r>
                  <a:rPr kumimoji="1" lang="ko-KR" altLang="en-US" dirty="0"/>
                  <a:t> 있습니다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먼저 </a:t>
                </a:r>
                <a:r>
                  <a:rPr kumimoji="1" lang="ko-KR" altLang="en-US" dirty="0" err="1"/>
                  <a:t>시그모이드는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출력값이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에서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사이로 정해져 있기 때문에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이진 분류의 </a:t>
                </a:r>
                <a:r>
                  <a:rPr kumimoji="1" lang="ko-KR" altLang="en-US" dirty="0" err="1"/>
                  <a:t>출력층에서</a:t>
                </a:r>
                <a:r>
                  <a:rPr kumimoji="1" lang="ko-KR" altLang="en-US" dirty="0"/>
                  <a:t> 많이 쓰이는 함수입니다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0.5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기준으로 </a:t>
                </a:r>
                <a:r>
                  <a:rPr kumimoji="1" lang="en-US" altLang="ko-KR" dirty="0"/>
                  <a:t>0.5</a:t>
                </a:r>
                <a:r>
                  <a:rPr kumimoji="1" lang="ko-KR" altLang="en-US" dirty="0"/>
                  <a:t>보다 작으면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0.5</a:t>
                </a:r>
                <a:r>
                  <a:rPr kumimoji="1" lang="ko-KR" altLang="en-US" dirty="0"/>
                  <a:t>보다 크면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로 분류할 수 있기 때문입니다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그러나 그래프를 보면 알 수 있듯이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함수에 들어온 값이 너무 작거나 너무 큰 경우 기울기가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수렴하여 소실되는 문제점을 보입니다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기울기가 소실되면 신경망 학습은 거의 일어나지 않게 되겠죠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다음으로 </a:t>
                </a:r>
                <a:r>
                  <a:rPr kumimoji="1" lang="ko-KR" altLang="en-US" dirty="0" err="1"/>
                  <a:t>렐루는</a:t>
                </a:r>
                <a:r>
                  <a:rPr kumimoji="1" lang="ko-KR" altLang="en-US" dirty="0"/>
                  <a:t> 가장 많이 쓰이는 활성화 함수 중에 하나입니다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 err="1"/>
                  <a:t>입력값이</a:t>
                </a:r>
                <a:r>
                  <a:rPr kumimoji="1" lang="ko-KR" altLang="en-US" dirty="0"/>
                  <a:t> 양수인 경우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그 </a:t>
                </a:r>
                <a:r>
                  <a:rPr kumimoji="1" lang="ko-KR" altLang="en-US" dirty="0" err="1"/>
                  <a:t>입력값을</a:t>
                </a:r>
                <a:r>
                  <a:rPr kumimoji="1" lang="ko-KR" altLang="en-US" dirty="0"/>
                  <a:t> 그대로 출력하고 </a:t>
                </a:r>
                <a:r>
                  <a:rPr kumimoji="1" lang="ko-KR" altLang="en-US" dirty="0" err="1"/>
                  <a:t>입력값이</a:t>
                </a:r>
                <a:r>
                  <a:rPr kumimoji="1" lang="ko-KR" altLang="en-US" dirty="0"/>
                  <a:t> 음수인 경우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/>
                  <a:t>을 출력하는 함수입니다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ore-KR" i="0">
                    <a:latin typeface="Cambria Math" panose="02040503050406030204" pitchFamily="18" charset="0"/>
                  </a:rPr>
                  <a:t>𝑍</a:t>
                </a:r>
                <a:r>
                  <a:rPr kumimoji="1" lang="ko-KR" altLang="en-US" dirty="0"/>
                  <a:t>가 양수인 경우 다른 활성화 함수에 비해 </a:t>
                </a:r>
                <a:r>
                  <a:rPr kumimoji="1" lang="ko-KR" altLang="en-US" dirty="0" err="1"/>
                  <a:t>렐루에서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기울기값이</a:t>
                </a:r>
                <a:r>
                  <a:rPr kumimoji="1" lang="ko-KR" altLang="en-US" dirty="0"/>
                  <a:t> 커서</a:t>
                </a:r>
                <a:r>
                  <a:rPr kumimoji="1" lang="ko-KR" altLang="en-US" baseline="0" dirty="0"/>
                  <a:t> 신경망의 학습 속도가 빨라진다는 장점이 있습니다</a:t>
                </a:r>
                <a:r>
                  <a:rPr kumimoji="1" lang="en-US" altLang="ko-KR" baseline="0" dirty="0"/>
                  <a:t>.</a:t>
                </a:r>
                <a:endParaRPr kumimoji="1"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48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2622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sigmoid(value):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if value &lt; 0 : 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    print("0")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if value &gt; 0 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    print("1")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(value):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if value &lt; 0 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    print("0")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if value &gt; 0 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    print(value)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 = [5, 7]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 = [0.4, 0.5]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 =0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 =0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 = -3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</a:t>
                </a: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in range(2):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y= x[</a:t>
                </a: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 * w[</a:t>
                </a: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   a = a + y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value = </a:t>
                </a:r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a+b</a:t>
                </a:r>
                <a:endParaRPr lang="en-US" altLang="ko-KR" sz="1200" b="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sigmoid(value)</a:t>
                </a:r>
              </a:p>
              <a:p>
                <a:r>
                  <a:rPr lang="en-US" altLang="ko-KR" sz="1200" b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(value)</a:t>
                </a:r>
              </a:p>
              <a:p>
                <a: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en-US" altLang="ko-KR" sz="1200" b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en-US" altLang="ko-KR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ore-KR" altLang="en-US" sz="1200" dirty="0">
                    <a:solidFill>
                      <a:srgbClr val="FF0000"/>
                    </a:solidFill>
                  </a:rPr>
                  <a:t>신경망의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기원이 되는 알고리즘인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퍼셉트론을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살펴봅시다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다수의 입력을 받아 하나의 출력을 내보내는 단순한 알고리즘입니다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입력값마다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’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곱하여 각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입력값의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영향력을 조절합니다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크면 그만큼 영향력이 크고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가중치가 작으면 그만큼 영향력이 작다는 것을 의미합니다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𝑥_(2  )≤ 𝜃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𝑤〗_1 𝑥_1 〖+  𝑤〗_2 𝑥_(2  )&gt; 𝜃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퍼셉트론은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각 입력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𝑥_𝑖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에 해당 가중치</a:t>
                </a:r>
                <a:r>
                  <a:rPr kumimoji="1" lang="en-US" altLang="x-none" sz="1200" b="1" i="0">
                    <a:latin typeface="Cambria Math" panose="02040503050406030204" pitchFamily="18" charset="0"/>
                  </a:rPr>
                  <a:t>𝒘_𝒊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곱한 후 모두 더한 총합이 일정 기준의 </a:t>
                </a:r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넘으면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넘지 않으면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앞에서 본 생물학적 뉴런과 비슷하게 동작하는 것을 알 수 있지요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?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𝑦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={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█(〖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𝑤〗_1 𝑥_1 〖+  𝑤〗_2 𝑥_2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+𝑏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"0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" @"1 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〖( 𝑤〗_1 𝑥_</a:t>
                </a:r>
                <a:r>
                  <a:rPr kumimoji="1"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〖</a:t>
                </a:r>
                <a:r>
                  <a:rPr kumimoji="1" lang="en-US" altLang="x-none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 𝑤〗_2 𝑥_2+𝑏&gt; 0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kumimoji="1" lang="en-US" altLang="x-none" sz="120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)" )┤</a:t>
                </a:r>
                <a:endParaRPr kumimoji="1" lang="x-none" altLang="en-US" sz="1200" dirty="0">
                  <a:latin typeface="Malgun Gothic" panose="020B0503020000020004" pitchFamily="34" charset="-127"/>
                  <a:ea typeface="Cambria Math" panose="02040503050406030204" pitchFamily="18" charset="0"/>
                </a:endParaRPr>
              </a:p>
              <a:p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임계값</a:t>
                </a:r>
                <a:r>
                  <a:rPr kumimoji="1" lang="en-US" altLang="ko-KR" sz="1200" baseline="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−𝑏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치환하여 모두 좌변으로 넘기고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우변은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만들면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x-none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𝜽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가 아닌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식을 바꿀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때 </a:t>
                </a:r>
                <a:r>
                  <a:rPr kumimoji="1" lang="en-US" altLang="x-none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를</a:t>
                </a:r>
                <a:r>
                  <a:rPr kumimoji="1" lang="en-US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편향이라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편향은 값에 따라 뉴런이 얼마나 쉽게 활성화되는지를 조정합니다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kumimoji="1" lang="ko-KR" altLang="en-US" sz="1200" dirty="0" err="1">
                    <a:solidFill>
                      <a:srgbClr val="FF0000"/>
                    </a:solidFill>
                  </a:rPr>
                  <a:t>편향값이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크다면 뉴런은 더욱 쉽게 활성화됩니다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 algn="l"/>
                <a:r>
                  <a:rPr kumimoji="1" lang="en-US" altLang="x-none" i="0">
                    <a:latin typeface="Cambria Math" panose="02040503050406030204" pitchFamily="18" charset="0"/>
                  </a:rPr>
                  <a:t>〖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𝑦=ℎ(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𝑤〗_1 𝑥_1 〖+  𝑤〗_2 𝑥_(2  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+𝑏</a:t>
                </a:r>
                <a:r>
                  <a:rPr kumimoji="1" lang="en-US" altLang="x-none" dirty="0">
                    <a:latin typeface="Malgun Gothic" panose="020B0503020000020004" pitchFamily="34" charset="-127"/>
                  </a:rPr>
                  <a:t> </a:t>
                </a:r>
                <a:r>
                  <a:rPr kumimoji="1" lang="en-US" altLang="x-none" i="0" dirty="0">
                    <a:latin typeface="Cambria Math" panose="02040503050406030204" pitchFamily="18" charset="0"/>
                  </a:rPr>
                  <a:t>")</a:t>
                </a:r>
                <a:r>
                  <a:rPr kumimoji="1" lang="ko-KR" altLang="en-US" i="0" dirty="0">
                    <a:latin typeface="Malgun Gothic" panose="020B0503020000020004" pitchFamily="34" charset="-127"/>
                  </a:rPr>
                  <a:t>"</a:t>
                </a:r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endParaRPr kumimoji="1" lang="en-US" altLang="x-none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kumimoji="1" lang="en-US" altLang="x-none" i="0">
                    <a:latin typeface="Cambria Math" panose="02040503050406030204" pitchFamily="18" charset="0"/>
                  </a:rPr>
                  <a:t>ℎ(𝑥)={ █(0</a:t>
                </a:r>
                <a:r>
                  <a:rPr kumimoji="1" lang="ko-KR" altLang="en-US" b="0" i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b="0" i="0">
                    <a:latin typeface="Cambria Math" panose="02040503050406030204" pitchFamily="18" charset="0"/>
                  </a:rPr>
                  <a:t>(𝑥 ≤0)@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1 (𝑥 &gt;0))┤</a:t>
                </a:r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endParaRPr kumimoji="1" lang="en-US" altLang="ko-KR" sz="1200" dirty="0">
                  <a:solidFill>
                    <a:srgbClr val="FF0000"/>
                  </a:solidFill>
                </a:endParaRPr>
              </a:p>
              <a:p>
                <a:pPr/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작을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보다 클 때는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출력하는 함수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를 도입하여 식을 더욱 간단히 만들 수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이처럼 입력의 총합을 출력으로 변환하는 함수를 활성화 함수라고 부릅니다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뉴런의 흥분 상태처럼 활성화를 일으키는지를 정하는 역할이며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여러 가지 종류가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</a:p>
              <a:p>
                <a:pPr/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이 식에서 </a:t>
                </a:r>
                <a:r>
                  <a:rPr kumimoji="1" lang="en-US" altLang="x-none" i="0">
                    <a:latin typeface="Cambria Math" panose="02040503050406030204" pitchFamily="18" charset="0"/>
                  </a:rPr>
                  <a:t>ℎ(𝑥)</a:t>
                </a:r>
                <a:r>
                  <a:rPr kumimoji="1" lang="en-US" altLang="x-none" b="0" i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는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을 기준으로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0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과 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1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로 나뉘는 계단 모양의 함수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,</a:t>
                </a:r>
                <a:r>
                  <a:rPr kumimoji="1" lang="ko-KR" altLang="en-US" sz="1200" dirty="0">
                    <a:solidFill>
                      <a:srgbClr val="FF0000"/>
                    </a:solidFill>
                  </a:rPr>
                  <a:t> 계단 함수가 활성화 함수로 쓰이고 있습니다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.</a:t>
                </a:r>
                <a:endParaRPr kumimoji="1" lang="en-US" altLang="en-US" sz="1200" dirty="0">
                  <a:solidFill>
                    <a:srgbClr val="FF0000"/>
                  </a:solidFill>
                </a:endParaRPr>
              </a:p>
              <a:p>
                <a:endParaRPr kumimoji="1" lang="ko-Kore-KR" altLang="en-US" sz="1200" dirty="0">
                  <a:solidFill>
                    <a:srgbClr val="FF0000"/>
                  </a:solidFill>
                </a:endParaRP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8791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>
                <a:latin typeface="+mn-ea"/>
              </a:rPr>
              <a:t>퍼셉트론의</a:t>
            </a:r>
            <a:r>
              <a:rPr kumimoji="1" lang="ko-KR" altLang="en-US" sz="1200" dirty="0">
                <a:latin typeface="+mn-ea"/>
              </a:rPr>
              <a:t> 식을 보면 직선 하나로 두 영역을 나누는 형태인 것을 알 수 있죠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따라서 </a:t>
            </a:r>
            <a:r>
              <a:rPr kumimoji="1" lang="ko-KR" altLang="en-US" sz="1200" dirty="0" err="1">
                <a:latin typeface="+mn-ea"/>
              </a:rPr>
              <a:t>퍼셉트론을</a:t>
            </a:r>
            <a:r>
              <a:rPr kumimoji="1" lang="ko-KR" altLang="en-US" sz="1200" dirty="0">
                <a:latin typeface="+mn-ea"/>
              </a:rPr>
              <a:t> 이용하면 </a:t>
            </a:r>
            <a:r>
              <a:rPr kumimoji="1" lang="en-US" altLang="ko-KR" sz="1200" dirty="0">
                <a:latin typeface="+mn-ea"/>
              </a:rPr>
              <a:t>AND, NAND, OR</a:t>
            </a:r>
            <a:r>
              <a:rPr kumimoji="1" lang="ko-KR" altLang="en-US" sz="1200" dirty="0">
                <a:latin typeface="+mn-ea"/>
              </a:rPr>
              <a:t>의 선형 문제는 구현 가능하지만 비선형 문제는 불가능합니다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그림처럼 </a:t>
            </a:r>
            <a:r>
              <a:rPr kumimoji="1" lang="en-US" altLang="ko-KR" sz="1200" dirty="0">
                <a:latin typeface="+mn-ea"/>
              </a:rPr>
              <a:t>XOR</a:t>
            </a:r>
            <a:r>
              <a:rPr kumimoji="1" lang="ko-KR" altLang="en-US" sz="1200" dirty="0">
                <a:latin typeface="+mn-ea"/>
              </a:rPr>
              <a:t>은 직선 하나로 두 영역을 나눌 수 없기 때문에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 err="1">
                <a:latin typeface="+mn-ea"/>
              </a:rPr>
              <a:t>퍼셉트론으로는</a:t>
            </a:r>
            <a:r>
              <a:rPr kumimoji="1" lang="en-US" altLang="ko-KR" sz="1200" dirty="0">
                <a:latin typeface="+mn-ea"/>
              </a:rPr>
              <a:t> XOR</a:t>
            </a:r>
            <a:r>
              <a:rPr kumimoji="1" lang="ko-KR" altLang="en-US" sz="1200" dirty="0">
                <a:latin typeface="+mn-ea"/>
              </a:rPr>
              <a:t>과 같은 간단한 비선형 문제도 해결할 수 없습니다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비선형 문제를 해결할 수 없다는 점은 </a:t>
            </a:r>
            <a:r>
              <a:rPr kumimoji="1" lang="ko-KR" altLang="en-US" sz="1200" dirty="0" err="1">
                <a:latin typeface="+mn-ea"/>
              </a:rPr>
              <a:t>퍼셉트론을</a:t>
            </a:r>
            <a:r>
              <a:rPr kumimoji="1" lang="ko-KR" altLang="en-US" sz="1200" dirty="0">
                <a:latin typeface="+mn-ea"/>
              </a:rPr>
              <a:t> 복잡한 문제 해결에 사용할 수 없다는 것을 뜻합니다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2326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091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그러나</a:t>
            </a:r>
            <a:r>
              <a:rPr kumimoji="1" lang="ko-KR" altLang="en-US" dirty="0"/>
              <a:t> 불가능은 없었습니다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+mn-ea"/>
              </a:rPr>
              <a:t>AND, OR, NAND</a:t>
            </a:r>
            <a:r>
              <a:rPr kumimoji="1" lang="ko-KR" altLang="en-US" sz="1200" dirty="0" err="1">
                <a:latin typeface="+mn-ea"/>
              </a:rPr>
              <a:t>를</a:t>
            </a:r>
            <a:r>
              <a:rPr kumimoji="1" lang="ko-KR" altLang="en-US" sz="1200" dirty="0">
                <a:latin typeface="+mn-ea"/>
              </a:rPr>
              <a:t> 조합하여 층을 쌓아 </a:t>
            </a:r>
            <a:r>
              <a:rPr kumimoji="1" lang="ko-KR" altLang="en-US" sz="1200" b="1" dirty="0">
                <a:latin typeface="+mn-ea"/>
              </a:rPr>
              <a:t>다층 </a:t>
            </a:r>
            <a:r>
              <a:rPr kumimoji="1" lang="ko-KR" altLang="en-US" sz="1200" b="1" dirty="0" err="1">
                <a:latin typeface="+mn-ea"/>
              </a:rPr>
              <a:t>퍼셉트론</a:t>
            </a:r>
            <a:r>
              <a:rPr kumimoji="1" lang="ko-KR" altLang="en-US" sz="1200" dirty="0" err="1">
                <a:latin typeface="+mn-ea"/>
              </a:rPr>
              <a:t>으로</a:t>
            </a:r>
            <a:r>
              <a:rPr kumimoji="1" lang="ko-KR" altLang="en-US" sz="1200" dirty="0">
                <a:latin typeface="+mn-ea"/>
              </a:rPr>
              <a:t> 만들면</a:t>
            </a:r>
            <a:r>
              <a:rPr kumimoji="1" lang="en-US" altLang="ko-KR" sz="1200" dirty="0">
                <a:latin typeface="+mn-ea"/>
              </a:rPr>
              <a:t> XOR</a:t>
            </a:r>
            <a:r>
              <a:rPr kumimoji="1" lang="ko-KR" altLang="en-US" sz="1200" dirty="0">
                <a:latin typeface="+mn-ea"/>
              </a:rPr>
              <a:t>도 </a:t>
            </a:r>
            <a:r>
              <a:rPr kumimoji="1" lang="ko-KR" altLang="en-US" sz="1200" dirty="0" err="1">
                <a:latin typeface="+mn-ea"/>
              </a:rPr>
              <a:t>퍼셉트론으로</a:t>
            </a:r>
            <a:r>
              <a:rPr kumimoji="1" lang="ko-KR" altLang="en-US" sz="1200" dirty="0">
                <a:latin typeface="+mn-ea"/>
              </a:rPr>
              <a:t> 구현이 가능합니다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우리가 앞에서 봤던 </a:t>
            </a:r>
            <a:r>
              <a:rPr kumimoji="1" lang="ko-KR" altLang="en-US" sz="1200" dirty="0" err="1">
                <a:latin typeface="+mn-ea"/>
              </a:rPr>
              <a:t>퍼셉트론은</a:t>
            </a:r>
            <a:r>
              <a:rPr kumimoji="1" lang="ko-KR" altLang="en-US" sz="1200" dirty="0">
                <a:latin typeface="+mn-ea"/>
              </a:rPr>
              <a:t> 단층 </a:t>
            </a:r>
            <a:r>
              <a:rPr kumimoji="1" lang="ko-KR" altLang="en-US" sz="1200" dirty="0" err="1">
                <a:latin typeface="+mn-ea"/>
              </a:rPr>
              <a:t>퍼셉트론으로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중간층이 하나의 노드로 구성되어 있고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중간층이 곧 </a:t>
            </a:r>
            <a:r>
              <a:rPr kumimoji="1" lang="ko-KR" altLang="en-US" sz="1200" dirty="0" err="1">
                <a:latin typeface="+mn-ea"/>
              </a:rPr>
              <a:t>출력층인</a:t>
            </a:r>
            <a:r>
              <a:rPr kumimoji="1" lang="ko-KR" altLang="en-US" sz="1200" dirty="0">
                <a:latin typeface="+mn-ea"/>
              </a:rPr>
              <a:t> 구조입니다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반면 다층 </a:t>
            </a:r>
            <a:r>
              <a:rPr kumimoji="1" lang="ko-KR" altLang="en-US" sz="1200" dirty="0" err="1">
                <a:latin typeface="+mn-ea"/>
              </a:rPr>
              <a:t>퍼셉트론은</a:t>
            </a:r>
            <a:r>
              <a:rPr kumimoji="1" lang="ko-KR" altLang="en-US" sz="1200" dirty="0">
                <a:latin typeface="+mn-ea"/>
              </a:rPr>
              <a:t> 입력층과 </a:t>
            </a:r>
            <a:r>
              <a:rPr kumimoji="1" lang="ko-KR" altLang="en-US" sz="1200" dirty="0" err="1">
                <a:latin typeface="+mn-ea"/>
              </a:rPr>
              <a:t>출력층</a:t>
            </a:r>
            <a:r>
              <a:rPr kumimoji="1" lang="ko-KR" altLang="en-US" sz="1200" dirty="0">
                <a:latin typeface="+mn-ea"/>
              </a:rPr>
              <a:t> 외에 중간층을 구성하는 노드가 여러 개이고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중간층이 다수로 구성되어 있는 구조입니다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</a:t>
            </a: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하나의 </a:t>
            </a:r>
            <a:r>
              <a:rPr kumimoji="1" lang="ko-KR" altLang="en-US" sz="1200" dirty="0" err="1">
                <a:latin typeface="+mn-ea"/>
              </a:rPr>
              <a:t>퍼셉트론의</a:t>
            </a:r>
            <a:r>
              <a:rPr kumimoji="1" lang="ko-KR" altLang="en-US" sz="1200" dirty="0">
                <a:latin typeface="+mn-ea"/>
              </a:rPr>
              <a:t> 출력을 다른 </a:t>
            </a:r>
            <a:r>
              <a:rPr kumimoji="1" lang="ko-KR" altLang="en-US" sz="1200" dirty="0" err="1">
                <a:latin typeface="+mn-ea"/>
              </a:rPr>
              <a:t>퍼셉트론의</a:t>
            </a:r>
            <a:r>
              <a:rPr kumimoji="1" lang="ko-KR" altLang="en-US" sz="1200" dirty="0">
                <a:latin typeface="+mn-ea"/>
              </a:rPr>
              <a:t> 입력으로 연결하며 </a:t>
            </a:r>
            <a:r>
              <a:rPr kumimoji="1" lang="ko-KR" altLang="en-US" sz="1200" dirty="0" err="1">
                <a:latin typeface="+mn-ea"/>
              </a:rPr>
              <a:t>퍼셉트론을</a:t>
            </a:r>
            <a:r>
              <a:rPr kumimoji="1" lang="ko-KR" altLang="en-US" sz="1200" dirty="0">
                <a:latin typeface="+mn-ea"/>
              </a:rPr>
              <a:t> 쌓으면 다층 </a:t>
            </a:r>
            <a:r>
              <a:rPr kumimoji="1" lang="ko-KR" altLang="en-US" sz="1200" dirty="0" err="1">
                <a:latin typeface="+mn-ea"/>
              </a:rPr>
              <a:t>퍼셉트론이</a:t>
            </a:r>
            <a:r>
              <a:rPr kumimoji="1" lang="ko-KR" altLang="en-US" sz="1200" dirty="0">
                <a:latin typeface="+mn-ea"/>
              </a:rPr>
              <a:t> 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다층 </a:t>
            </a:r>
            <a:r>
              <a:rPr kumimoji="1" lang="ko-KR" altLang="en-US" sz="1200" dirty="0" err="1">
                <a:latin typeface="+mn-ea"/>
              </a:rPr>
              <a:t>퍼셉트론을</a:t>
            </a:r>
            <a:r>
              <a:rPr kumimoji="1" lang="ko-KR" altLang="en-US" sz="1200" dirty="0">
                <a:latin typeface="+mn-ea"/>
              </a:rPr>
              <a:t> 이용하면 </a:t>
            </a:r>
            <a:r>
              <a:rPr kumimoji="1" lang="en-US" altLang="ko-KR" sz="1200" dirty="0">
                <a:latin typeface="+mn-ea"/>
              </a:rPr>
              <a:t>XOR </a:t>
            </a:r>
            <a:r>
              <a:rPr kumimoji="1" lang="ko-KR" altLang="en-US" sz="1200" dirty="0">
                <a:latin typeface="+mn-ea"/>
              </a:rPr>
              <a:t>같이 복잡한 문제를 해결할 수 있습니다</a:t>
            </a:r>
            <a:r>
              <a:rPr kumimoji="1" lang="en-US" altLang="ko-KR" sz="1200" dirty="0" smtClean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 smtClean="0">
              <a:latin typeface="+mn-ea"/>
            </a:endParaRPr>
          </a:p>
          <a:p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AND(x1,x2):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x = [x1,x2]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w = [0.5, 0.5]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b = -0.7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y = ( x[0] * w[0] )+ (x[1]* w[1])+b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y &lt;= 0: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0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else :    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1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NAND(x1,x2):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x = [x1,x2]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w = [-0.5,-0.5]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b = 0.7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y = ( x[0] * w[0] )+ (x[1]* w[1])+b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y &lt;= 0: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0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else :    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1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OR(x1,x2):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x = [x1,x2]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w = [0.5, 0.5]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b = -0.2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y = ( x[0] * w[0] )+ (x[1]* w[1])+b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if y &lt;= 0: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0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else :    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return 1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XOR(x1,x2):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s1 = NAND(x1,x2)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s2 = OR(x1,x2)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y = AND(s1,s2)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return y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print(XOR(1,0))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6542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딥러닝에</a:t>
            </a:r>
            <a:r>
              <a:rPr kumimoji="1" lang="ko-KR" altLang="en-US" dirty="0"/>
              <a:t> 대해 알아봅시다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1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배운 다층 </a:t>
            </a:r>
            <a:r>
              <a:rPr lang="ko-KR" altLang="en-US" dirty="0" err="1"/>
              <a:t>퍼셉트론이</a:t>
            </a:r>
            <a:r>
              <a:rPr lang="ko-KR" altLang="en-US" dirty="0"/>
              <a:t> 우리가 통상적으로 말하는 </a:t>
            </a:r>
            <a:r>
              <a:rPr lang="en-US" altLang="ko-KR" dirty="0"/>
              <a:t>‘</a:t>
            </a:r>
            <a:r>
              <a:rPr lang="ko-KR" altLang="en-US" dirty="0"/>
              <a:t>신경망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신경망은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/>
              <a:t>출력층으로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입력층은 입력 특성들의 층이며</a:t>
            </a:r>
            <a:r>
              <a:rPr lang="en-US" altLang="ko-KR" dirty="0"/>
              <a:t>, </a:t>
            </a:r>
            <a:r>
              <a:rPr lang="ko-KR" altLang="en-US" dirty="0"/>
              <a:t>출력층은 출력 특성들의 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은닉층은 입력층과 </a:t>
            </a:r>
            <a:r>
              <a:rPr lang="ko-KR" altLang="en-US" dirty="0" err="1"/>
              <a:t>출력층</a:t>
            </a:r>
            <a:r>
              <a:rPr lang="ko-KR" altLang="en-US" dirty="0"/>
              <a:t> 사이의 모든 층으로</a:t>
            </a:r>
            <a:r>
              <a:rPr lang="en-US" altLang="ko-KR" dirty="0"/>
              <a:t>, </a:t>
            </a:r>
            <a:r>
              <a:rPr lang="ko-KR" altLang="en-US" dirty="0"/>
              <a:t>눈에 보이지 않으며 여러 개가 존재할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신경망의 층을 셀 때는 입력층을 제외하고 은닉층과 출력층만 셉니다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그림의 신경망은 총 </a:t>
            </a:r>
            <a:r>
              <a:rPr lang="en-US" altLang="ko-KR" dirty="0"/>
              <a:t>2</a:t>
            </a:r>
            <a:r>
              <a:rPr lang="ko-KR" altLang="en-US" dirty="0"/>
              <a:t>개의 층을 가진 신경망입니다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신경망 학습은 이 신경망을 이용해 입력과 출력을 연결해주는 함수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를 찾는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집의 위치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환경이라는 특성과 집의 가격이 어떤 관계가 있는지 찾도록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신경망은 데이터를 통해 가중치와 편향 매개변수의 값을 조정하며 </a:t>
            </a:r>
            <a:r>
              <a:rPr lang="ko-KR" altLang="en-US" dirty="0" err="1"/>
              <a:t>최적값을</a:t>
            </a:r>
            <a:r>
              <a:rPr lang="ko-KR" altLang="en-US" dirty="0"/>
              <a:t> 알아서 찾아</a:t>
            </a:r>
            <a:r>
              <a:rPr lang="en-US" altLang="ko-KR" dirty="0"/>
              <a:t>(</a:t>
            </a:r>
            <a:r>
              <a:rPr lang="ko-KR" altLang="en-US" dirty="0"/>
              <a:t>최적화</a:t>
            </a:r>
            <a:r>
              <a:rPr lang="en-US" altLang="ko-KR" dirty="0"/>
              <a:t>)</a:t>
            </a:r>
            <a:r>
              <a:rPr lang="ko-KR" altLang="en-US" dirty="0"/>
              <a:t> 이 관계를 나타내는 함수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를 완성시킵니다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012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61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드디어 </a:t>
            </a:r>
            <a:r>
              <a:rPr kumimoji="1" lang="ko-KR" altLang="en-US" dirty="0" err="1"/>
              <a:t>딥러닝이</a:t>
            </a:r>
            <a:r>
              <a:rPr kumimoji="1" lang="ko-KR" altLang="en-US" dirty="0"/>
              <a:t> 등장합니다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신경망 중에서 은닉층이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이상인 것을 심층 신경망 </a:t>
            </a:r>
            <a:r>
              <a:rPr kumimoji="1" lang="en-US" altLang="ko-KR" dirty="0"/>
              <a:t>(Deep Neural Net, DNN)</a:t>
            </a:r>
            <a:r>
              <a:rPr kumimoji="1" lang="ko-KR" altLang="en-US" dirty="0"/>
              <a:t>이라고 부릅니다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딥러닝은</a:t>
            </a:r>
            <a:r>
              <a:rPr kumimoji="1" lang="ko-KR" altLang="en-US" dirty="0"/>
              <a:t> 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학습시키는 것을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심층 신경망의 여러 매개변수를 최적화하는 것을 </a:t>
            </a:r>
            <a:r>
              <a:rPr kumimoji="1" lang="ko-KR" altLang="en-US" dirty="0" err="1"/>
              <a:t>딥러닝이라고</a:t>
            </a:r>
            <a:r>
              <a:rPr kumimoji="1" lang="ko-KR" altLang="en-US" dirty="0"/>
              <a:t>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 왜 최근에 </a:t>
            </a:r>
            <a:r>
              <a:rPr kumimoji="1" lang="ko-KR" altLang="en-US" dirty="0" err="1"/>
              <a:t>딥러닝이</a:t>
            </a:r>
            <a:r>
              <a:rPr kumimoji="1" lang="ko-KR" altLang="en-US" dirty="0"/>
              <a:t> 이렇게 주목받고 있는 것일까요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이는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요인에 큰 영향을 받았습니다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첫째로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빅데이터와 같이 신경망을 학습시킬 수 있는 데이터가 늘어났습니다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둘째로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컴퓨터의 성능이 향상되어 깊은 신경망을 이전보다 빠른 시간 내에 학습시킬 수 있게 되었습니다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셋째로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알고리즘이 개선되었습니다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가장 큰 예로는 활성화 함수를 </a:t>
            </a:r>
            <a:r>
              <a:rPr kumimoji="1" lang="ko-KR" altLang="en-US" dirty="0" err="1"/>
              <a:t>시그모이드에서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렐루로</a:t>
            </a:r>
            <a:r>
              <a:rPr kumimoji="1" lang="ko-KR" altLang="en-US" dirty="0"/>
              <a:t> 바꾸며 기울기 손실 등의 문제를 해결한 것이 있습니다</a:t>
            </a:r>
            <a:r>
              <a:rPr kumimoji="1" lang="en-US" altLang="ko-KR" dirty="0"/>
              <a:t>.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dirty="0">
                <a:latin typeface="+mn-ea"/>
                <a:ea typeface="+mn-ea"/>
              </a:rPr>
              <a:t>‘</a:t>
            </a:r>
            <a:r>
              <a:rPr lang="en-US" altLang="ko-KR" sz="1200" b="0" dirty="0">
                <a:latin typeface="+mn-ea"/>
                <a:ea typeface="+mn-ea"/>
              </a:rPr>
              <a:t>Scale drives deep learning progress’, </a:t>
            </a:r>
            <a:r>
              <a:rPr lang="ko-KR" altLang="en-US" sz="1200" b="0" dirty="0">
                <a:latin typeface="+mn-ea"/>
                <a:ea typeface="+mn-ea"/>
              </a:rPr>
              <a:t>즉 신경망의 크기와 데이터의 크기가 </a:t>
            </a:r>
            <a:r>
              <a:rPr lang="ko-KR" altLang="en-US" sz="1200" b="0" dirty="0" err="1">
                <a:latin typeface="+mn-ea"/>
                <a:ea typeface="+mn-ea"/>
              </a:rPr>
              <a:t>딥러닝의</a:t>
            </a:r>
            <a:r>
              <a:rPr lang="ko-KR" altLang="en-US" sz="1200" b="0" dirty="0">
                <a:latin typeface="+mn-ea"/>
                <a:ea typeface="+mn-ea"/>
              </a:rPr>
              <a:t> 성과를 결정하고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200" b="0" dirty="0">
              <a:latin typeface="+mn-ea"/>
              <a:ea typeface="+mn-ea"/>
            </a:endParaRP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0" dirty="0">
                <a:latin typeface="+mn-ea"/>
                <a:ea typeface="+mn-ea"/>
              </a:rPr>
              <a:t>그럼 언제 딥러닝 알고리즘을 사용할까요</a:t>
            </a:r>
            <a:r>
              <a:rPr lang="en-US" altLang="ko-KR" sz="1200" b="0" dirty="0">
                <a:latin typeface="+mn-ea"/>
                <a:ea typeface="+mn-ea"/>
              </a:rPr>
              <a:t>?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0" dirty="0">
                <a:latin typeface="+mn-ea"/>
                <a:ea typeface="+mn-ea"/>
              </a:rPr>
              <a:t>첫째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양이 많을 때입니다</a:t>
            </a:r>
            <a:r>
              <a:rPr lang="en-US" altLang="ko-KR" sz="1200" b="0" dirty="0">
                <a:latin typeface="+mn-ea"/>
                <a:ea typeface="+mn-ea"/>
              </a:rPr>
              <a:t>. 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0" dirty="0">
                <a:latin typeface="+mn-ea"/>
                <a:ea typeface="+mn-ea"/>
              </a:rPr>
              <a:t>데이터 양에 따른 알고리즘의 성능 그래프를 보면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양이 적을 때는 </a:t>
            </a:r>
            <a:r>
              <a:rPr lang="ko-KR" altLang="en-US" sz="1200" b="0" dirty="0" err="1">
                <a:latin typeface="+mn-ea"/>
                <a:ea typeface="+mn-ea"/>
              </a:rPr>
              <a:t>딥러닝과</a:t>
            </a:r>
            <a:r>
              <a:rPr lang="ko-KR" altLang="en-US" sz="1200" b="0" dirty="0">
                <a:latin typeface="+mn-ea"/>
                <a:ea typeface="+mn-ea"/>
              </a:rPr>
              <a:t> 딥러닝 외 전통적인 </a:t>
            </a:r>
            <a:r>
              <a:rPr lang="ko-KR" altLang="en-US" sz="1200" b="0" dirty="0" err="1">
                <a:latin typeface="+mn-ea"/>
                <a:ea typeface="+mn-ea"/>
              </a:rPr>
              <a:t>머신러닝</a:t>
            </a:r>
            <a:r>
              <a:rPr lang="ko-KR" altLang="en-US" sz="1200" b="0" dirty="0">
                <a:latin typeface="+mn-ea"/>
                <a:ea typeface="+mn-ea"/>
              </a:rPr>
              <a:t> 알고리즘의 성능이 비슷하지만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양이 많아질수록 점점 차이가 커지며 딥러닝 알고리즘의 성능이 크다는 것을 볼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0" dirty="0">
                <a:latin typeface="+mn-ea"/>
                <a:ea typeface="+mn-ea"/>
              </a:rPr>
              <a:t>그렇다면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양이 적을 때는 딥러닝 외의 </a:t>
            </a:r>
            <a:r>
              <a:rPr lang="ko-KR" altLang="en-US" sz="1200" b="0" dirty="0" err="1">
                <a:latin typeface="+mn-ea"/>
                <a:ea typeface="+mn-ea"/>
              </a:rPr>
              <a:t>머신러닝</a:t>
            </a:r>
            <a:r>
              <a:rPr lang="ko-KR" altLang="en-US" sz="1200" b="0" dirty="0">
                <a:latin typeface="+mn-ea"/>
                <a:ea typeface="+mn-ea"/>
              </a:rPr>
              <a:t> 알고리즘을 선택하고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양이 많을 때는 </a:t>
            </a:r>
            <a:r>
              <a:rPr lang="ko-KR" altLang="en-US" sz="1200" b="0" dirty="0" err="1">
                <a:latin typeface="+mn-ea"/>
                <a:ea typeface="+mn-ea"/>
              </a:rPr>
              <a:t>딥러닝을</a:t>
            </a:r>
            <a:r>
              <a:rPr lang="ko-KR" altLang="en-US" sz="1200" b="0" dirty="0">
                <a:latin typeface="+mn-ea"/>
                <a:ea typeface="+mn-ea"/>
              </a:rPr>
              <a:t> 선택하면 되겠네요</a:t>
            </a:r>
            <a:r>
              <a:rPr lang="en-US" altLang="ko-KR" sz="1200" b="0" dirty="0">
                <a:latin typeface="+mn-ea"/>
                <a:ea typeface="+mn-ea"/>
              </a:rPr>
              <a:t>. </a:t>
            </a:r>
          </a:p>
          <a:p>
            <a:pPr lvl="0" algn="l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0" dirty="0">
                <a:latin typeface="+mn-ea"/>
                <a:ea typeface="+mn-ea"/>
              </a:rPr>
              <a:t>둘째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데이터의 </a:t>
            </a:r>
            <a:r>
              <a:rPr lang="en-US" altLang="ko-KR" sz="1200" b="0" dirty="0">
                <a:latin typeface="+mn-ea"/>
                <a:ea typeface="+mn-ea"/>
              </a:rPr>
              <a:t>Feature </a:t>
            </a:r>
            <a:r>
              <a:rPr lang="ko-KR" altLang="en-US" sz="1200" b="0" dirty="0">
                <a:latin typeface="+mn-ea"/>
                <a:ea typeface="+mn-ea"/>
              </a:rPr>
              <a:t>추출을 하기 어려울 때입니다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endParaRPr kumimoji="1" lang="en-US" altLang="en-US" dirty="0"/>
          </a:p>
          <a:p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기존의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머신러닝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알고리즘들은 사람이 데이터를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전처리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작업하여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Feature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를 추출하고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,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머신러닝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모델로 판단합니다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반면에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딥러닝은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데이터만 넣어주면 깊은 망을 통해 나름의 방법으로 데이터의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Feature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를 스스로 찾아내고 판단합니다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.</a:t>
            </a:r>
          </a:p>
          <a:p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따라서 픽셀로 입력되는 이미지 데이터의 경우와 같이 사람이 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Feature 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추출을 하기 어려운 경우에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딥러닝을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사용하면 좋습니다</a:t>
            </a:r>
            <a:r>
              <a:rPr kumimoji="1" lang="en-US" altLang="ko-KR" sz="120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31560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딥러닝에</a:t>
            </a:r>
            <a:r>
              <a:rPr kumimoji="1" lang="ko-KR" altLang="en-US" dirty="0"/>
              <a:t> 대해 알아봅시다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8737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</a:t>
            </a:r>
            <a:r>
              <a:rPr lang="ko-KR" altLang="en-US" dirty="0" err="1"/>
              <a:t>딥러닝에서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학습</a:t>
            </a:r>
            <a:r>
              <a:rPr lang="en-US" altLang="ko-KR" dirty="0"/>
              <a:t>’</a:t>
            </a:r>
            <a:r>
              <a:rPr lang="ko-KR" altLang="en-US" dirty="0"/>
              <a:t>이 어떻게 이루어지는지 살펴봅시다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딥러닝에서</a:t>
            </a:r>
            <a:r>
              <a:rPr lang="ko-KR" altLang="en-US" dirty="0"/>
              <a:t> 학습이란 심층 신경망에서 </a:t>
            </a:r>
            <a:r>
              <a:rPr lang="ko-KR" altLang="en-US" dirty="0" err="1"/>
              <a:t>정방향</a:t>
            </a:r>
            <a:r>
              <a:rPr lang="ko-KR" altLang="en-US" dirty="0"/>
              <a:t> 전파와 역전파를 반복하며 매개변수의 </a:t>
            </a:r>
            <a:r>
              <a:rPr lang="ko-KR" altLang="en-US" dirty="0" err="1"/>
              <a:t>최적값을</a:t>
            </a:r>
            <a:r>
              <a:rPr lang="ko-KR" altLang="en-US" dirty="0"/>
              <a:t> 찾는 것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학습은 </a:t>
            </a:r>
            <a:r>
              <a:rPr lang="ko-KR" altLang="en-US" dirty="0" err="1"/>
              <a:t>머신러닝에서의</a:t>
            </a:r>
            <a:r>
              <a:rPr lang="ko-KR" altLang="en-US" dirty="0"/>
              <a:t> 학습과 동일하지만</a:t>
            </a:r>
            <a:r>
              <a:rPr lang="en-US" altLang="ko-KR" dirty="0"/>
              <a:t>, </a:t>
            </a:r>
            <a:r>
              <a:rPr lang="ko-KR" altLang="en-US" dirty="0"/>
              <a:t>한 가지 특이한 점은 </a:t>
            </a:r>
            <a:r>
              <a:rPr lang="en-US" altLang="ko-KR" dirty="0"/>
              <a:t>‘</a:t>
            </a:r>
            <a:r>
              <a:rPr lang="ko-KR" altLang="en-US" dirty="0"/>
              <a:t>전파</a:t>
            </a:r>
            <a:r>
              <a:rPr lang="en-US" altLang="ko-KR" dirty="0"/>
              <a:t>’</a:t>
            </a:r>
            <a:r>
              <a:rPr lang="ko-KR" altLang="en-US" dirty="0"/>
              <a:t>를 사용한다는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전파에는 노드를 앞에서부터 따라가는 </a:t>
            </a:r>
            <a:r>
              <a:rPr lang="ko-KR" altLang="en-US" b="1" dirty="0" err="1"/>
              <a:t>정방향</a:t>
            </a:r>
            <a:r>
              <a:rPr lang="ko-KR" altLang="en-US" b="1" dirty="0"/>
              <a:t> 전파</a:t>
            </a:r>
            <a:r>
              <a:rPr lang="ko-KR" altLang="en-US" dirty="0"/>
              <a:t>와</a:t>
            </a:r>
            <a:r>
              <a:rPr lang="en-US" altLang="ko-KR" dirty="0"/>
              <a:t>, </a:t>
            </a:r>
            <a:r>
              <a:rPr lang="ko-KR" altLang="en-US" dirty="0"/>
              <a:t>뒤에서부터 앞으로 따라가는 </a:t>
            </a:r>
            <a:r>
              <a:rPr lang="ko-KR" altLang="en-US" b="1" dirty="0"/>
              <a:t>역전파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계산 그래프를 통해 </a:t>
            </a:r>
            <a:r>
              <a:rPr lang="ko-KR" altLang="en-US" dirty="0" err="1"/>
              <a:t>정방향</a:t>
            </a:r>
            <a:r>
              <a:rPr lang="ko-KR" altLang="en-US" dirty="0"/>
              <a:t> 전파와 역전파에 대한 직관을 키워봅시다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57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66699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그림과 같이 계산 과정을 그래프로 나타낸 것을 </a:t>
                </a:r>
                <a:r>
                  <a:rPr kumimoji="1" lang="ko-KR" altLang="en-US" b="1" dirty="0"/>
                  <a:t>계산 그래프</a:t>
                </a:r>
                <a:r>
                  <a:rPr kumimoji="1" lang="ko-KR" altLang="en-US" dirty="0"/>
                  <a:t>라고 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계산 그래프를 통해 </a:t>
                </a:r>
                <a:r>
                  <a:rPr kumimoji="1" lang="ko-KR" altLang="en-US" b="1" dirty="0" err="1"/>
                  <a:t>정방향</a:t>
                </a:r>
                <a:r>
                  <a:rPr kumimoji="1" lang="ko-KR" altLang="en-US" b="1" dirty="0"/>
                  <a:t> 전파</a:t>
                </a:r>
                <a:r>
                  <a:rPr kumimoji="1" lang="ko-KR" altLang="en-US" dirty="0"/>
                  <a:t>에 대해 알아봅시다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가장 왼쪽의 시작하는 지점의 변수는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en-US" altLang="ko-KR" dirty="0"/>
                  <a:t>,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𝑏</a:t>
                </a:r>
                <a:r>
                  <a:rPr kumimoji="1" lang="en-US" altLang="ko-KR" dirty="0"/>
                  <a:t>,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𝑐</a:t>
                </a:r>
                <a:r>
                  <a:rPr kumimoji="1" lang="ko-KR" altLang="en-US" dirty="0"/>
                  <a:t>가 있습니다</a:t>
                </a:r>
                <a:r>
                  <a:rPr kumimoji="1" lang="en-US" altLang="ko-KR" dirty="0"/>
                  <a:t>. </a:t>
                </a:r>
              </a:p>
              <a:p>
                <a:r>
                  <a:rPr kumimoji="1" lang="ko-KR" altLang="en-US" dirty="0"/>
                  <a:t>이제 우리는 화살표와 노드를 차례로 따라가며 계산을 할 것입니다</a:t>
                </a:r>
                <a:r>
                  <a:rPr kumimoji="1" lang="en-US" altLang="ko-KR" dirty="0"/>
                  <a:t>.</a:t>
                </a:r>
                <a:endParaRPr kumimoji="1" lang="en-US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3,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4,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라고 하고 출발해봅시다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첫 번째 노드에서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dirty="0"/>
                  <a:t>와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kumimoji="1" lang="ko-KR" altLang="en-US" dirty="0"/>
                  <a:t>를 곱한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8</a:t>
                </a:r>
                <a:r>
                  <a:rPr kumimoji="1" lang="ko-KR" altLang="en-US" dirty="0"/>
                  <a:t>이 됩니다</a:t>
                </a:r>
                <a:r>
                  <a:rPr kumimoji="1" lang="en-US" altLang="ko-KR" dirty="0"/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화살표를 따라가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ko-KR" altLang="en-US" dirty="0"/>
                  <a:t>와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ko-KR" altLang="en-US" dirty="0"/>
                  <a:t>를 더하면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11</a:t>
                </a:r>
                <a:r>
                  <a:rPr kumimoji="1" lang="ko-KR" altLang="en-US" dirty="0"/>
                  <a:t>이 나옵니다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화살표를 따라가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값에 </a:t>
                </a:r>
                <a:r>
                  <a:rPr kumimoji="1" lang="en-US" altLang="ko-KR" dirty="0"/>
                  <a:t>5</a:t>
                </a:r>
                <a:r>
                  <a:rPr kumimoji="1" lang="ko-KR" altLang="en-US" dirty="0"/>
                  <a:t>를 곱하면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5</a:t>
                </a:r>
                <a:r>
                  <a:rPr kumimoji="1" lang="ko-KR" altLang="en-US" dirty="0"/>
                  <a:t>가 나옵니다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우리는 방금 화살표를 따라가며 노드와 직접적으로 관련된 변수만을 가지고 계산을 했지만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최종 계산 결과까지 구할 수 있었습니다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이렇게 계산그래프를 이용하면 </a:t>
                </a:r>
                <a:r>
                  <a:rPr kumimoji="1" lang="ko-KR" altLang="en-US" b="1" dirty="0"/>
                  <a:t>국소적 계산</a:t>
                </a:r>
                <a:r>
                  <a:rPr kumimoji="1" lang="ko-KR" altLang="en-US" dirty="0"/>
                  <a:t>만을 하며 나아가면서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마지막에는 최종 결과값을 얻을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계산이란 해당 노드와 직접적으로 관련된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화살표로 연결된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변수만을 가지고 계산하는 것을 뜻합니다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계산 그래프를 따라 왼쪽부터 계산하며 정방향으로 나아가면</a:t>
                </a:r>
                <a:r>
                  <a:rPr kumimoji="1" lang="en-US" altLang="ko-KR" dirty="0"/>
                  <a:t>,</a:t>
                </a:r>
              </a:p>
              <a:p>
                <a:r>
                  <a:rPr kumimoji="1" lang="ko-KR" altLang="en-US" dirty="0"/>
                  <a:t>국소적 </a:t>
                </a:r>
                <a:r>
                  <a:rPr kumimoji="1" lang="ko-KR" altLang="en-US" dirty="0" err="1"/>
                  <a:t>계산값이</a:t>
                </a:r>
                <a:r>
                  <a:rPr kumimoji="1" lang="ko-KR" altLang="en-US" dirty="0"/>
                  <a:t> 쌓여 최종 계산 결과를 얻을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이를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전파라고 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전파를 사용하면 국소적 계산만을 하면 되므로 복잡한 계산을 단순화할 수 있다는 장점이 있습니다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그림과 같이 계산 과정을 그래프로 나타낸 것을 계산 그래프라고 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계산 그래프를 통해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전파에 대해 알아봅시다</a:t>
                </a:r>
                <a:r>
                  <a:rPr kumimoji="1" lang="en-US" altLang="ko-KR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가장 왼쪽의 시작하는 지점의 변수는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en-US" altLang="ko-KR" dirty="0"/>
                  <a:t>,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𝑏</a:t>
                </a:r>
                <a:r>
                  <a:rPr kumimoji="1" lang="en-US" altLang="ko-KR" dirty="0"/>
                  <a:t>,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𝑐</a:t>
                </a:r>
                <a:r>
                  <a:rPr kumimoji="1" lang="ko-KR" altLang="en-US" dirty="0"/>
                  <a:t>가 있습니다</a:t>
                </a:r>
                <a:r>
                  <a:rPr kumimoji="1" lang="en-US" altLang="ko-KR" dirty="0"/>
                  <a:t>. </a:t>
                </a:r>
              </a:p>
              <a:p>
                <a:r>
                  <a:rPr kumimoji="1" lang="ko-KR" altLang="en-US" dirty="0"/>
                  <a:t>이제 우리는 화살표와 노드를 차례로 따라가며 계산을 할 것입니다</a:t>
                </a:r>
                <a:r>
                  <a:rPr kumimoji="1" lang="en-US" altLang="ko-KR" dirty="0"/>
                  <a:t>.</a:t>
                </a:r>
                <a:endParaRPr kumimoji="1" lang="en-US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3,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4,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2</a:t>
                </a:r>
                <a:r>
                  <a:rPr kumimoji="1" lang="ko-KR" altLang="en-US" dirty="0"/>
                  <a:t>라고 하고 출발해봅시다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첫 번째 노드에서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ko-KR" altLang="en-US" dirty="0"/>
                  <a:t>와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  <a:r>
                  <a:rPr kumimoji="1" lang="ko-KR" altLang="en-US" dirty="0"/>
                  <a:t>를 곱한 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8</a:t>
                </a:r>
                <a:r>
                  <a:rPr kumimoji="1" lang="ko-KR" altLang="en-US" dirty="0"/>
                  <a:t>이 됩니다</a:t>
                </a:r>
                <a:r>
                  <a:rPr kumimoji="1" lang="en-US" altLang="ko-KR" dirty="0"/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dirty="0"/>
                  <a:t>화살표를 따라가 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𝑥</a:t>
                </a:r>
                <a:r>
                  <a:rPr kumimoji="1" lang="ko-KR" altLang="en-US" dirty="0"/>
                  <a:t>와 </a:t>
                </a:r>
                <a:r>
                  <a:rPr kumimoji="1" lang="en-US" altLang="ko-Kore-K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  <a:r>
                  <a:rPr kumimoji="1" lang="ko-KR" altLang="en-US" dirty="0"/>
                  <a:t>를 더하면 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</a:t>
                </a:r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11</a:t>
                </a:r>
                <a:r>
                  <a:rPr kumimoji="1" lang="ko-KR" altLang="en-US" dirty="0"/>
                  <a:t>이 나옵니다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화살표를 따라가 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𝑦</a:t>
                </a:r>
                <a:r>
                  <a:rPr kumimoji="1" lang="ko-KR" altLang="en-US" dirty="0"/>
                  <a:t>값에 </a:t>
                </a:r>
                <a:r>
                  <a:rPr kumimoji="1" lang="en-US" altLang="ko-KR" dirty="0"/>
                  <a:t>5</a:t>
                </a:r>
                <a:r>
                  <a:rPr kumimoji="1" lang="ko-KR" altLang="en-US" dirty="0"/>
                  <a:t>를 곱하면 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𝑧</a:t>
                </a:r>
                <a:r>
                  <a:rPr kumimoji="1" lang="ko-KR" altLang="en-US" dirty="0"/>
                  <a:t>값 </a:t>
                </a:r>
                <a:r>
                  <a:rPr kumimoji="1" lang="en-US" altLang="ko-KR" dirty="0"/>
                  <a:t>5</a:t>
                </a:r>
                <a:r>
                  <a:rPr kumimoji="1" lang="ko-KR" altLang="en-US" dirty="0"/>
                  <a:t>가 나옵니다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우리는 방금 화살표를 따라가며 노드와 직접적으로 관련된 변수만을 가지고 계산을 했지만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최종 계산 결과까지 구할 수 있었습니다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이렇게 계산그래프를 이용하면 국소적 계산만을 하며 나아가면서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마지막에는 최종 결과값을 얻을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계산이란 해당 노드와 직접적으로 관련된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화살표로 연결된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 변수만을 가지고 계산하는 것을 뜻합니다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계산 그래프를 따라 왼쪽부터 계산하며 정방향으로 나아가면</a:t>
                </a:r>
                <a:r>
                  <a:rPr kumimoji="1" lang="en-US" altLang="ko-KR" dirty="0"/>
                  <a:t>,</a:t>
                </a:r>
              </a:p>
              <a:p>
                <a:r>
                  <a:rPr kumimoji="1" lang="ko-KR" altLang="en-US" dirty="0"/>
                  <a:t>국소적 </a:t>
                </a:r>
                <a:r>
                  <a:rPr kumimoji="1" lang="ko-KR" altLang="en-US" dirty="0" err="1"/>
                  <a:t>계산값이</a:t>
                </a:r>
                <a:r>
                  <a:rPr kumimoji="1" lang="ko-KR" altLang="en-US" dirty="0"/>
                  <a:t> 쌓여 최종 계산 결과를 얻을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이를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전파라고 합니다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전파를 사용하면 국소적 계산만을 하면 되므로 복잡한 계산을 단순화할 수 있다는 장점이 있습니다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7589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sz="1200" dirty="0"/>
                  <a:t>계산 그래프는 합성함수들로 이루어진 것으로 볼 수 있는데</a:t>
                </a:r>
                <a:r>
                  <a:rPr kumimoji="1" lang="en-US" altLang="ko-KR" sz="1200" dirty="0"/>
                  <a:t>, </a:t>
                </a:r>
                <a:r>
                  <a:rPr kumimoji="1" lang="ko-KR" altLang="en-US" sz="1200" dirty="0"/>
                  <a:t>여기서 </a:t>
                </a:r>
                <a:r>
                  <a:rPr kumimoji="1" lang="ko-KR" altLang="en-US" sz="1200" b="1" dirty="0"/>
                  <a:t>연쇄 법칙</a:t>
                </a:r>
                <a:r>
                  <a:rPr kumimoji="1" lang="ko-KR" altLang="en-US" sz="1200" dirty="0"/>
                  <a:t>이 등장합니다</a:t>
                </a:r>
                <a:r>
                  <a:rPr kumimoji="1"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연쇄 법칙은 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합성함수의</a:t>
                </a:r>
                <a:r>
                  <a:rPr kumimoji="1" lang="ko-KR" altLang="en-US" sz="1200">
                    <a:latin typeface="Malgun Gothic" panose="020B0503020000020004" pitchFamily="34" charset="-127"/>
                  </a:rPr>
                  <a:t> 미분은 합성함수를 구성하는 각 함수의 미분의 곱으로 나타낼 수 있다는 법칙입니다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따라서 해당 계산그래프에서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𝜕𝒛/𝜕𝒙  </a:t>
                </a:r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값은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𝜕𝒛/𝜕𝒚</a:t>
                </a:r>
                <a:r>
                  <a:rPr kumimoji="1" lang="ko-KR" altLang="en-US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와</a:t>
                </a:r>
                <a:r>
                  <a:rPr kumimoji="1"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𝜕𝒚/𝜕𝒙</a:t>
                </a:r>
                <a:r>
                  <a:rPr kumimoji="1" lang="ko-KR" altLang="en-US" sz="1200" dirty="0"/>
                  <a:t>를 곱하여 구할 수 있다는 것을 뜻합니다</a:t>
                </a:r>
                <a:r>
                  <a:rPr kumimoji="1" lang="en-US" altLang="ko-KR" sz="1200" dirty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631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이번에는 같은 계산 그래프를 통해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전파의 반대방향 전파인 </a:t>
                </a:r>
                <a:r>
                  <a:rPr kumimoji="1" lang="ko-KR" altLang="en-US" b="1" dirty="0"/>
                  <a:t>역전파</a:t>
                </a:r>
                <a:r>
                  <a:rPr kumimoji="1" lang="ko-KR" altLang="en-US" dirty="0"/>
                  <a:t>를 알아봅시다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계산 결과를 전달했던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전파와는 달리 역전파는 </a:t>
                </a:r>
                <a:r>
                  <a:rPr kumimoji="1" lang="ko-KR" altLang="en-US" b="1" dirty="0"/>
                  <a:t>국소적 미분 </a:t>
                </a:r>
                <a:r>
                  <a:rPr kumimoji="1" lang="ko-KR" altLang="en-US" dirty="0"/>
                  <a:t>결과를 전달합니다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미분 또한 </a:t>
                </a:r>
                <a:r>
                  <a:rPr kumimoji="1" lang="ko-KR" altLang="en-US" sz="1200" dirty="0"/>
                  <a:t>해당 노드와 직접적으로 관련된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화살표로 연결된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 변수만을 가지고 미분하는 것을 뜻합니다</a:t>
                </a:r>
                <a:r>
                  <a:rPr kumimoji="1" lang="en-US" altLang="ko-KR" sz="1200" dirty="0"/>
                  <a:t>.</a:t>
                </a:r>
              </a:p>
              <a:p>
                <a:endParaRPr kumimoji="1" lang="en-US" altLang="ko-KR" sz="1200" dirty="0"/>
              </a:p>
              <a:p>
                <a:r>
                  <a:rPr kumimoji="1" lang="ko-KR" altLang="en-US" sz="1200" dirty="0"/>
                  <a:t>계산 그래프는 합성함수들로 이루어진 것으로 볼 수 있는데</a:t>
                </a:r>
                <a:r>
                  <a:rPr kumimoji="1" lang="en-US" altLang="ko-KR" sz="1200" dirty="0"/>
                  <a:t>, </a:t>
                </a:r>
                <a:r>
                  <a:rPr kumimoji="1" lang="ko-KR" altLang="en-US" sz="1200" dirty="0"/>
                  <a:t>여기서 </a:t>
                </a:r>
                <a:r>
                  <a:rPr kumimoji="1" lang="ko-KR" altLang="en-US" sz="1200" b="1" dirty="0"/>
                  <a:t>연쇄 법칙</a:t>
                </a:r>
                <a:r>
                  <a:rPr kumimoji="1" lang="ko-KR" altLang="en-US" sz="1200" dirty="0"/>
                  <a:t>이 등장합니다</a:t>
                </a:r>
                <a:r>
                  <a:rPr kumimoji="1"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연쇄 법칙은 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합성함수의</a:t>
                </a:r>
                <a:r>
                  <a:rPr kumimoji="1" lang="ko-KR" altLang="en-US" sz="1200">
                    <a:latin typeface="Malgun Gothic" panose="020B0503020000020004" pitchFamily="34" charset="-127"/>
                  </a:rPr>
                  <a:t> 미분은 합성함수를 구성하는 각 함수의 미분의 곱으로 나타낼 수 있다는 법칙입니다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따라서 해당 계산그래프에서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kumimoji="1" lang="en-US" altLang="ko-Kore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값은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ko-KR" alt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와</m:t>
                    </m:r>
                    <m:r>
                      <a:rPr kumimoji="1"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kumimoji="1" lang="ko-KR" altLang="en-US" sz="1200" dirty="0"/>
                  <a:t>를 곱하여 구할 수 있다는 것을 뜻합니다</a:t>
                </a:r>
                <a:r>
                  <a:rPr kumimoji="1"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이렇게 연쇄 법칙에 따라 국소적 미분을 한 결과를 곱해주며 오른쪽부터 역방향으로 화살표를 따라가면</a:t>
                </a:r>
                <a:r>
                  <a:rPr kumimoji="1" lang="en-US" altLang="ko-KR" sz="1200" dirty="0"/>
                  <a:t>,</a:t>
                </a:r>
                <a:r>
                  <a:rPr kumimoji="1" lang="ko-KR" altLang="en-US" sz="1200" dirty="0"/>
                  <a:t> 결국 가장 뒤에 있는 함수</a:t>
                </a:r>
                <a:r>
                  <a:rPr kumimoji="1" lang="en-US" altLang="ko-KR" sz="12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에서의 가장 </a:t>
                </a:r>
                <a:r>
                  <a:rPr kumimoji="1" lang="ko-KR" altLang="en-US" sz="1200" b="0" dirty="0"/>
                  <a:t>앞에 있는 변수</a:t>
                </a:r>
                <a:r>
                  <a:rPr kumimoji="1" lang="en-US" altLang="ko-KR" sz="1200" b="0" dirty="0"/>
                  <a:t>(</a:t>
                </a:r>
                <a:r>
                  <a:rPr kumimoji="1" lang="en-US" altLang="ko-Kore-KR" sz="12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en-US" altLang="ko-KR" sz="1200" b="0" dirty="0"/>
                  <a:t>)</a:t>
                </a:r>
                <a:r>
                  <a:rPr kumimoji="1" lang="ko-KR" altLang="en-US" sz="1200" b="0" dirty="0"/>
                  <a:t>에 대한 </a:t>
                </a:r>
                <a:r>
                  <a:rPr kumimoji="1" lang="ko-KR" altLang="en-US" sz="1200" b="0" dirty="0" err="1"/>
                  <a:t>미분값</a:t>
                </a:r>
                <a:r>
                  <a:rPr kumimoji="1" lang="ko-KR" altLang="en-US" sz="1200" b="0" dirty="0"/>
                  <a:t> </a:t>
                </a:r>
                <a:r>
                  <a:rPr kumimoji="1" lang="en-US" altLang="ko-KR" sz="1200" b="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200" b="0" dirty="0"/>
                  <a:t>)</a:t>
                </a:r>
                <a:r>
                  <a:rPr kumimoji="1" lang="ko-KR" altLang="en-US" sz="1200" b="0" dirty="0"/>
                  <a:t>까지 구할 수 있게 됩니다</a:t>
                </a:r>
                <a:r>
                  <a:rPr kumimoji="1" lang="en-US" altLang="ko-KR" sz="1200" b="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dirty="0"/>
                  <a:t>국소적 미분만으로도 전체 변수에 대한 기울기를 구할 수 있어 복잡한 미분을 단순화하는 장점이 있는 것입니다</a:t>
                </a:r>
                <a:r>
                  <a:rPr kumimoji="1" lang="en-US" altLang="ko-KR" sz="1200" b="0" dirty="0"/>
                  <a:t>.</a:t>
                </a:r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이번에는 같은 계산 그래프를 통해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전파의 반대방향 전파인 역전파를 알아봅시다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계산 결과를 전달했던 </a:t>
                </a:r>
                <a:r>
                  <a:rPr kumimoji="1" lang="ko-KR" altLang="en-US" dirty="0" err="1"/>
                  <a:t>정방향</a:t>
                </a:r>
                <a:r>
                  <a:rPr kumimoji="1" lang="ko-KR" altLang="en-US" dirty="0"/>
                  <a:t> 전파와는 달리 역전파는 국소적 미분 결과를 전달합니다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국소적 미분 또한 </a:t>
                </a:r>
                <a:r>
                  <a:rPr kumimoji="1" lang="ko-KR" altLang="en-US" sz="1200" dirty="0"/>
                  <a:t>해당 노드와 직접적으로 관련된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화살표로 연결된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 변수만을 가지고 미분하는 것을 뜻합니다</a:t>
                </a:r>
                <a:r>
                  <a:rPr kumimoji="1" lang="en-US" altLang="ko-KR" sz="1200" dirty="0"/>
                  <a:t>.</a:t>
                </a:r>
              </a:p>
              <a:p>
                <a:endParaRPr kumimoji="1" lang="en-US" altLang="ko-KR" sz="1200" dirty="0"/>
              </a:p>
              <a:p>
                <a:r>
                  <a:rPr kumimoji="1" lang="ko-KR" altLang="en-US" sz="1200" dirty="0"/>
                  <a:t>계산 그래프는 합성함수들로 이루어진 것으로 볼 수 있는데</a:t>
                </a:r>
                <a:r>
                  <a:rPr kumimoji="1" lang="en-US" altLang="ko-KR" sz="1200" dirty="0"/>
                  <a:t>, </a:t>
                </a:r>
                <a:r>
                  <a:rPr kumimoji="1" lang="ko-KR" altLang="en-US" sz="1200" dirty="0"/>
                  <a:t>여기서 연쇄 법칙이 등장합니다</a:t>
                </a:r>
                <a:r>
                  <a:rPr kumimoji="1"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연쇄 법칙은 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합성함수의</a:t>
                </a:r>
                <a:r>
                  <a:rPr kumimoji="1" lang="ko-KR" altLang="en-US" sz="1200">
                    <a:latin typeface="Malgun Gothic" panose="020B0503020000020004" pitchFamily="34" charset="-127"/>
                  </a:rPr>
                  <a:t> 미분은 합성함수를 구성하는 각 함수의 미분의 곱으로 나타낼 수 있다는 법칙입니다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따라서 해당 계산그래프에서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𝜕𝒛/𝜕𝒙  </a:t>
                </a:r>
                <a:r>
                  <a:rPr kumimoji="1" lang="en-US" altLang="ko-KR" sz="1200" dirty="0"/>
                  <a:t> </a:t>
                </a:r>
                <a:r>
                  <a:rPr kumimoji="1" lang="ko-KR" altLang="en-US" sz="1200" dirty="0"/>
                  <a:t>값은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𝜕𝒛/𝜕𝒚</a:t>
                </a:r>
                <a:r>
                  <a:rPr kumimoji="1" lang="ko-KR" altLang="en-US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와</a:t>
                </a:r>
                <a:r>
                  <a:rPr kumimoji="1"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ore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𝜕𝒚/𝜕𝒙</a:t>
                </a:r>
                <a:r>
                  <a:rPr kumimoji="1" lang="ko-KR" altLang="en-US" sz="1200" dirty="0"/>
                  <a:t>를 곱하여 구할 수 있다는 것을 뜻합니다</a:t>
                </a:r>
                <a:r>
                  <a:rPr kumimoji="1" lang="en-US" altLang="ko-KR" sz="12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dirty="0"/>
                  <a:t>이렇게 연쇄 법칙에 따라 국소적 미분을 한 결과를 곱해주며 오른쪽부터 역방향으로 화살표를 따라가면</a:t>
                </a:r>
                <a:r>
                  <a:rPr kumimoji="1" lang="en-US" altLang="ko-KR" sz="1200" dirty="0"/>
                  <a:t>,</a:t>
                </a:r>
                <a:r>
                  <a:rPr kumimoji="1" lang="ko-KR" altLang="en-US" sz="1200" dirty="0"/>
                  <a:t> 결국 가장 뒤에 있는 함수</a:t>
                </a:r>
                <a:r>
                  <a:rPr kumimoji="1" lang="en-US" altLang="ko-KR" sz="1200" dirty="0"/>
                  <a:t>(</a:t>
                </a:r>
                <a:r>
                  <a:rPr kumimoji="1" lang="en-US" altLang="ko-Kore-KR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𝑧</a:t>
                </a:r>
                <a:r>
                  <a:rPr kumimoji="1" lang="en-US" altLang="ko-KR" sz="1200" dirty="0"/>
                  <a:t>)</a:t>
                </a:r>
                <a:r>
                  <a:rPr kumimoji="1" lang="ko-KR" altLang="en-US" sz="1200" dirty="0"/>
                  <a:t>에서의 가장 </a:t>
                </a:r>
                <a:r>
                  <a:rPr kumimoji="1" lang="ko-KR" altLang="en-US" sz="1200" b="0" dirty="0"/>
                  <a:t>앞에 있는 변수</a:t>
                </a:r>
                <a:r>
                  <a:rPr kumimoji="1" lang="en-US" altLang="ko-KR" sz="1200" b="0" dirty="0"/>
                  <a:t>(</a:t>
                </a:r>
                <a:r>
                  <a:rPr kumimoji="1" lang="en-US" altLang="ko-Kore-KR" sz="12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  <a:r>
                  <a:rPr kumimoji="1" lang="en-US" altLang="ko-KR" sz="1200" b="0" dirty="0"/>
                  <a:t>)</a:t>
                </a:r>
                <a:r>
                  <a:rPr kumimoji="1" lang="ko-KR" altLang="en-US" sz="1200" b="0" dirty="0"/>
                  <a:t>에 대한 </a:t>
                </a:r>
                <a:r>
                  <a:rPr kumimoji="1" lang="ko-KR" altLang="en-US" sz="1200" b="0" dirty="0" err="1"/>
                  <a:t>미분값</a:t>
                </a:r>
                <a:r>
                  <a:rPr kumimoji="1" lang="ko-KR" altLang="en-US" sz="1200" b="0" dirty="0"/>
                  <a:t> </a:t>
                </a:r>
                <a:r>
                  <a:rPr kumimoji="1" lang="en-US" altLang="ko-KR" sz="1200" b="0" dirty="0"/>
                  <a:t>(</a:t>
                </a:r>
                <a:r>
                  <a:rPr kumimoji="1" lang="en-US" altLang="ko-Kore-KR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𝜕𝑧/𝜕𝑏  </a:t>
                </a:r>
                <a:r>
                  <a:rPr kumimoji="1" lang="en-US" altLang="ko-KR" sz="1200" b="0" dirty="0"/>
                  <a:t>)</a:t>
                </a:r>
                <a:r>
                  <a:rPr kumimoji="1" lang="ko-KR" altLang="en-US" sz="1200" b="0" dirty="0"/>
                  <a:t>까지 구할 수 있게 됩니다</a:t>
                </a:r>
                <a:r>
                  <a:rPr kumimoji="1" lang="en-US" altLang="ko-KR" sz="1200" b="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dirty="0"/>
                  <a:t>국소적 미분만으로도 전체 변수에 대한 기울기를 구할 수 있어 복잡한 미분을 단순화하는 장점이 있는 것입니다</a:t>
                </a:r>
                <a:r>
                  <a:rPr kumimoji="1" lang="en-US" altLang="ko-KR" sz="1200" b="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또한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역전파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과정을 보면 이미 앞쪽에서 계산한 값이 뒤쪽 계산에 그대로 또다시 쓰이는 것을 볼 수 있습니다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이렇듯 계산 그래프로 미분을 하면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중간값을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저장하고 공유하며 기울기를 효율적으로 구할 수 있습니다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  <a:endParaRPr kumimoji="1" lang="ko-Kore-KR" altLang="en-US" sz="1200" b="0" dirty="0">
                  <a:latin typeface="Malgun Gothic" panose="020B0503020000020004" pitchFamily="34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795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Malgun Gothic" panose="020B0503020000020004" pitchFamily="34" charset="-127"/>
              </a:rPr>
              <a:t>또한 </a:t>
            </a:r>
            <a:r>
              <a:rPr kumimoji="1" lang="ko-KR" altLang="en-US" sz="1200" b="0" dirty="0" err="1">
                <a:latin typeface="Malgun Gothic" panose="020B0503020000020004" pitchFamily="34" charset="-127"/>
              </a:rPr>
              <a:t>역전파</a:t>
            </a:r>
            <a:r>
              <a:rPr kumimoji="1" lang="ko-KR" altLang="en-US" sz="1200" b="0" dirty="0">
                <a:latin typeface="Malgun Gothic" panose="020B0503020000020004" pitchFamily="34" charset="-127"/>
              </a:rPr>
              <a:t> 과정을 보면 이미 앞쪽에서 계산한 값이 뒤쪽 계산에 그대로 또다시 쓰이는 것을 볼 수 있습니다</a:t>
            </a:r>
            <a:r>
              <a:rPr kumimoji="1" lang="en-US" altLang="ko-KR" sz="1200" b="0" dirty="0">
                <a:latin typeface="Malgun Gothic" panose="020B0503020000020004" pitchFamily="34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dirty="0">
                <a:latin typeface="Malgun Gothic" panose="020B0503020000020004" pitchFamily="34" charset="-127"/>
              </a:rPr>
              <a:t>이렇듯 계산 그래프로 미분을 하면 </a:t>
            </a:r>
            <a:r>
              <a:rPr kumimoji="1" lang="ko-KR" altLang="en-US" sz="1200" b="0" dirty="0" err="1">
                <a:latin typeface="Malgun Gothic" panose="020B0503020000020004" pitchFamily="34" charset="-127"/>
              </a:rPr>
              <a:t>중간값을</a:t>
            </a:r>
            <a:r>
              <a:rPr kumimoji="1" lang="ko-KR" altLang="en-US" sz="1200" b="0" dirty="0">
                <a:latin typeface="Malgun Gothic" panose="020B0503020000020004" pitchFamily="34" charset="-127"/>
              </a:rPr>
              <a:t> 저장하고 공유하며 기울기를 효율적으로 구할 수 있습니다</a:t>
            </a:r>
            <a:r>
              <a:rPr kumimoji="1" lang="en-US" altLang="ko-KR" sz="1200" b="0" dirty="0">
                <a:latin typeface="Malgun Gothic" panose="020B0503020000020004" pitchFamily="34" charset="-127"/>
              </a:rPr>
              <a:t>.</a:t>
            </a:r>
            <a:endParaRPr kumimoji="1" lang="ko-Kore-KR" altLang="en-US" sz="1200" b="0" dirty="0">
              <a:latin typeface="Malgun Gothic" panose="020B0503020000020004" pitchFamily="34" charset="-127"/>
            </a:endParaRPr>
          </a:p>
          <a:p>
            <a:endParaRPr kumimoji="1" lang="en-US" altLang="ko-KR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32682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5091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 이제 두 전파를 한 번에 보며 정리해봅시다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정방향</a:t>
            </a:r>
            <a:r>
              <a:rPr kumimoji="1" lang="ko-KR" altLang="en-US" dirty="0"/>
              <a:t> 전파는 국소적 계산 결과를 왼쪽에서 오른쪽으로 전달하며 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역전파는 국소적 미분의 결과를 오른쪽에서 왼쪽으로 전달하며 갑니다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전파를 사용하면 복잡한 계산을 국소적으로 단순화하여 할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값을 저장하고 공유하며 사용할 수 있어 효율적입니다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8051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그럼 이제 </a:t>
                </a:r>
                <a:r>
                  <a:rPr lang="ko-KR" altLang="en-US" dirty="0" err="1"/>
                  <a:t>딥러닝에서의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정방향</a:t>
                </a:r>
                <a:r>
                  <a:rPr lang="ko-KR" altLang="en-US" dirty="0"/>
                  <a:t> 전파와 역전파를 살펴봅시다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 err="1"/>
                  <a:t>정방향</a:t>
                </a:r>
                <a:r>
                  <a:rPr lang="ko-KR" altLang="en-US" dirty="0"/>
                  <a:t> 전파는 </a:t>
                </a:r>
                <a:r>
                  <a:rPr lang="ko-KR" altLang="en-US" dirty="0" err="1"/>
                  <a:t>입력값을</a:t>
                </a:r>
                <a:r>
                  <a:rPr lang="ko-KR" altLang="en-US" dirty="0"/>
                  <a:t> 받아서 왼쪽부터 노드를 따라 정방향으로 나아가며 가중치와 편향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활성화 함수 등을 차례차례 계산합니다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마지막 노드를 거치면 마지막으로 계산된 </a:t>
                </a:r>
                <a:r>
                  <a:rPr lang="ko-KR" altLang="en-US" b="0" dirty="0" err="1"/>
                  <a:t>예측값</a:t>
                </a:r>
                <a:r>
                  <a:rPr lang="ko-KR" alt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나옵니다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b="0" dirty="0"/>
                  <a:t>이 예측값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0" dirty="0"/>
                  <a:t>로 손실함수를 통해</a:t>
                </a:r>
                <a:r>
                  <a:rPr lang="ko-KR" altLang="en-US" dirty="0"/>
                  <a:t> 오차를 구합니다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이제 역전파를 할 차례입니다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역전파는 반대방향으로 노드를 </a:t>
                </a:r>
                <a:r>
                  <a:rPr lang="ko-KR" altLang="en-US" b="0" dirty="0"/>
                  <a:t>따라가며 각 노드가 오차에 미친 영향의 정도를 앞으로 보내며 매개변수 값을 업데이트합니다</a:t>
                </a:r>
                <a:r>
                  <a:rPr lang="en-US" altLang="ko-KR" b="0" dirty="0"/>
                  <a:t>.</a:t>
                </a:r>
              </a:p>
              <a:p>
                <a:r>
                  <a:rPr kumimoji="1" lang="ko-KR" altLang="en-US" sz="1200" b="0" strike="noStrike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각 노드가 오차에 미친 영향의 정도는 결국 </a:t>
                </a:r>
                <a:r>
                  <a:rPr kumimoji="1" lang="ko-KR" altLang="en-US" sz="1200" b="0" strike="noStrike" dirty="0" err="1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손실함수</a:t>
                </a:r>
                <a14:m>
                  <m:oMath xmlns:m="http://schemas.openxmlformats.org/officeDocument/2006/math">
                    <m:r>
                      <a:rPr lang="en-US" altLang="ko-KR" sz="1200" b="0" i="1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ko-KR" altLang="en-US" sz="1200" b="0" i="1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에서의</m:t>
                    </m:r>
                    <m:r>
                      <a:rPr lang="ko-KR" altLang="en-US" sz="1200" b="0" i="1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0" i="0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매개변수의 국소적 미분입니다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국소적 미분을 곱하며</a:t>
                </a:r>
                <a:r>
                  <a:rPr kumimoji="1" lang="ko-KR" altLang="en-US" sz="1200" b="0" baseline="0" dirty="0">
                    <a:latin typeface="Malgun Gothic" panose="020B0503020000020004" pitchFamily="34" charset="-127"/>
                  </a:rPr>
                  <a:t> 전달을 하다 보면 결국 </a:t>
                </a:r>
                <a14:m>
                  <m:oMath xmlns:m="http://schemas.openxmlformats.org/officeDocument/2006/math">
                    <m:r>
                      <a:rPr lang="en-US" altLang="ko-KR" sz="1200" b="0" i="1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ko-KR" altLang="en-US" sz="1200" b="0" i="1" strike="noStrik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에서</m:t>
                    </m:r>
                  </m:oMath>
                </a14:m>
                <a:r>
                  <a:rPr kumimoji="1" lang="ko-KR" altLang="en-US" sz="1200" b="0" strike="noStrike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의 각 매개변수에 대한 기울기를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구해 매개변수의 값을 업데이트할 수 있습니다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endParaRPr kumimoji="1" lang="en-US" altLang="ko-KR" sz="1200" b="0" dirty="0">
                  <a:latin typeface="Malgun Gothic" panose="020B0503020000020004" pitchFamily="34" charset="-127"/>
                </a:endParaRP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조정된 매개변수 값으로 다시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정방향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전파를 시작하고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역전파를 통해 매개변수를 조정하기를 반복합니다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신경망은 오차를 가장 작게 만드는 매개변수의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최적값을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찾을 때까지 이렇게 전파를 반복하며 학습을 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endParaRPr kumimoji="1" lang="en-US" altLang="ko-KR" sz="1200" b="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앞에서 본 것처럼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역전파를 사용하면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200" dirty="0" err="1">
                    <a:latin typeface="Malgun Gothic" panose="020B0503020000020004" pitchFamily="34" charset="-127"/>
                  </a:rPr>
                  <a:t>중간값을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 저장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공유하여 보다 효율적으로 기울기를 구할 수 있습니다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.</a:t>
                </a:r>
                <a:endParaRPr lang="ko-Kore-KR" altLang="en-US" sz="1200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그럼 이제 </a:t>
                </a:r>
                <a:r>
                  <a:rPr lang="ko-KR" altLang="en-US" dirty="0" err="1"/>
                  <a:t>딥러닝에서의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정방향</a:t>
                </a:r>
                <a:r>
                  <a:rPr lang="ko-KR" altLang="en-US" dirty="0"/>
                  <a:t> 전파와 역전파를 살펴봅시다</a:t>
                </a:r>
                <a:r>
                  <a:rPr lang="en-US" altLang="ko-KR" dirty="0"/>
                  <a:t>. </a:t>
                </a:r>
              </a:p>
              <a:p>
                <a:endParaRPr lang="en-US" altLang="ko-KR" dirty="0"/>
              </a:p>
              <a:p>
                <a:r>
                  <a:rPr lang="ko-KR" altLang="en-US" dirty="0" err="1"/>
                  <a:t>정방향</a:t>
                </a:r>
                <a:r>
                  <a:rPr lang="ko-KR" altLang="en-US" dirty="0"/>
                  <a:t> 전파는 </a:t>
                </a:r>
                <a:r>
                  <a:rPr lang="ko-KR" altLang="en-US" dirty="0" err="1"/>
                  <a:t>입력값을</a:t>
                </a:r>
                <a:r>
                  <a:rPr lang="ko-KR" altLang="en-US" dirty="0"/>
                  <a:t> 받아서 왼쪽부터 노드를 따라 정방향으로 나아가며 가중치와 편향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활성화 함수 등을 차례차례 계산합니다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마지막 노드를 거치면 마지막으로 계산된 </a:t>
                </a:r>
                <a:r>
                  <a:rPr lang="ko-KR" altLang="en-US" b="0" dirty="0" err="1"/>
                  <a:t>예측값</a:t>
                </a:r>
                <a:r>
                  <a:rPr lang="ko-KR" altLang="en-US" b="0" dirty="0"/>
                  <a:t> 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𝑦 ̂  </a:t>
                </a:r>
                <a:r>
                  <a:rPr lang="ko-KR" altLang="en-US" sz="1200" b="0" i="0">
                    <a:latin typeface="Cambria Math" panose="02040503050406030204" pitchFamily="18" charset="0"/>
                  </a:rPr>
                  <a:t>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나옵니다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b="0" dirty="0"/>
                  <a:t>이 예측값 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𝑦 ̂  </a:t>
                </a:r>
                <a:r>
                  <a:rPr lang="ko-KR" altLang="en-US" b="0" dirty="0"/>
                  <a:t>로 손실함수를 통해</a:t>
                </a:r>
                <a:r>
                  <a:rPr lang="ko-KR" altLang="en-US" dirty="0"/>
                  <a:t> 오차를 구합니다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이제 역전파를 할 차례입니다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역전파는 반대방향으로 노드를 </a:t>
                </a:r>
                <a:r>
                  <a:rPr lang="ko-KR" altLang="en-US" b="0" dirty="0"/>
                  <a:t>따라가서 </a:t>
                </a:r>
                <a:r>
                  <a:rPr kumimoji="1" lang="ko-KR" altLang="en-US" sz="1200" b="0" strike="noStrike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손실함수</a:t>
                </a:r>
                <a:r>
                  <a:rPr lang="en-US" altLang="ko-KR" sz="1200" b="0" i="0" strike="noStrike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ko-KR" altLang="en-US" sz="1200" b="0" i="0" strike="noStrike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에서의 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각 변수의 국소적 미분을 곱하며 전달합니다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 </a:t>
                </a:r>
              </a:p>
              <a:p>
                <a:r>
                  <a:rPr kumimoji="1" lang="ko-KR" altLang="en-US" sz="1200" b="0" baseline="0" dirty="0">
                    <a:latin typeface="Malgun Gothic" panose="020B0503020000020004" pitchFamily="34" charset="-127"/>
                  </a:rPr>
                  <a:t>전달을 </a:t>
                </a:r>
                <a:r>
                  <a:rPr kumimoji="1" lang="ko-KR" altLang="en-US" sz="1200" b="0" baseline="0" dirty="0" err="1">
                    <a:latin typeface="Malgun Gothic" panose="020B0503020000020004" pitchFamily="34" charset="-127"/>
                  </a:rPr>
                  <a:t>하다보면</a:t>
                </a:r>
                <a:r>
                  <a:rPr kumimoji="1" lang="ko-KR" altLang="en-US" sz="1200" b="0" baseline="0" dirty="0">
                    <a:latin typeface="Malgun Gothic" panose="020B0503020000020004" pitchFamily="34" charset="-127"/>
                  </a:rPr>
                  <a:t> 결국 </a:t>
                </a:r>
                <a:r>
                  <a:rPr lang="en-US" altLang="ko-KR" sz="1200" b="0" i="0" strike="noStrike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𝐶</a:t>
                </a:r>
                <a:r>
                  <a:rPr lang="ko-KR" altLang="en-US" sz="1200" b="0" i="0" strike="noStrike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에서 </a:t>
                </a:r>
                <a:r>
                  <a:rPr kumimoji="1" lang="ko-KR" altLang="en-US" sz="1200" b="0" strike="noStrike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매개변수에 대한 기울기를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구할 수 있습니다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endParaRPr kumimoji="1" lang="en-US" altLang="ko-KR" sz="1200" b="0" dirty="0">
                  <a:latin typeface="Malgun Gothic" panose="020B0503020000020004" pitchFamily="34" charset="-127"/>
                </a:endParaRP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역전파를 통해 기울기를 구했으니 최적화 알고리즘으로 매개변수의 값을 오차를 반영하여 조정합니다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조정된 매개변수 값으로 다시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정방향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전파를 시작하고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역전파를 통해 매개변수를 조정하기를 반복합니다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신경망은 매개변수의 </a:t>
                </a:r>
                <a:r>
                  <a:rPr kumimoji="1" lang="ko-KR" altLang="en-US" sz="1200" b="0" dirty="0" err="1">
                    <a:latin typeface="Malgun Gothic" panose="020B0503020000020004" pitchFamily="34" charset="-127"/>
                  </a:rPr>
                  <a:t>최적값을</a:t>
                </a:r>
                <a:r>
                  <a:rPr kumimoji="1" lang="ko-KR" altLang="en-US" sz="1200" b="0" dirty="0">
                    <a:latin typeface="Malgun Gothic" panose="020B0503020000020004" pitchFamily="34" charset="-127"/>
                  </a:rPr>
                  <a:t> 찾을 때까지 이렇게 전파를 반복하며 학습을 합니다</a:t>
                </a:r>
                <a:r>
                  <a:rPr kumimoji="1" lang="en-US" altLang="ko-KR" sz="1200" b="0" dirty="0">
                    <a:latin typeface="Malgun Gothic" panose="020B0503020000020004" pitchFamily="34" charset="-127"/>
                  </a:rPr>
                  <a:t>.</a:t>
                </a:r>
              </a:p>
              <a:p>
                <a:endParaRPr kumimoji="1" lang="en-US" altLang="ko-KR" sz="1200" b="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앞에서 본 것처럼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역전파를 사용하면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200" dirty="0" err="1">
                    <a:latin typeface="Malgun Gothic" panose="020B0503020000020004" pitchFamily="34" charset="-127"/>
                  </a:rPr>
                  <a:t>중간값을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 저장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R" altLang="en-US" sz="1200" dirty="0">
                    <a:latin typeface="Malgun Gothic" panose="020B0503020000020004" pitchFamily="34" charset="-127"/>
                  </a:rPr>
                  <a:t>공유하여 보다 효율적으로 기울기를 구할 수 있습니다</a:t>
                </a:r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.</a:t>
                </a:r>
                <a:endParaRPr lang="ko-Kore-KR" altLang="en-US" sz="1200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64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423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38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86322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95863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55233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smtClean="0"/>
              <a:t>-4^2</a:t>
            </a:r>
            <a:r>
              <a:rPr kumimoji="1" lang="en-US" altLang="en-US" baseline="0" dirty="0" smtClean="0"/>
              <a:t> </a:t>
            </a:r>
            <a:r>
              <a:rPr kumimoji="1" lang="ko-KR" altLang="en-US" baseline="0" dirty="0" smtClean="0"/>
              <a:t>미분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643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딥러닝의</a:t>
            </a:r>
            <a:r>
              <a:rPr kumimoji="1" lang="ko-KR" altLang="en-US" dirty="0"/>
              <a:t> 알고리즘 중 </a:t>
            </a:r>
            <a:r>
              <a:rPr kumimoji="1" lang="en-US" altLang="ko-KR" dirty="0"/>
              <a:t>CNN, RNN, GAN</a:t>
            </a:r>
            <a:r>
              <a:rPr kumimoji="1" lang="ko-KR" altLang="en-US" dirty="0"/>
              <a:t>에 대해 알아봅시다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819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합성곱신경망</a:t>
            </a:r>
            <a:r>
              <a:rPr kumimoji="1" lang="en-US" altLang="ko-KR" dirty="0"/>
              <a:t>(CNN)</a:t>
            </a:r>
            <a:r>
              <a:rPr kumimoji="1" lang="ko-KR" altLang="en-US" dirty="0"/>
              <a:t>에 대해 알아봅시다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67442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신경망은 이미지 데이터를 처리하는 데에 탁월한 알고리즘입니다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 이유를 고양이 이미지로 예를 들어 설명해보겠습니다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 데이터는 </a:t>
            </a:r>
            <a:r>
              <a:rPr lang="en-US" altLang="ko-KR" dirty="0"/>
              <a:t>‘</a:t>
            </a:r>
            <a:r>
              <a:rPr lang="ko-KR" altLang="en-US" dirty="0"/>
              <a:t>픽셀</a:t>
            </a:r>
            <a:r>
              <a:rPr lang="en-US" altLang="ko-KR" dirty="0"/>
              <a:t>’</a:t>
            </a:r>
            <a:r>
              <a:rPr lang="ko-KR" altLang="en-US" dirty="0"/>
              <a:t>이라는 단위로 이루어져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고양이 이미지가 가로 </a:t>
            </a:r>
            <a:r>
              <a:rPr lang="en-US" altLang="ko-KR" dirty="0"/>
              <a:t>4</a:t>
            </a:r>
            <a:r>
              <a:rPr lang="ko-KR" altLang="en-US" dirty="0"/>
              <a:t>픽셀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4</a:t>
            </a:r>
            <a:r>
              <a:rPr lang="ko-KR" altLang="en-US" dirty="0"/>
              <a:t>픽셀인 데이터라면 컴퓨터는 이 이미지 데이터를 그림과 같이 </a:t>
            </a:r>
            <a:r>
              <a:rPr lang="en-US" altLang="ko-KR" dirty="0"/>
              <a:t>3</a:t>
            </a:r>
            <a:r>
              <a:rPr lang="ko-KR" altLang="en-US" dirty="0"/>
              <a:t>차원 데이터화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 </a:t>
            </a:r>
            <a:r>
              <a:rPr lang="en-US" altLang="ko-KR" dirty="0"/>
              <a:t>4</a:t>
            </a:r>
            <a:r>
              <a:rPr lang="ko-KR" altLang="en-US" dirty="0"/>
              <a:t>픽셀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4</a:t>
            </a:r>
            <a:r>
              <a:rPr lang="ko-KR" altLang="en-US" dirty="0"/>
              <a:t>픽셀이며 채널은 색상을 나타내는 </a:t>
            </a:r>
            <a:r>
              <a:rPr lang="en-US" altLang="ko-KR" dirty="0"/>
              <a:t>Red/Green/Blue </a:t>
            </a:r>
            <a:r>
              <a:rPr lang="ko-KR" altLang="en-US" dirty="0"/>
              <a:t>각각 </a:t>
            </a:r>
            <a:r>
              <a:rPr lang="en-US" altLang="ko-KR" dirty="0"/>
              <a:t>1</a:t>
            </a:r>
            <a:r>
              <a:rPr lang="ko-KR" altLang="en-US" dirty="0"/>
              <a:t>개씩 총 </a:t>
            </a:r>
            <a:r>
              <a:rPr lang="en-US" altLang="ko-KR" dirty="0"/>
              <a:t>3</a:t>
            </a:r>
            <a:r>
              <a:rPr lang="ko-KR" altLang="en-US" dirty="0"/>
              <a:t>개를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우리가 지금까지 다뤘던 신경망은 완전 연결 신경망이었습니다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완전 연결 신경망은 인접하는 계층의 모든 뉴런과 완전히 결합되어 있는 형태로</a:t>
            </a:r>
            <a:r>
              <a:rPr lang="en-US" altLang="ko-KR" dirty="0"/>
              <a:t>, </a:t>
            </a:r>
            <a:r>
              <a:rPr lang="ko-KR" altLang="en-US" dirty="0"/>
              <a:t>입력 데이터와 가중치가 </a:t>
            </a:r>
            <a:r>
              <a:rPr lang="en-US" altLang="ko-KR" dirty="0"/>
              <a:t>1:1</a:t>
            </a:r>
            <a:r>
              <a:rPr lang="ko-KR" altLang="en-US" dirty="0"/>
              <a:t>로 대응됩니다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완전 연결 신경망에서는 </a:t>
            </a:r>
            <a:r>
              <a:rPr lang="en-US" altLang="ko-KR" dirty="0"/>
              <a:t>3</a:t>
            </a:r>
            <a:r>
              <a:rPr lang="ko-KR" altLang="en-US" dirty="0"/>
              <a:t>차원 데이터를 </a:t>
            </a:r>
            <a:r>
              <a:rPr lang="en-US" altLang="ko-KR" dirty="0"/>
              <a:t>1</a:t>
            </a:r>
            <a:r>
              <a:rPr lang="ko-KR" altLang="en-US" dirty="0"/>
              <a:t>차원 데이터로 다시 펼쳐서 처리합니다</a:t>
            </a:r>
            <a:r>
              <a:rPr lang="en-US" altLang="ko-KR" dirty="0"/>
              <a:t>. </a:t>
            </a:r>
            <a:r>
              <a:rPr lang="ko-KR" altLang="en-US" dirty="0"/>
              <a:t>이 과정을 </a:t>
            </a:r>
            <a:r>
              <a:rPr lang="en-US" altLang="ko-KR" dirty="0"/>
              <a:t>Flatten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이렇게 데이터를 </a:t>
            </a:r>
            <a:r>
              <a:rPr lang="en-US" altLang="ko-KR" dirty="0"/>
              <a:t>Flatten</a:t>
            </a:r>
            <a:r>
              <a:rPr lang="ko-KR" altLang="en-US" dirty="0"/>
              <a:t>하면 공간적 관련성이 무시됩니다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/>
              <a:t>3</a:t>
            </a:r>
            <a:r>
              <a:rPr lang="ko-KR" altLang="en-US" dirty="0"/>
              <a:t>차원의 이미지 데이터는 </a:t>
            </a:r>
            <a:r>
              <a:rPr kumimoji="1" lang="ko-Kore-KR" altLang="en-US" sz="1200" dirty="0">
                <a:latin typeface="+mn-ea"/>
              </a:rPr>
              <a:t>공간적으로 인접한 픽셀 값이 비슷하거나</a:t>
            </a:r>
            <a:r>
              <a:rPr kumimoji="1" lang="en-US" altLang="ko-Kore-KR" sz="1200" dirty="0">
                <a:latin typeface="+mn-ea"/>
              </a:rPr>
              <a:t>, </a:t>
            </a:r>
            <a:r>
              <a:rPr kumimoji="1" lang="ko-Kore-KR" altLang="en-US" sz="1200" dirty="0">
                <a:latin typeface="+mn-ea"/>
              </a:rPr>
              <a:t>공간적으로 거리가 먼 픽셀 값이 연관이 없거나</a:t>
            </a:r>
            <a:r>
              <a:rPr kumimoji="1" lang="en-US" altLang="ko-Kore-KR" sz="1200" dirty="0">
                <a:latin typeface="+mn-ea"/>
              </a:rPr>
              <a:t>, RGB</a:t>
            </a:r>
            <a:r>
              <a:rPr kumimoji="1" lang="ko-Kore-KR" altLang="en-US" sz="1200" dirty="0">
                <a:latin typeface="+mn-ea"/>
              </a:rPr>
              <a:t>의 각 채널이 밀접하게 관련이 되어있거나</a:t>
            </a:r>
            <a:r>
              <a:rPr kumimoji="1" lang="en-US" altLang="en-US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등의 공간적 정보가 있는데 이를 고려하지 못하게 되는 것 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ore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이에 반해 </a:t>
            </a:r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신경망은 데이터의 형상을 유지하여 </a:t>
            </a:r>
            <a:r>
              <a:rPr kumimoji="1" lang="en-US" altLang="ko-KR" sz="1200" dirty="0">
                <a:latin typeface="+mn-ea"/>
              </a:rPr>
              <a:t>3</a:t>
            </a:r>
            <a:r>
              <a:rPr kumimoji="1" lang="ko-KR" altLang="en-US" sz="1200" dirty="0">
                <a:latin typeface="+mn-ea"/>
              </a:rPr>
              <a:t>차원 데이터로 입력 받고 전달하여 공간적 관련성을 살릴 수 있다는 장점이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이 공간적 관련성을 보존하기 때문에 완전 연결 신경망에 비해 이미지 데이터 처리를 빠르고 정확하게 할 수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있습니다</a:t>
            </a:r>
            <a:r>
              <a:rPr kumimoji="1" lang="en-US" altLang="ko-KR" sz="1200" dirty="0" smtClean="0">
                <a:latin typeface="+mn-ea"/>
              </a:rPr>
              <a:t>.</a:t>
            </a:r>
          </a:p>
          <a:p>
            <a:endParaRPr kumimoji="1" lang="en-US" altLang="ko-KR" sz="1200" dirty="0" smtClean="0">
              <a:latin typeface="+mn-ea"/>
            </a:endParaRPr>
          </a:p>
          <a:p>
            <a:endParaRPr kumimoji="1" lang="en-US" altLang="ko-KR" sz="1200" dirty="0" smtClean="0">
              <a:latin typeface="+mn-ea"/>
            </a:endParaRPr>
          </a:p>
          <a:p>
            <a:r>
              <a:rPr kumimoji="1" lang="en-US" altLang="ko-KR" sz="1200" dirty="0" smtClean="0">
                <a:latin typeface="+mn-ea"/>
              </a:rPr>
              <a:t>RGB</a:t>
            </a:r>
            <a:r>
              <a:rPr kumimoji="1" lang="en-US" altLang="ko-KR" sz="1200" baseline="0" dirty="0" smtClean="0">
                <a:latin typeface="+mn-ea"/>
              </a:rPr>
              <a:t> </a:t>
            </a:r>
            <a:r>
              <a:rPr kumimoji="1" lang="ko-KR" altLang="en-US" sz="1200" baseline="0" dirty="0" smtClean="0">
                <a:latin typeface="+mn-ea"/>
              </a:rPr>
              <a:t>설명</a:t>
            </a:r>
            <a:endParaRPr kumimoji="1"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72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85742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이미지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https://towardsdatascience.com/a-comprehensive-guide-to-convolutional-neural-networks-the-eli5-way-3bd2b1164a53</a:t>
            </a:r>
          </a:p>
          <a:p>
            <a:endParaRPr kumimoji="1" lang="en" altLang="en-US" dirty="0"/>
          </a:p>
          <a:p>
            <a:r>
              <a:rPr kumimoji="1" lang="en" altLang="en-US" dirty="0"/>
              <a:t>CNN</a:t>
            </a:r>
            <a:r>
              <a:rPr kumimoji="1" lang="ko-KR" altLang="en-US" dirty="0"/>
              <a:t>의 구조를 살펴보면 크게 두 부분으로 나누어져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앞에서 살펴봤던 기존의 신경망인 </a:t>
            </a:r>
            <a:r>
              <a:rPr kumimoji="1" lang="ko-KR" altLang="en-US" b="1" dirty="0"/>
              <a:t>완전 연결 계층 </a:t>
            </a:r>
            <a:r>
              <a:rPr kumimoji="1" lang="ko-KR" altLang="en-US" dirty="0"/>
              <a:t>앞에 </a:t>
            </a:r>
            <a:r>
              <a:rPr kumimoji="1" lang="ko-KR" altLang="en-US" b="1" dirty="0" err="1"/>
              <a:t>합성곱</a:t>
            </a:r>
            <a:r>
              <a:rPr kumimoji="1" lang="ko-KR" altLang="en-US" b="1" dirty="0"/>
              <a:t> 계층</a:t>
            </a:r>
            <a:r>
              <a:rPr kumimoji="1" lang="ko-KR" altLang="en-US" dirty="0"/>
              <a:t>과 </a:t>
            </a:r>
            <a:r>
              <a:rPr kumimoji="1" lang="ko-KR" altLang="en-US" b="1" dirty="0" err="1"/>
              <a:t>풀링</a:t>
            </a:r>
            <a:r>
              <a:rPr kumimoji="1" lang="ko-KR" altLang="en-US" b="1" dirty="0"/>
              <a:t> 계층</a:t>
            </a:r>
            <a:r>
              <a:rPr kumimoji="1" lang="ko-KR" altLang="en-US" dirty="0"/>
              <a:t>이 추가되어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앞에 추가된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계층과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계층은 이미지 데이터의 특성을 학습하는 부분이며 필요한 만큼 반복할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크기가 큰 이미지 데이터는 </a:t>
            </a:r>
            <a:r>
              <a:rPr kumimoji="1" lang="ko-KR" altLang="en-US" b="1" dirty="0" err="1"/>
              <a:t>합성곱</a:t>
            </a:r>
            <a:r>
              <a:rPr kumimoji="1" lang="ko-KR" altLang="en-US" b="1" dirty="0"/>
              <a:t> 계층과 </a:t>
            </a:r>
            <a:r>
              <a:rPr kumimoji="1" lang="ko-KR" altLang="en-US" b="1" dirty="0" err="1"/>
              <a:t>풀링</a:t>
            </a:r>
            <a:r>
              <a:rPr kumimoji="1" lang="ko-KR" altLang="en-US" b="1" dirty="0"/>
              <a:t> 계층을 통과하며 크기가 줄어들고 중요한 특성만 추출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뒤의 이어지는 </a:t>
            </a:r>
            <a:r>
              <a:rPr kumimoji="1" lang="ko-KR" altLang="en-US" b="1" dirty="0"/>
              <a:t>완전 연결 계층</a:t>
            </a:r>
            <a:r>
              <a:rPr kumimoji="1" lang="ko-KR" altLang="en-US" dirty="0"/>
              <a:t>은 앞에서 추출된 중요한 특성을 바탕으로 </a:t>
            </a:r>
            <a:r>
              <a:rPr kumimoji="1" lang="ko-KR" altLang="en-US" b="1" dirty="0"/>
              <a:t>분류</a:t>
            </a:r>
            <a:r>
              <a:rPr kumimoji="1" lang="ko-KR" altLang="en-US" dirty="0"/>
              <a:t>를 하는 부분입니다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이제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계층과 </a:t>
            </a:r>
            <a:r>
              <a:rPr kumimoji="1" lang="ko-KR" altLang="en-US" dirty="0" err="1"/>
              <a:t>풀링</a:t>
            </a:r>
            <a:r>
              <a:rPr kumimoji="1" lang="ko-KR" altLang="en-US" dirty="0"/>
              <a:t> 계층에 대해 자세히 알아봅시다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55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url: https://www.researchgate.net/figure/Left-Experimental-setup-from-Hubel-Wiesel-136-137-adapted-from-253-Chapter-11_fig4_337360115</a:t>
            </a:r>
          </a:p>
          <a:p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알고리즘의 특성을 알기 위해서는 허블과 </a:t>
            </a:r>
            <a:r>
              <a:rPr lang="ko-KR" altLang="en-US" dirty="0" err="1"/>
              <a:t>위젤의</a:t>
            </a:r>
            <a:r>
              <a:rPr lang="ko-KR" altLang="en-US" dirty="0"/>
              <a:t> 고양이 실험을 먼저 살펴보아야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신경생리학자인 두 사람은 </a:t>
            </a:r>
            <a:r>
              <a:rPr kumimoji="1" lang="ko-KR" altLang="en-US" dirty="0"/>
              <a:t>고양이에게 회전하는 막대 모양을 보여주었더니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고양이의 특정 시신경 세포가 어느 방향에서는 강한 반응을 보였지만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각도의 방향에서는 전혀 반응을 보이지 않는다는 사실을 발견하였습니다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 학자는 동물 뇌의 시각 피질에는 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모서리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방향 등의 특정 속성을 처리하는 </a:t>
            </a:r>
            <a:r>
              <a:rPr kumimoji="1" lang="ko-KR" altLang="en-US" b="1" dirty="0"/>
              <a:t>속성 탐지 세포</a:t>
            </a:r>
            <a:r>
              <a:rPr kumimoji="1" lang="ko-KR" altLang="en-US" dirty="0"/>
              <a:t>가 있다는 결론을 내립니다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CNN</a:t>
            </a:r>
            <a:r>
              <a:rPr kumimoji="1" lang="ko-KR" altLang="en-US" dirty="0"/>
              <a:t>은 얀 </a:t>
            </a:r>
            <a:r>
              <a:rPr kumimoji="1" lang="ko-KR" altLang="en-US" dirty="0" err="1"/>
              <a:t>레쿤</a:t>
            </a:r>
            <a:r>
              <a:rPr kumimoji="1" lang="en-US" altLang="ko-KR" dirty="0"/>
              <a:t>(Yann </a:t>
            </a:r>
            <a:r>
              <a:rPr kumimoji="1" lang="en-US" altLang="ko-KR" dirty="0" err="1"/>
              <a:t>Lecun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 </a:t>
            </a:r>
            <a:r>
              <a:rPr kumimoji="1" lang="ko-KR" altLang="en-US" b="1" dirty="0"/>
              <a:t>속성 탐지 세포</a:t>
            </a:r>
            <a:r>
              <a:rPr kumimoji="1" lang="ko-KR" altLang="en-US" dirty="0"/>
              <a:t>의 기능을 신경망에 이용한 알고리즘입니다</a:t>
            </a:r>
            <a:r>
              <a:rPr kumimoji="1"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9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202122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37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latin typeface="+mn-ea"/>
              </a:rPr>
              <a:t>먼저 </a:t>
            </a:r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단계입니다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dirty="0">
              <a:latin typeface="+mn-ea"/>
            </a:endParaRPr>
          </a:p>
          <a:p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연산은 </a:t>
            </a:r>
            <a:r>
              <a:rPr kumimoji="1" lang="ko-KR" altLang="en-US" sz="1200" b="1" dirty="0">
                <a:latin typeface="+mn-ea"/>
              </a:rPr>
              <a:t>필터</a:t>
            </a:r>
            <a:r>
              <a:rPr kumimoji="1" lang="ko-KR" altLang="en-US" sz="1200" dirty="0">
                <a:latin typeface="+mn-ea"/>
              </a:rPr>
              <a:t> 연산과 같은 뜻입니다</a:t>
            </a:r>
            <a:r>
              <a:rPr kumimoji="1" lang="en-US" altLang="ko-KR" sz="1200" dirty="0">
                <a:latin typeface="+mn-ea"/>
              </a:rPr>
              <a:t>. </a:t>
            </a:r>
          </a:p>
          <a:p>
            <a:r>
              <a:rPr kumimoji="1" lang="ko-KR" altLang="en-US" sz="1200" dirty="0">
                <a:latin typeface="+mn-ea"/>
              </a:rPr>
              <a:t>앞서 설명한 고양이 실험에서  </a:t>
            </a:r>
            <a:r>
              <a:rPr kumimoji="1" lang="en-US" altLang="ko-KR" sz="1200" dirty="0">
                <a:latin typeface="+mn-ea"/>
              </a:rPr>
              <a:t>‘</a:t>
            </a:r>
            <a:r>
              <a:rPr kumimoji="1" lang="ko-KR" altLang="en-US" sz="1200" b="1" dirty="0">
                <a:latin typeface="+mn-ea"/>
              </a:rPr>
              <a:t>속성 탐지 세포</a:t>
            </a:r>
            <a:r>
              <a:rPr kumimoji="1" lang="en-US" altLang="ko-KR" sz="1200" dirty="0">
                <a:latin typeface="+mn-ea"/>
              </a:rPr>
              <a:t>‘</a:t>
            </a:r>
            <a:r>
              <a:rPr kumimoji="1" lang="ko-KR" altLang="en-US" sz="1200" dirty="0">
                <a:latin typeface="+mn-ea"/>
              </a:rPr>
              <a:t>의 기능을 </a:t>
            </a:r>
            <a:r>
              <a:rPr kumimoji="1" lang="en-US" altLang="ko-KR" sz="1200" dirty="0">
                <a:latin typeface="+mn-ea"/>
              </a:rPr>
              <a:t>‘</a:t>
            </a:r>
            <a:r>
              <a:rPr kumimoji="1" lang="ko-KR" altLang="en-US" sz="1200" b="1" dirty="0">
                <a:latin typeface="+mn-ea"/>
              </a:rPr>
              <a:t>필터</a:t>
            </a:r>
            <a:r>
              <a:rPr kumimoji="1" lang="en-US" altLang="ko-KR" sz="1200" dirty="0">
                <a:latin typeface="+mn-ea"/>
              </a:rPr>
              <a:t>’</a:t>
            </a:r>
            <a:r>
              <a:rPr kumimoji="1" lang="ko-KR" altLang="en-US" sz="1200" dirty="0">
                <a:latin typeface="+mn-ea"/>
              </a:rPr>
              <a:t>가 수행합니다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필터로 이미지 데이터 전체를 훑으며 이 필터와 일치하는 패턴이 있는 곳에 가중치를 두며 표시를 하는 것입니다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다시 말하면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우리가 찾고자 하는 필터의 모양과 일치하는 특성</a:t>
            </a:r>
            <a:r>
              <a:rPr kumimoji="1" lang="en-US" altLang="ko-KR" sz="1200" dirty="0">
                <a:latin typeface="+mn-ea"/>
              </a:rPr>
              <a:t>(feature)</a:t>
            </a:r>
            <a:r>
              <a:rPr kumimoji="1" lang="ko-KR" altLang="en-US" sz="1200" dirty="0">
                <a:latin typeface="+mn-ea"/>
              </a:rPr>
              <a:t>이 있는지 찾는 것입니다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예를 들면 이미지 데이터를 세로 윤곽선 모양의 필터와 가로 윤곽선 모양의 필터로 훑어 각 필터와 일치하는 패턴이 있는 곳에 표시합니다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다른 속성의 필터로도 표시한 결과물들을 쌓아가며 이미지 특성을 학습합니다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1740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그럼 이제 필터가 어떻게 이미지를 훑으며 일치하는 패턴에 표시를 하는지 알아봅시다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필터는 커널과 같은 말이며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이미지에서 찾고 싶은 패턴입니다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+mn-ea"/>
              </a:rPr>
              <a:t>4*4 </a:t>
            </a:r>
            <a:r>
              <a:rPr kumimoji="1" lang="ko-KR" altLang="en-US" sz="1200" dirty="0">
                <a:latin typeface="+mn-ea"/>
              </a:rPr>
              <a:t>픽셀의 이미지를 </a:t>
            </a:r>
            <a:r>
              <a:rPr kumimoji="1" lang="en-US" altLang="ko-KR" sz="1200" dirty="0">
                <a:latin typeface="+mn-ea"/>
              </a:rPr>
              <a:t>3*3 </a:t>
            </a:r>
            <a:r>
              <a:rPr kumimoji="1" lang="ko-KR" altLang="en-US" sz="1200" dirty="0">
                <a:latin typeface="+mn-ea"/>
              </a:rPr>
              <a:t>크기의 필터로 훑는 경우를 살펴봅시다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이미지에서 필터와 겹치는 부분을 주황색으로 표시하겠습니다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</a:t>
            </a: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이제 주황색 영역과 필터에서 같은 곳에 위치한 숫자끼리 곱한 값을 모두 더하여 오른쪽에 씁니다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처음 그림을 예로 들면</a:t>
            </a:r>
            <a:r>
              <a:rPr kumimoji="1" lang="en-US" altLang="ko-KR" sz="1200" dirty="0">
                <a:latin typeface="+mn-ea"/>
              </a:rPr>
              <a:t>, 3*1+4*0+2*(-1)+1*1+3*0+5*(-1)+0*1+1*0+2*(-1)=-5</a:t>
            </a:r>
            <a:r>
              <a:rPr kumimoji="1" lang="ko-KR" altLang="en-US" sz="1200" dirty="0">
                <a:latin typeface="+mn-ea"/>
              </a:rPr>
              <a:t>가 됩니다</a:t>
            </a:r>
            <a:r>
              <a:rPr kumimoji="1" lang="en-US" altLang="ko-KR" sz="1200" dirty="0">
                <a:latin typeface="+mn-ea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이제 필터를 이동할 차례입니다</a:t>
            </a:r>
            <a:r>
              <a:rPr kumimoji="1" lang="en-US" altLang="ko-KR" sz="1200" dirty="0">
                <a:latin typeface="+mn-ea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>
                <a:latin typeface="+mn-ea"/>
              </a:rPr>
              <a:t>스트라이드</a:t>
            </a:r>
            <a:r>
              <a:rPr kumimoji="1" lang="en-US" altLang="ko-KR" sz="1200" dirty="0">
                <a:latin typeface="+mn-ea"/>
              </a:rPr>
              <a:t>(stride)</a:t>
            </a:r>
            <a:r>
              <a:rPr kumimoji="1" lang="ko-KR" altLang="en-US" sz="1200" dirty="0">
                <a:latin typeface="+mn-ea"/>
              </a:rPr>
              <a:t>는 필터가 한 번에 이동하는 픽셀의 수를 나타냅니다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그림의 경우 </a:t>
            </a:r>
            <a:r>
              <a:rPr kumimoji="1" lang="ko-KR" altLang="en-US" sz="1200" dirty="0" err="1">
                <a:latin typeface="+mn-ea"/>
              </a:rPr>
              <a:t>스트라이드를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1</a:t>
            </a:r>
            <a:r>
              <a:rPr kumimoji="1" lang="ko-KR" altLang="en-US" sz="1200" dirty="0">
                <a:latin typeface="+mn-ea"/>
              </a:rPr>
              <a:t>로 두었기 때문에 필터를 </a:t>
            </a:r>
            <a:r>
              <a:rPr kumimoji="1" lang="en-US" altLang="ko-KR" sz="1200" dirty="0">
                <a:latin typeface="+mn-ea"/>
              </a:rPr>
              <a:t>1</a:t>
            </a:r>
            <a:r>
              <a:rPr kumimoji="1" lang="ko-KR" altLang="en-US" sz="1200" dirty="0">
                <a:latin typeface="+mn-ea"/>
              </a:rPr>
              <a:t>픽셀 움직입니다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필터를 </a:t>
            </a:r>
            <a:r>
              <a:rPr kumimoji="1" lang="ko-KR" altLang="en-US" sz="1200" dirty="0" err="1">
                <a:latin typeface="+mn-ea"/>
              </a:rPr>
              <a:t>스트라이드만큼</a:t>
            </a:r>
            <a:r>
              <a:rPr kumimoji="1" lang="ko-KR" altLang="en-US" sz="1200" dirty="0">
                <a:latin typeface="+mn-ea"/>
              </a:rPr>
              <a:t> 계속 움직이며 이미지 데이터를 처음부터 끝까지 훑고 표시하면 새로운 이미지를 출력으로 얻게 됩니다</a:t>
            </a:r>
            <a:r>
              <a:rPr kumimoji="1" lang="en-US" altLang="ko-KR" sz="1200" dirty="0">
                <a:latin typeface="+mn-ea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이를 속성 지도</a:t>
            </a:r>
            <a:r>
              <a:rPr kumimoji="1" lang="en-US" altLang="ko-KR" sz="1200" dirty="0">
                <a:latin typeface="+mn-ea"/>
              </a:rPr>
              <a:t>(Feature Map)</a:t>
            </a:r>
            <a:r>
              <a:rPr kumimoji="1" lang="ko-KR" altLang="en-US" sz="1200" dirty="0">
                <a:latin typeface="+mn-ea"/>
              </a:rPr>
              <a:t>이라고 부릅니다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76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86961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이미지 데이터에서 찾고 싶은 속성은 세로 윤곽선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가로 윤곽선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모서리 등 다양할 것입니다</a:t>
            </a:r>
            <a:r>
              <a:rPr kumimoji="1" lang="en-US" altLang="ko-KR" sz="1200" dirty="0"/>
              <a:t>.</a:t>
            </a:r>
            <a:endParaRPr kumimoji="1" lang="en-US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200" dirty="0"/>
              <a:t>여러</a:t>
            </a:r>
            <a:r>
              <a:rPr kumimoji="1" lang="ko-KR" altLang="en-US" sz="1200"/>
              <a:t> 가지 속성들을 탐지하기 위해 필터를 바꾸며 사용하면 여러 장의 속성 지도를 </a:t>
            </a:r>
            <a:r>
              <a:rPr kumimoji="1" lang="ko-KR" altLang="en-US" sz="1200" dirty="0"/>
              <a:t>생성되겠지요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이때 필터의 개수와 속성 지도의 개수는 일치합니다</a:t>
            </a:r>
            <a:r>
              <a:rPr kumimoji="1"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+mn-ea"/>
              </a:rPr>
              <a:t>초기에는 간단한 필터를 통해 간단한 패턴부터 시작하여 층을 쌓아가며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층이 깊어질수록 점차 복잡한 필터를 만들어 나갑니다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en-US" altLang="ko-Kore-KR" sz="1200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77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6535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latin typeface="+mn-ea"/>
              </a:rPr>
              <a:t>그런데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연산을 하면 발생하는 </a:t>
            </a:r>
            <a:r>
              <a:rPr kumimoji="1" lang="en-US" altLang="ko-KR" sz="1200" dirty="0">
                <a:latin typeface="+mn-ea"/>
              </a:rPr>
              <a:t>2</a:t>
            </a:r>
            <a:r>
              <a:rPr kumimoji="1" lang="ko-KR" altLang="en-US" sz="1200" dirty="0">
                <a:latin typeface="+mn-ea"/>
              </a:rPr>
              <a:t>가지 현상이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첫째는 출력인 속성 지도가 입력 데이터의 크기보다 작아진다는 것입니다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따라서 </a:t>
            </a:r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연산을 여러 번 반복하면 출력 데이터가 계속해서 작아져 정보가 소실되는 문제가 발생합니다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둘째는 데이터의 테두리 부분은 중심 부분에 비해 필터 적용 횟수가 적다는 것입니다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그림을 보면 같은 필터에 대해 필터 적용 횟수가 많이 차이가 난다는 것을 알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따라서 테두리 데이터가 중심부에 비해 적게 반영되는 문제가 발생합니다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이 두 현상은 원래의 이미지 정보 중 일부를 잃는다는 문제를 가지고 있지요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이 때 등장하는 것이 바로 </a:t>
            </a:r>
            <a:r>
              <a:rPr kumimoji="1" lang="en-US" altLang="ko-KR" sz="1200" dirty="0">
                <a:latin typeface="+mn-ea"/>
              </a:rPr>
              <a:t>‘</a:t>
            </a:r>
            <a:r>
              <a:rPr kumimoji="1" lang="ko-KR" altLang="en-US" sz="1200" dirty="0">
                <a:latin typeface="+mn-ea"/>
              </a:rPr>
              <a:t>패딩</a:t>
            </a:r>
            <a:r>
              <a:rPr kumimoji="1" lang="en-US" altLang="ko-KR" sz="1200" dirty="0">
                <a:latin typeface="+mn-ea"/>
              </a:rPr>
              <a:t>’</a:t>
            </a:r>
            <a:r>
              <a:rPr kumimoji="1" lang="ko-KR" altLang="en-US" sz="1200" dirty="0">
                <a:latin typeface="+mn-ea"/>
              </a:rPr>
              <a:t>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algn="l"/>
            <a:r>
              <a:rPr kumimoji="1" lang="ko-KR" altLang="en-US" sz="1200" dirty="0">
                <a:latin typeface="+mn-ea"/>
              </a:rPr>
              <a:t>패딩은 </a:t>
            </a:r>
            <a:r>
              <a:rPr lang="ko-KR" altLang="en-US" dirty="0">
                <a:latin typeface="+mn-ea"/>
              </a:rPr>
              <a:t>입력 데이터 주변을 특정 값</a:t>
            </a:r>
            <a:r>
              <a:rPr lang="en-US" altLang="ko-KR" dirty="0">
                <a:latin typeface="+mn-ea"/>
              </a:rPr>
              <a:t>(0, 1 </a:t>
            </a:r>
            <a:r>
              <a:rPr lang="ko-KR" altLang="en-US" dirty="0">
                <a:latin typeface="+mn-ea"/>
              </a:rPr>
              <a:t>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으로 채우는 것입니다</a:t>
            </a:r>
            <a:r>
              <a:rPr lang="en-US" altLang="ko-KR" dirty="0">
                <a:latin typeface="+mn-ea"/>
              </a:rPr>
              <a:t>.</a:t>
            </a:r>
          </a:p>
          <a:p>
            <a:pPr algn="l"/>
            <a:r>
              <a:rPr lang="ko-KR" altLang="en-US" sz="1100" dirty="0">
                <a:latin typeface="+mn-ea"/>
              </a:rPr>
              <a:t>예를 들어 폭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의 제로 패딩은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데이터 사방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픽셀을 </a:t>
            </a:r>
            <a:r>
              <a:rPr lang="en-US" altLang="ko-KR" sz="1100" dirty="0">
                <a:latin typeface="+mn-ea"/>
              </a:rPr>
              <a:t>0</a:t>
            </a:r>
            <a:r>
              <a:rPr lang="ko-KR" altLang="en-US" sz="1100" dirty="0">
                <a:latin typeface="+mn-ea"/>
              </a:rPr>
              <a:t>으로 채우는 것을 뜻합니다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algn="l"/>
            <a:r>
              <a:rPr lang="ko-KR" altLang="en-US" sz="1100" dirty="0">
                <a:latin typeface="+mn-ea"/>
              </a:rPr>
              <a:t>패딩을 하면 </a:t>
            </a:r>
            <a:r>
              <a:rPr lang="ko-KR" altLang="en-US" dirty="0">
                <a:latin typeface="+mn-ea"/>
              </a:rPr>
              <a:t>출력의 크기를 조절할 수 있고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테두리 부분의 데이터를 보존할 수 있습니다</a:t>
            </a:r>
            <a:r>
              <a:rPr lang="en-US" altLang="ko-KR" dirty="0">
                <a:latin typeface="+mn-ea"/>
              </a:rPr>
              <a:t>.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78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5899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latin typeface="+mn-ea"/>
              </a:rPr>
              <a:t>활성화 단계는 </a:t>
            </a:r>
            <a:r>
              <a:rPr kumimoji="1" lang="ko-KR" altLang="en-US" sz="1200" dirty="0" err="1">
                <a:latin typeface="+mn-ea"/>
              </a:rPr>
              <a:t>합성곱</a:t>
            </a:r>
            <a:r>
              <a:rPr kumimoji="1" lang="ko-KR" altLang="en-US" sz="1200" dirty="0">
                <a:latin typeface="+mn-ea"/>
              </a:rPr>
              <a:t> 단계에서의 속성 지도에 활성화 함수를 취하는 단계입니다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예를 들어 </a:t>
            </a:r>
            <a:r>
              <a:rPr kumimoji="1" lang="en-US" altLang="ko-KR" sz="1200" dirty="0" err="1">
                <a:latin typeface="+mn-ea"/>
              </a:rPr>
              <a:t>ReLU</a:t>
            </a:r>
            <a:r>
              <a:rPr kumimoji="1" lang="ko-KR" altLang="en-US" sz="1200" dirty="0">
                <a:latin typeface="+mn-ea"/>
              </a:rPr>
              <a:t>를 활성화 함수로 선택한다면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음수는 모두 </a:t>
            </a:r>
            <a:r>
              <a:rPr kumimoji="1" lang="en-US" altLang="ko-KR" sz="1200" dirty="0">
                <a:latin typeface="+mn-ea"/>
              </a:rPr>
              <a:t>0</a:t>
            </a:r>
            <a:r>
              <a:rPr kumimoji="1" lang="ko-KR" altLang="en-US" sz="1200" dirty="0">
                <a:latin typeface="+mn-ea"/>
              </a:rPr>
              <a:t>으로 바뀌고 양수는 그대로 남겨두면 되겠지요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en-US" altLang="ko-Kore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79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68249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latin typeface="+mn-ea"/>
              </a:rPr>
              <a:t>마지막으로 </a:t>
            </a:r>
            <a:r>
              <a:rPr kumimoji="1" lang="ko-KR" altLang="en-US" sz="1200" dirty="0" err="1">
                <a:latin typeface="+mn-ea"/>
              </a:rPr>
              <a:t>풀링</a:t>
            </a:r>
            <a:r>
              <a:rPr kumimoji="1" lang="ko-KR" altLang="en-US" sz="1200" dirty="0">
                <a:latin typeface="+mn-ea"/>
              </a:rPr>
              <a:t> 단계입니다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이 단계는 속성 지도로부터 대푯값을 뽑는 표본화 과정으로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 err="1">
                <a:latin typeface="+mn-ea"/>
              </a:rPr>
              <a:t>풀링</a:t>
            </a:r>
            <a:r>
              <a:rPr kumimoji="1" lang="en-US" altLang="ko-KR" sz="1200" dirty="0">
                <a:latin typeface="+mn-ea"/>
              </a:rPr>
              <a:t>(pooling) </a:t>
            </a:r>
            <a:r>
              <a:rPr kumimoji="1" lang="ko-KR" altLang="en-US" sz="1200" dirty="0">
                <a:latin typeface="+mn-ea"/>
              </a:rPr>
              <a:t>연산을 수행합니다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1200" dirty="0" err="1">
                <a:latin typeface="+mn-ea"/>
              </a:rPr>
              <a:t>풀링</a:t>
            </a:r>
            <a:r>
              <a:rPr kumimoji="1" lang="ko-KR" altLang="en-US" sz="1200" dirty="0">
                <a:latin typeface="+mn-ea"/>
              </a:rPr>
              <a:t> 연산이란 </a:t>
            </a:r>
            <a:r>
              <a:rPr kumimoji="1" lang="ko-Kore-KR" altLang="en-US" sz="1200" dirty="0">
                <a:latin typeface="Malgun Gothic" panose="020B0503020000020004" pitchFamily="34" charset="-127"/>
              </a:rPr>
              <a:t>세로</a:t>
            </a:r>
            <a:r>
              <a:rPr kumimoji="1" lang="en-US" altLang="ko-Kore-KR" sz="1200" dirty="0">
                <a:latin typeface="Malgun Gothic" panose="020B0503020000020004" pitchFamily="34" charset="-127"/>
              </a:rPr>
              <a:t>, </a:t>
            </a:r>
            <a:r>
              <a:rPr kumimoji="1" lang="ko-Kore-KR" altLang="en-US" sz="1200" dirty="0">
                <a:latin typeface="Malgun Gothic" panose="020B0503020000020004" pitchFamily="34" charset="-127"/>
              </a:rPr>
              <a:t>가로 방향의 공간을 줄이는 연산</a:t>
            </a:r>
            <a:r>
              <a:rPr kumimoji="1" lang="ko-KR" altLang="en-US" sz="1200">
                <a:latin typeface="Malgun Gothic" panose="020B0503020000020004" pitchFamily="34" charset="-127"/>
              </a:rPr>
              <a:t>으로 </a:t>
            </a:r>
            <a:r>
              <a:rPr kumimoji="1" lang="ko-Kore-KR" altLang="en-US" sz="1200" dirty="0">
                <a:latin typeface="Malgun Gothic" panose="020B0503020000020004" pitchFamily="34" charset="-127"/>
              </a:rPr>
              <a:t>중요한 정보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1200" dirty="0" err="1">
                <a:latin typeface="Malgun Gothic" panose="020B0503020000020004" pitchFamily="34" charset="-127"/>
              </a:rPr>
              <a:t>대표값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)</a:t>
            </a:r>
            <a:r>
              <a:rPr kumimoji="1" lang="ko-Kore-KR" altLang="en-US" sz="1200" dirty="0">
                <a:latin typeface="Malgun Gothic" panose="020B0503020000020004" pitchFamily="34" charset="-127"/>
              </a:rPr>
              <a:t>만 남겨 추상화</a:t>
            </a:r>
            <a:r>
              <a:rPr kumimoji="1" lang="ko-KR" altLang="en-US" sz="1200">
                <a:latin typeface="Malgun Gothic" panose="020B0503020000020004" pitchFamily="34" charset="-127"/>
              </a:rPr>
              <a:t>하므로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 </a:t>
            </a:r>
            <a:r>
              <a:rPr kumimoji="1" lang="ko-Kore-KR" altLang="en-US" sz="1200" dirty="0">
                <a:latin typeface="Malgun Gothic" panose="020B0503020000020004" pitchFamily="34" charset="-127"/>
              </a:rPr>
              <a:t>학습이 쉬워지고 노이즈가 줄어</a:t>
            </a:r>
            <a:r>
              <a:rPr kumimoji="1" lang="ko-KR" altLang="en-US" sz="1200">
                <a:latin typeface="Malgun Gothic" panose="020B0503020000020004" pitchFamily="34" charset="-127"/>
              </a:rPr>
              <a:t>들게 됩니다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.</a:t>
            </a:r>
            <a:endParaRPr kumimoji="1" lang="en-US" altLang="ko-Kore-KR" sz="1200" dirty="0">
              <a:latin typeface="Malgun Gothic" panose="020B0503020000020004" pitchFamily="34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1" lang="ko-KR" altLang="en-US" sz="1200" dirty="0">
                <a:latin typeface="Malgun Gothic" panose="020B0503020000020004" pitchFamily="34" charset="-127"/>
              </a:rPr>
              <a:t>일반적으로 </a:t>
            </a:r>
            <a:r>
              <a:rPr kumimoji="1" lang="ko-KR" altLang="en-US" sz="1200" dirty="0" err="1">
                <a:latin typeface="Malgun Gothic" panose="020B0503020000020004" pitchFamily="34" charset="-127"/>
              </a:rPr>
              <a:t>풀링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 크기와 </a:t>
            </a:r>
            <a:r>
              <a:rPr kumimoji="1" lang="ko-KR" altLang="en-US" sz="1200" dirty="0" err="1">
                <a:latin typeface="Malgun Gothic" panose="020B0503020000020004" pitchFamily="34" charset="-127"/>
              </a:rPr>
              <a:t>스트라이드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 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크기는 일치시키는데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, 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예를 들어 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2*2 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크기의 윈도우로 </a:t>
            </a:r>
            <a:r>
              <a:rPr kumimoji="1" lang="ko-KR" altLang="en-US" sz="1200" dirty="0" err="1">
                <a:latin typeface="Malgun Gothic" panose="020B0503020000020004" pitchFamily="34" charset="-127"/>
              </a:rPr>
              <a:t>풀링을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 한다면 </a:t>
            </a:r>
            <a:r>
              <a:rPr kumimoji="1" lang="ko-KR" altLang="en-US" sz="1200" dirty="0" err="1">
                <a:latin typeface="Malgun Gothic" panose="020B0503020000020004" pitchFamily="34" charset="-127"/>
              </a:rPr>
              <a:t>스트라이드도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2</a:t>
            </a:r>
            <a:r>
              <a:rPr kumimoji="1" lang="ko-KR" altLang="en-US" sz="1200" dirty="0">
                <a:latin typeface="Malgun Gothic" panose="020B0503020000020004" pitchFamily="34" charset="-127"/>
              </a:rPr>
              <a:t>로 설정합니다</a:t>
            </a:r>
            <a:r>
              <a:rPr kumimoji="1" lang="en-US" altLang="ko-KR" sz="1200" dirty="0">
                <a:latin typeface="Malgun Gothic" panose="020B0503020000020004" pitchFamily="34" charset="-127"/>
              </a:rPr>
              <a:t>.</a:t>
            </a:r>
            <a:endParaRPr kumimoji="1" lang="en-US" altLang="ko-Kore-KR" sz="1200" dirty="0">
              <a:latin typeface="Malgun Gothic" panose="020B0503020000020004" pitchFamily="34" charset="-127"/>
            </a:endParaRPr>
          </a:p>
          <a:p>
            <a:endParaRPr kumimoji="1" lang="en-US" altLang="ko-Kore-KR" sz="1200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풀링에는 크게 </a:t>
            </a:r>
            <a:r>
              <a:rPr kumimoji="1" lang="en-US" altLang="ko-KR" sz="1200" dirty="0">
                <a:latin typeface="+mn-ea"/>
              </a:rPr>
              <a:t>3</a:t>
            </a:r>
            <a:r>
              <a:rPr kumimoji="1" lang="ko-KR" altLang="en-US" sz="1200" dirty="0">
                <a:latin typeface="+mn-ea"/>
              </a:rPr>
              <a:t>가지 종류가 있는데 최대 </a:t>
            </a:r>
            <a:r>
              <a:rPr kumimoji="1" lang="ko-KR" altLang="en-US" sz="1200" dirty="0" err="1">
                <a:latin typeface="+mn-ea"/>
              </a:rPr>
              <a:t>풀링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최소 </a:t>
            </a:r>
            <a:r>
              <a:rPr kumimoji="1" lang="ko-KR" altLang="en-US" sz="1200" dirty="0" err="1">
                <a:latin typeface="+mn-ea"/>
              </a:rPr>
              <a:t>풀링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평균 </a:t>
            </a:r>
            <a:r>
              <a:rPr kumimoji="1" lang="ko-KR" altLang="en-US" sz="1200" dirty="0" err="1">
                <a:latin typeface="+mn-ea"/>
              </a:rPr>
              <a:t>풀링이</a:t>
            </a:r>
            <a:r>
              <a:rPr kumimoji="1" lang="ko-KR" altLang="en-US" sz="1200" dirty="0">
                <a:latin typeface="+mn-ea"/>
              </a:rPr>
              <a:t> 있습니다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en-US" altLang="ko-Kore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80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29210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sz="12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pPr/>
              <a:t>81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30854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순환 신경망</a:t>
            </a:r>
            <a:r>
              <a:rPr kumimoji="1" lang="en-US" altLang="ko-KR" dirty="0"/>
              <a:t>(RNN)</a:t>
            </a:r>
            <a:r>
              <a:rPr kumimoji="1" lang="ko-KR" altLang="en-US" dirty="0"/>
              <a:t>에 대해 간단히 알아봅시다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55758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동영상 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 : </a:t>
            </a:r>
            <a:r>
              <a:rPr kumimoji="1" lang="en" altLang="ko-Kore-KR" dirty="0"/>
              <a:t>https://youtu.be/D5VN56jQMWM</a:t>
            </a:r>
          </a:p>
          <a:p>
            <a:endParaRPr kumimoji="1" lang="en" altLang="en-US" dirty="0"/>
          </a:p>
          <a:p>
            <a:r>
              <a:rPr kumimoji="1" lang="ko-KR" altLang="en-US" dirty="0"/>
              <a:t>영상 속의 구글의 인공지능 비서인 구글 </a:t>
            </a:r>
            <a:r>
              <a:rPr kumimoji="1" lang="ko-KR" altLang="en-US" dirty="0" err="1"/>
              <a:t>듀플렉스</a:t>
            </a:r>
            <a:r>
              <a:rPr kumimoji="1" lang="en-US" altLang="ko-KR" dirty="0"/>
              <a:t>(Google Duplex)</a:t>
            </a:r>
            <a:r>
              <a:rPr kumimoji="1" lang="ko-KR" altLang="en-US" dirty="0"/>
              <a:t>는 복잡한 통화 상황에도 대화의 흐름과 문맥을 이해하여 대화를 나누는 것을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과거의 대화 내용을 기억하고 이를 현재의 대화에 반영하고 있는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어떻게 이런 일이 가능할까요</a:t>
            </a:r>
            <a:r>
              <a:rPr kumimoji="1" lang="en-US" altLang="ko-KR" dirty="0"/>
              <a:t>?</a:t>
            </a:r>
            <a:endParaRPr kumimoji="1" lang="e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4141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앞의 구글 </a:t>
            </a:r>
            <a:r>
              <a:rPr lang="ko-KR" altLang="en-US" dirty="0" err="1"/>
              <a:t>듀플렉스는</a:t>
            </a:r>
            <a:r>
              <a:rPr lang="ko-KR" altLang="en-US" dirty="0"/>
              <a:t> </a:t>
            </a:r>
            <a:r>
              <a:rPr lang="en-US" altLang="ko-KR" dirty="0"/>
              <a:t>RNN </a:t>
            </a:r>
            <a:r>
              <a:rPr lang="ko-KR" altLang="en-US" dirty="0"/>
              <a:t>기술을 활용하였습니다</a:t>
            </a:r>
            <a:r>
              <a:rPr lang="en-US" altLang="ko-KR" dirty="0"/>
              <a:t>.</a:t>
            </a:r>
          </a:p>
          <a:p>
            <a:pPr algn="l">
              <a:lnSpc>
                <a:spcPct val="150000"/>
              </a:lnSpc>
            </a:pP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ko-KR" altLang="en-US" dirty="0"/>
              <a:t>순환 신경망</a:t>
            </a:r>
            <a:r>
              <a:rPr lang="en-US" altLang="ko-KR" dirty="0"/>
              <a:t>(RNN)</a:t>
            </a:r>
            <a:r>
              <a:rPr lang="ko-KR" altLang="en-US" dirty="0"/>
              <a:t>은 </a:t>
            </a:r>
            <a:r>
              <a:rPr kumimoji="1" lang="ko-KR" altLang="en-US" sz="1400" b="1" dirty="0">
                <a:latin typeface="+mn-ea"/>
              </a:rPr>
              <a:t>시간의 흐름</a:t>
            </a:r>
            <a:r>
              <a:rPr kumimoji="1" lang="ko-KR" altLang="en-US" dirty="0">
                <a:latin typeface="+mn-ea"/>
              </a:rPr>
              <a:t>에 따라 서로 영향을 주며 </a:t>
            </a:r>
            <a:r>
              <a:rPr kumimoji="1" lang="ko-Kore-KR" altLang="en-US" dirty="0">
                <a:latin typeface="+mn-ea"/>
              </a:rPr>
              <a:t>변화하는</a:t>
            </a:r>
            <a:r>
              <a:rPr kumimoji="1" lang="ko-KR" altLang="en-US">
                <a:latin typeface="+mn-ea"/>
              </a:rPr>
              <a:t> 데이터</a:t>
            </a:r>
            <a:r>
              <a:rPr kumimoji="1" lang="en-US" altLang="ko-KR" dirty="0">
                <a:latin typeface="+mn-ea"/>
              </a:rPr>
              <a:t>(Sequential Data)</a:t>
            </a:r>
            <a:r>
              <a:rPr kumimoji="1" lang="ko-KR" altLang="en-US" dirty="0">
                <a:latin typeface="+mn-ea"/>
              </a:rPr>
              <a:t>를 학습하기 위한 딥러닝 알고리즘으로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자연어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음성 신호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주식 등 </a:t>
            </a:r>
            <a:r>
              <a:rPr kumimoji="1" lang="ko-KR" altLang="en-US" sz="1400" b="1" dirty="0">
                <a:latin typeface="+mn-ea"/>
              </a:rPr>
              <a:t>연속적인 데이터</a:t>
            </a:r>
            <a:r>
              <a:rPr kumimoji="1" lang="ko-KR" altLang="en-US" dirty="0">
                <a:latin typeface="+mn-ea"/>
              </a:rPr>
              <a:t>를 처리할 때 사용합니다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우리가 자연어로 대화를 나누는 인공지능 스피커나 네이버 파파고와 같은 번역기들은 </a:t>
            </a:r>
            <a:r>
              <a:rPr kumimoji="1" lang="en-US" altLang="ko-KR" dirty="0">
                <a:latin typeface="+mn-ea"/>
              </a:rPr>
              <a:t>RNN</a:t>
            </a:r>
            <a:r>
              <a:rPr kumimoji="1" lang="ko-KR" altLang="en-US" dirty="0">
                <a:latin typeface="+mn-ea"/>
              </a:rPr>
              <a:t> 기술을 사용하고 있습니다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그럼 </a:t>
            </a:r>
            <a:r>
              <a:rPr kumimoji="1" lang="en-US" altLang="ko-KR" dirty="0">
                <a:latin typeface="+mn-ea"/>
              </a:rPr>
              <a:t>RNN</a:t>
            </a:r>
            <a:r>
              <a:rPr kumimoji="1" lang="ko-KR" altLang="en-US" dirty="0">
                <a:latin typeface="+mn-ea"/>
              </a:rPr>
              <a:t>은 어떤 방식으로 시계열 데이터를 처리할까요</a:t>
            </a:r>
            <a:r>
              <a:rPr kumimoji="1" lang="en-US" altLang="ko-KR" dirty="0">
                <a:latin typeface="+mn-ea"/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23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856E4-DA92-4A95-BA90-B82EA9FDCF9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936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시간의 흐름에 따른 연속적인 데이터를 처리하는 </a:t>
                </a:r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은 과거의 상태를 현재의 출력에 반영한다는 특징이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 알고리즘의 작동 과정을 살펴봅시다</a:t>
                </a:r>
                <a:r>
                  <a:rPr kumimoji="1" lang="en-US" altLang="ko-KR" dirty="0"/>
                  <a:t>.</a:t>
                </a:r>
              </a:p>
              <a:p>
                <a:pPr algn="l"/>
                <a:r>
                  <a:rPr kumimoji="1" lang="ko-KR" altLang="en-US" dirty="0"/>
                  <a:t>먼저 다른 알고리즘들과 같이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200" dirty="0">
                    <a:latin typeface="+mn-ea"/>
                  </a:rPr>
                  <a:t>를 은닉층을 거쳐 출력층으로 보내고 있습니다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</a:p>
              <a:p>
                <a:pPr algn="l"/>
                <a:r>
                  <a:rPr kumimoji="1" lang="ko-KR" altLang="en-US" sz="1200" dirty="0">
                    <a:latin typeface="+mn-ea"/>
                  </a:rPr>
                  <a:t>특이한 점은 은닉층의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200" dirty="0" err="1">
                    <a:latin typeface="+mn-ea"/>
                  </a:rPr>
                  <a:t>를</a:t>
                </a:r>
                <a:r>
                  <a:rPr kumimoji="1" lang="en-US" altLang="ko-KR" sz="1200" dirty="0">
                    <a:latin typeface="+mn-ea"/>
                  </a:rPr>
                  <a:t> </a:t>
                </a:r>
                <a:r>
                  <a:rPr kumimoji="1" lang="ko-KR" altLang="en-US" sz="1200" dirty="0">
                    <a:latin typeface="+mn-ea"/>
                  </a:rPr>
                  <a:t>다음 시점의 은닉층으로도 보내고 있다는 점입니다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</a:p>
              <a:p>
                <a:pPr algn="l"/>
                <a:r>
                  <a:rPr kumimoji="1" lang="ko-KR" altLang="en-US" sz="1200" dirty="0">
                    <a:latin typeface="+mn-ea"/>
                  </a:rPr>
                  <a:t>즉 이전의 값들을 기억하며 전달하는 형태를 띄고 있지요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  <a:endParaRPr kumimoji="1" lang="en-US" altLang="ko-KR" dirty="0"/>
              </a:p>
              <a:p>
                <a:r>
                  <a:rPr kumimoji="1" lang="ko-KR" altLang="en-US" dirty="0"/>
                  <a:t>따라서 </a:t>
                </a:r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을 이용하면 과거의 정보들까지 현재에 반영할 수 있게 됩니다</a:t>
                </a:r>
                <a:r>
                  <a:rPr kumimoji="1" lang="en-US" altLang="ko-KR" dirty="0"/>
                  <a:t>.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ko-KR" altLang="en-US" dirty="0"/>
                  <a:t>시간의 흐름에 따른 연속적인 데이터를 처리하는 </a:t>
                </a:r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은 과거의 상태를 현재의 출력에 반영한다는 특징이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 알고리즘의 작동 과정을 살펴봅시다</a:t>
                </a:r>
                <a:r>
                  <a:rPr kumimoji="1" lang="en-US" altLang="ko-KR" dirty="0"/>
                  <a:t>.</a:t>
                </a:r>
              </a:p>
              <a:p>
                <a:pPr algn="l"/>
                <a:r>
                  <a:rPr kumimoji="1" lang="ko-KR" altLang="en-US" dirty="0"/>
                  <a:t>먼저 다른 알고리즘들과 같이</a:t>
                </a:r>
                <a:r>
                  <a:rPr kumimoji="1" lang="en-US" altLang="ko-KR" dirty="0"/>
                  <a:t>, </a:t>
                </a:r>
                <a:r>
                  <a:rPr kumimoji="1" lang="ko-KR" altLang="en-US" dirty="0"/>
                  <a:t>입력 </a:t>
                </a:r>
                <a:r>
                  <a:rPr kumimoji="1" lang="en-US" altLang="ko-Kore-KR" sz="1200" i="0">
                    <a:latin typeface="Cambria Math" panose="02040503050406030204" pitchFamily="18" charset="0"/>
                  </a:rPr>
                  <a:t>𝑥_𝑡</a:t>
                </a:r>
                <a:r>
                  <a:rPr kumimoji="1" lang="ko-KR" altLang="en-US" sz="1200" dirty="0">
                    <a:latin typeface="+mn-ea"/>
                  </a:rPr>
                  <a:t>를 은닉층을 거쳐 출력층으로 보내고 있습니다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</a:p>
              <a:p>
                <a:pPr algn="l"/>
                <a:r>
                  <a:rPr kumimoji="1" lang="ko-KR" altLang="en-US" sz="1200" dirty="0">
                    <a:latin typeface="+mn-ea"/>
                  </a:rPr>
                  <a:t>특이한 점은 은닉층의 </a:t>
                </a:r>
                <a:r>
                  <a:rPr kumimoji="1" lang="en-US" altLang="ko-Kore-KR" sz="1200" i="0">
                    <a:latin typeface="Cambria Math" panose="02040503050406030204" pitchFamily="18" charset="0"/>
                  </a:rPr>
                  <a:t>ℎ_𝑡</a:t>
                </a:r>
                <a:r>
                  <a:rPr kumimoji="1" lang="ko-KR" altLang="en-US" sz="1200" dirty="0" err="1">
                    <a:latin typeface="+mn-ea"/>
                  </a:rPr>
                  <a:t>를</a:t>
                </a:r>
                <a:r>
                  <a:rPr kumimoji="1" lang="en-US" altLang="ko-KR" sz="1200" dirty="0">
                    <a:latin typeface="+mn-ea"/>
                  </a:rPr>
                  <a:t> </a:t>
                </a:r>
                <a:r>
                  <a:rPr kumimoji="1" lang="ko-KR" altLang="en-US" sz="1200" dirty="0">
                    <a:latin typeface="+mn-ea"/>
                  </a:rPr>
                  <a:t>다음 시점의 은닉층으로도 보내고 있다는 점입니다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</a:p>
              <a:p>
                <a:pPr algn="l"/>
                <a:r>
                  <a:rPr kumimoji="1" lang="ko-KR" altLang="en-US" sz="1200" dirty="0">
                    <a:latin typeface="+mn-ea"/>
                  </a:rPr>
                  <a:t>즉 이전의 값들을 기억하며 전달하는 형태를 띄고 있지요</a:t>
                </a:r>
                <a:r>
                  <a:rPr kumimoji="1" lang="en-US" altLang="ko-KR" sz="1200" dirty="0">
                    <a:latin typeface="+mn-ea"/>
                  </a:rPr>
                  <a:t>.</a:t>
                </a:r>
                <a:endParaRPr kumimoji="1" lang="en-US" altLang="ko-KR" dirty="0"/>
              </a:p>
              <a:p>
                <a:r>
                  <a:rPr kumimoji="1" lang="ko-KR" altLang="en-US" dirty="0"/>
                  <a:t>따라서 </a:t>
                </a:r>
                <a:r>
                  <a:rPr kumimoji="1" lang="en-US" altLang="ko-KR" dirty="0"/>
                  <a:t>RNN</a:t>
                </a:r>
                <a:r>
                  <a:rPr kumimoji="1" lang="ko-KR" altLang="en-US" dirty="0"/>
                  <a:t>을 이용하면 과거의 정보들까지 현재에 반영할 수 있게 됩니다</a:t>
                </a:r>
                <a:r>
                  <a:rPr kumimoji="1" lang="en-US" altLang="ko-KR" dirty="0"/>
                  <a:t>.</a:t>
                </a:r>
                <a:endParaRPr kumimoji="1" lang="ko-Kore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6414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생성적</a:t>
            </a:r>
            <a:r>
              <a:rPr kumimoji="1" lang="ko-KR" altLang="en-US" dirty="0"/>
              <a:t> 적대 신경망</a:t>
            </a:r>
            <a:r>
              <a:rPr kumimoji="1" lang="en-US" altLang="ko-KR" dirty="0"/>
              <a:t>, GAN</a:t>
            </a:r>
            <a:r>
              <a:rPr kumimoji="1" lang="ko-KR" altLang="en-US" dirty="0"/>
              <a:t>에 대해 알아봅시다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D99C3-B529-6E48-868F-5B5DBF41639A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2581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url</a:t>
            </a:r>
            <a:r>
              <a:rPr kumimoji="1" lang="en-US" altLang="ko-Kore-KR" dirty="0"/>
              <a:t> : https://thisxdoesnotexist.com/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 사이트에 있는 모든 것들은 실존하지 않습니다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GAN</a:t>
            </a:r>
            <a:r>
              <a:rPr kumimoji="1" lang="ko-KR" altLang="en-US" dirty="0"/>
              <a:t>을 이용하여 만든 진짜 같은 가짜이지요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/>
              <a:t>GAN</a:t>
            </a:r>
            <a:r>
              <a:rPr kumimoji="1" lang="ko-KR" altLang="en-US" dirty="0"/>
              <a:t>은 어떻게 이렇게 진짜와 같은 가짜들을 만들어낼 수 있을까요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218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en-US" altLang="en-US" b="0" dirty="0"/>
              <a:t>GAN</a:t>
            </a:r>
            <a:r>
              <a:rPr kumimoji="1" lang="ko-KR" altLang="en-US" b="0" dirty="0"/>
              <a:t>의 기본 아이디어는 </a:t>
            </a:r>
            <a:r>
              <a:rPr kumimoji="1" lang="ko-KR" altLang="en-US" sz="1200" b="0" dirty="0"/>
              <a:t>두 개의 심층 신경망이 서로를 적대적인 경쟁자로 인식하여 모두 발전하도록 만든 것입니다</a:t>
            </a:r>
            <a:r>
              <a:rPr kumimoji="1" lang="en-US" altLang="ko-KR" sz="1200" b="0" dirty="0"/>
              <a:t>.</a:t>
            </a:r>
          </a:p>
          <a:p>
            <a:pPr algn="l"/>
            <a:r>
              <a:rPr kumimoji="1" lang="ko-KR" altLang="en-US" sz="1200" b="0" dirty="0"/>
              <a:t>두 개의 심층 신경망은 판별망과 </a:t>
            </a:r>
            <a:r>
              <a:rPr kumimoji="1" lang="ko-KR" altLang="en-US" sz="1200" b="0" dirty="0" err="1"/>
              <a:t>생성망인데</a:t>
            </a:r>
            <a:r>
              <a:rPr kumimoji="1" lang="en-US" altLang="ko-KR" sz="1200" b="0" dirty="0"/>
              <a:t>, GAN</a:t>
            </a:r>
            <a:r>
              <a:rPr kumimoji="1" lang="ko-KR" altLang="en-US" sz="1200" b="0" dirty="0"/>
              <a:t>을 </a:t>
            </a:r>
            <a:r>
              <a:rPr kumimoji="1" lang="en-US" altLang="ko-KR" sz="1200" b="0" dirty="0"/>
              <a:t>2014</a:t>
            </a:r>
            <a:r>
              <a:rPr kumimoji="1" lang="ko-KR" altLang="en-US" sz="1200" b="0" dirty="0"/>
              <a:t>년에 최초로 제안한 </a:t>
            </a:r>
            <a:r>
              <a:rPr kumimoji="1" lang="en-US" altLang="ko-KR" sz="1200" b="0" dirty="0"/>
              <a:t>Ian </a:t>
            </a:r>
            <a:r>
              <a:rPr kumimoji="1" lang="en-US" altLang="ko-KR" sz="1200" b="0" dirty="0" err="1"/>
              <a:t>J.Goodfellow</a:t>
            </a:r>
            <a:r>
              <a:rPr kumimoji="1" lang="ko-KR" altLang="en-US" sz="1200" b="0" dirty="0"/>
              <a:t>는 이 둘의 관계를 위조 지폐범과 위조 지폐를 감별하는 경찰로 비유합니다</a:t>
            </a:r>
            <a:r>
              <a:rPr kumimoji="1" lang="en-US" altLang="ko-KR" sz="1200" b="0" dirty="0"/>
              <a:t>.</a:t>
            </a:r>
          </a:p>
          <a:p>
            <a:pPr algn="l"/>
            <a:endParaRPr kumimoji="1" lang="en-US" altLang="en-US" b="0" dirty="0"/>
          </a:p>
          <a:p>
            <a:pPr algn="l"/>
            <a:r>
              <a:rPr kumimoji="1" lang="ko-KR" altLang="en-US" b="0" dirty="0"/>
              <a:t>위조 지폐범인 생성자는 경찰인 판별자를 속이기 위해 진짜와 같은 위조 지폐</a:t>
            </a:r>
            <a:r>
              <a:rPr kumimoji="1" lang="en-US" altLang="ko-KR" b="0" dirty="0"/>
              <a:t>(fake data)</a:t>
            </a:r>
            <a:r>
              <a:rPr kumimoji="1" lang="ko-KR" altLang="en-US" b="0" dirty="0"/>
              <a:t>를 만들어내려 노력합니다</a:t>
            </a:r>
            <a:r>
              <a:rPr kumimoji="1" lang="en-US" altLang="ko-KR" b="0" dirty="0"/>
              <a:t>.</a:t>
            </a:r>
          </a:p>
          <a:p>
            <a:pPr algn="l"/>
            <a:r>
              <a:rPr kumimoji="1" lang="ko-KR" altLang="en-US" b="0" dirty="0"/>
              <a:t>위조 지폐를 감별하는 경찰인 판별자는 진짜 지폐를 확인하고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위조 지폐</a:t>
            </a:r>
            <a:r>
              <a:rPr kumimoji="1" lang="en-US" altLang="ko-KR" b="0" dirty="0"/>
              <a:t>(fake data)</a:t>
            </a:r>
            <a:r>
              <a:rPr kumimoji="1" lang="ko-KR" altLang="en-US" b="0" dirty="0"/>
              <a:t>를 감별하는 판별 능력을 키우기 위해 노력합니다</a:t>
            </a:r>
            <a:r>
              <a:rPr kumimoji="1" lang="en-US" altLang="ko-KR" b="0" dirty="0"/>
              <a:t>.</a:t>
            </a:r>
          </a:p>
          <a:p>
            <a:pPr algn="l"/>
            <a:endParaRPr kumimoji="1" lang="en-US" altLang="ko-KR" b="0" dirty="0"/>
          </a:p>
          <a:p>
            <a:pPr algn="l"/>
            <a:r>
              <a:rPr kumimoji="1" lang="ko-KR" altLang="en-US" b="0" dirty="0"/>
              <a:t>처음에 생성자는 형편없는 가짜를 만들어내고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판별자는 이를 </a:t>
            </a:r>
            <a:r>
              <a:rPr kumimoji="1" lang="en-US" altLang="ko-KR" b="0" dirty="0"/>
              <a:t>100%</a:t>
            </a:r>
            <a:r>
              <a:rPr kumimoji="1" lang="ko-KR" altLang="en-US" b="0" dirty="0"/>
              <a:t>의 확률로 가짜를 판별합니다</a:t>
            </a:r>
            <a:r>
              <a:rPr kumimoji="1" lang="en-US" altLang="ko-KR" b="0" dirty="0"/>
              <a:t>. </a:t>
            </a:r>
          </a:p>
          <a:p>
            <a:pPr algn="l"/>
            <a:r>
              <a:rPr kumimoji="1" lang="ko-KR" altLang="en-US" b="0" dirty="0"/>
              <a:t>그러나 시간이 갈수록 생성자는 판별자를 속이기 위해 진짜 데이터와 유사한 가짜 데이터를 만들게 되고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판별자는 진짜와 가짜를 구분할 수 없어 </a:t>
            </a:r>
            <a:r>
              <a:rPr kumimoji="1" lang="en-US" altLang="ko-KR" b="0" dirty="0"/>
              <a:t>50%</a:t>
            </a:r>
            <a:r>
              <a:rPr kumimoji="1" lang="ko-KR" altLang="en-US" b="0" dirty="0"/>
              <a:t>확률로 가짜를 판별하게 됩니다</a:t>
            </a:r>
            <a:r>
              <a:rPr kumimoji="1" lang="en-US" altLang="ko-KR" b="0" dirty="0"/>
              <a:t>.</a:t>
            </a:r>
          </a:p>
          <a:p>
            <a:pPr algn="l"/>
            <a:r>
              <a:rPr kumimoji="1" lang="ko-KR" altLang="en-US" b="0" dirty="0"/>
              <a:t>즉 판별자와 생성자의 관계는 적대적이며 경쟁적으로 발전하는 관계이지요</a:t>
            </a:r>
            <a:r>
              <a:rPr kumimoji="1" lang="en-US" altLang="ko-KR" b="0" dirty="0"/>
              <a:t>.</a:t>
            </a:r>
          </a:p>
          <a:p>
            <a:pPr algn="l"/>
            <a:r>
              <a:rPr kumimoji="1" lang="ko-KR" altLang="en-US" b="0" dirty="0"/>
              <a:t>이 과정에서 실제 데이터와 유사한 가짜 데이터가 만들어지게 되는 것입니다</a:t>
            </a:r>
            <a:r>
              <a:rPr kumimoji="1" lang="en-US" altLang="ko-KR" b="0" dirty="0"/>
              <a:t>. </a:t>
            </a:r>
          </a:p>
          <a:p>
            <a:pPr algn="l"/>
            <a:r>
              <a:rPr kumimoji="1" lang="ko-KR" altLang="en-US" b="0" dirty="0"/>
              <a:t>앞에서 본 </a:t>
            </a:r>
            <a:r>
              <a:rPr kumimoji="1" lang="en-US" altLang="ko-KR" b="0" dirty="0"/>
              <a:t>This X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does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not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exist</a:t>
            </a:r>
            <a:r>
              <a:rPr kumimoji="1" lang="ko-KR" altLang="en-US" b="0" dirty="0"/>
              <a:t> 처럼요</a:t>
            </a:r>
            <a:r>
              <a:rPr kumimoji="1" lang="en-US" altLang="ko-KR" b="0" dirty="0"/>
              <a:t>.</a:t>
            </a:r>
            <a:endParaRPr kumimoji="1" lang="ko-Kore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9795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/>
              <a:t>url: https://youtu.be/PCBTZh41Ris</a:t>
            </a:r>
          </a:p>
          <a:p>
            <a:endParaRPr lang="en-US" altLang="ko-KR" dirty="0"/>
          </a:p>
          <a:p>
            <a:r>
              <a:rPr lang="en-US" altLang="ko-KR" dirty="0"/>
              <a:t>GAN </a:t>
            </a:r>
            <a:r>
              <a:rPr lang="ko-KR" altLang="en-US" dirty="0"/>
              <a:t>알고리즘을 이용하면 이런 것도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춤을 추는 </a:t>
            </a:r>
            <a:r>
              <a:rPr lang="en-US" altLang="ko-KR" dirty="0"/>
              <a:t>Source Video</a:t>
            </a:r>
            <a:r>
              <a:rPr lang="ko-KR" altLang="en-US" dirty="0"/>
              <a:t>로 부터</a:t>
            </a:r>
            <a:r>
              <a:rPr lang="en-US" altLang="ko-KR" dirty="0"/>
              <a:t> </a:t>
            </a:r>
            <a:r>
              <a:rPr lang="ko-KR" altLang="en-US" dirty="0"/>
              <a:t>포즈를 감지하고</a:t>
            </a:r>
            <a:r>
              <a:rPr lang="en-US" altLang="ko-KR" dirty="0"/>
              <a:t>, </a:t>
            </a:r>
            <a:r>
              <a:rPr lang="ko-KR" altLang="en-US" dirty="0"/>
              <a:t>포즈와 </a:t>
            </a:r>
            <a:r>
              <a:rPr lang="ko-KR" altLang="en-US" dirty="0" err="1"/>
              <a:t>타켓의</a:t>
            </a:r>
            <a:r>
              <a:rPr lang="ko-KR" altLang="en-US" dirty="0"/>
              <a:t> 모습을 매핑하여</a:t>
            </a:r>
            <a:r>
              <a:rPr lang="en-US" altLang="ko-KR" dirty="0"/>
              <a:t>, </a:t>
            </a:r>
            <a:r>
              <a:rPr lang="ko-KR" altLang="en-US" dirty="0" err="1"/>
              <a:t>타켓이</a:t>
            </a:r>
            <a:r>
              <a:rPr lang="ko-KR" altLang="en-US" dirty="0"/>
              <a:t> 같은 춤을 추는 것처럼 가짜 영상을 만들어내는 것이지요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725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url</a:t>
            </a:r>
            <a:r>
              <a:rPr lang="en-US" altLang="ko-KR" dirty="0"/>
              <a:t> : http://nvidia-research-mingyuliu.com/gaugan/</a:t>
            </a:r>
          </a:p>
          <a:p>
            <a:endParaRPr lang="en-US" altLang="ko-KR" dirty="0"/>
          </a:p>
          <a:p>
            <a:r>
              <a:rPr lang="ko-KR" altLang="en-US" dirty="0"/>
              <a:t>이 사이트를 방문하면 몇 번의 드로잉만으로도 사실적인 그림을 그릴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또한 </a:t>
            </a:r>
            <a:r>
              <a:rPr lang="en-US" altLang="ko-KR" dirty="0"/>
              <a:t>GAN </a:t>
            </a:r>
            <a:r>
              <a:rPr lang="ko-KR" altLang="en-US" dirty="0"/>
              <a:t>알고리즘을 사용한 것이지요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585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동영상 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 dirty="0"/>
              <a:t>https://</a:t>
            </a:r>
            <a:r>
              <a:rPr kumimoji="1" lang="en" altLang="ko-Kore-KR" dirty="0" err="1"/>
              <a:t>youtu.be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pLHetoKO</a:t>
            </a:r>
            <a:r>
              <a:rPr kumimoji="1" lang="en" altLang="ko-Kore-KR" dirty="0"/>
              <a:t>-Go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youtu.be</a:t>
            </a:r>
            <a:r>
              <a:rPr kumimoji="1" lang="en" altLang="ko-Kore-KR" dirty="0"/>
              <a:t>/hqZhH9Qr4B0</a:t>
            </a:r>
          </a:p>
          <a:p>
            <a:r>
              <a:rPr kumimoji="1" lang="en" altLang="ko-Kore-KR" dirty="0"/>
              <a:t>https://youtu.be/KOf6NtLc2uA</a:t>
            </a:r>
          </a:p>
          <a:p>
            <a:endParaRPr kumimoji="1" lang="en" altLang="en-US" dirty="0"/>
          </a:p>
          <a:p>
            <a:r>
              <a:rPr kumimoji="1" lang="ko-KR" altLang="en-US" dirty="0"/>
              <a:t>그러나 </a:t>
            </a:r>
            <a:r>
              <a:rPr kumimoji="1" lang="en-US" altLang="ko-KR" dirty="0"/>
              <a:t>GAN</a:t>
            </a:r>
            <a:r>
              <a:rPr kumimoji="1" lang="ko-KR" altLang="en-US" dirty="0"/>
              <a:t> 기술을 이용한 범죄도 등장하고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en-US" dirty="0" err="1"/>
              <a:t>DeepFake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딥러닝과</a:t>
            </a:r>
            <a:r>
              <a:rPr kumimoji="1" lang="ko-KR" altLang="en-US" dirty="0"/>
              <a:t> 가짜의 혼성어로 사진이나 영상을 조작하여 진짜와 같은 가짜를 만들어냅니다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딥페이크는</a:t>
            </a:r>
            <a:r>
              <a:rPr kumimoji="1" lang="ko-KR" altLang="en-US" dirty="0"/>
              <a:t> 특정 인물이 실제로 하지 않은 말과 행동을 진짜처럼 믿게 만들기 때문에 사회 전반에 혼란을 일으킬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안면인식이나 생체인식 등에도 활용될 수 있어 보안에 큰 위협이 되고 있습니다</a:t>
            </a:r>
            <a:r>
              <a:rPr kumimoji="1" lang="en-US" altLang="ko-KR" dirty="0"/>
              <a:t>.</a:t>
            </a:r>
          </a:p>
          <a:p>
            <a:endParaRPr kumimoji="1" lang="en-US" altLang="en-US" dirty="0"/>
          </a:p>
          <a:p>
            <a:r>
              <a:rPr kumimoji="1" lang="ko-KR" altLang="en-US" dirty="0"/>
              <a:t>이처럼 같은 기술을 어떻게 </a:t>
            </a:r>
            <a:r>
              <a:rPr kumimoji="1" lang="ko-KR" altLang="en-US" dirty="0" err="1"/>
              <a:t>사용하느냐에</a:t>
            </a:r>
            <a:r>
              <a:rPr kumimoji="1" lang="ko-KR" altLang="en-US" dirty="0"/>
              <a:t> 따라 큰 도움이 될 수도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범죄가 될 수도 있으니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윤리의 중요성을 한 번 더 되새길 필요가 있겠네요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C5209-1FA0-43A8-B7CD-1097FF3AE71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7010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A7168-38D0-47DF-8618-C33847BF2E3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56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A7168-38D0-47DF-8618-C33847BF2E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3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944E-B8A9-4519-99C2-BA0371E8E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B97E53-8A24-4F7B-B1E9-7B49038F1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73E2F-D1AC-475A-AD14-C353CBD6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A6D45-FF9B-4099-BE79-E94B0E40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D9FC8-0762-4EA2-ACCE-A634852D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3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47EBF-D743-4A71-9D2B-5686750E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84DD04-7482-4D5E-B34F-B78F4E9B9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7E091-3241-43AF-A136-C46F1DCA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E412A6-6AD3-498F-8B8A-9521E29E7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F187C-4502-4EDA-9605-55683B2A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88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81257-28CA-4583-8C27-919DC282B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A59EE4-4241-4C28-A2E1-8B0D79BDE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81046-0DA7-4648-9481-0CADF318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58ED68-E3AC-4A1F-9F7B-A0049224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C0E96-8212-4432-9388-B71199AF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68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FE4E34-B1B6-E143-A004-31F7B6B171B8}"/>
              </a:ext>
            </a:extLst>
          </p:cNvPr>
          <p:cNvGrpSpPr/>
          <p:nvPr userDrawn="1"/>
        </p:nvGrpSpPr>
        <p:grpSpPr>
          <a:xfrm>
            <a:off x="0" y="0"/>
            <a:ext cx="12192001" cy="6126013"/>
            <a:chOff x="0" y="1"/>
            <a:chExt cx="12192001" cy="612601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5D0869-E242-504B-83DC-8AD8C64D3F05}"/>
                </a:ext>
              </a:extLst>
            </p:cNvPr>
            <p:cNvSpPr/>
            <p:nvPr/>
          </p:nvSpPr>
          <p:spPr>
            <a:xfrm rot="16200000">
              <a:off x="6007925" y="-6007924"/>
              <a:ext cx="176152" cy="12192001"/>
            </a:xfrm>
            <a:prstGeom prst="rect">
              <a:avLst/>
            </a:prstGeom>
            <a:gradFill>
              <a:gsLst>
                <a:gs pos="0">
                  <a:srgbClr val="44D6DF"/>
                </a:gs>
                <a:gs pos="100000">
                  <a:srgbClr val="7873F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89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50F8C11-B319-7248-81E1-83BF005367A5}"/>
                </a:ext>
              </a:extLst>
            </p:cNvPr>
            <p:cNvGrpSpPr/>
            <p:nvPr/>
          </p:nvGrpSpPr>
          <p:grpSpPr>
            <a:xfrm>
              <a:off x="11737571" y="4106786"/>
              <a:ext cx="256545" cy="2019228"/>
              <a:chOff x="11734800" y="4289172"/>
              <a:chExt cx="256545" cy="20192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760541-DB11-0349-9154-43E24B08D8E5}"/>
                  </a:ext>
                </a:extLst>
              </p:cNvPr>
              <p:cNvSpPr txBox="1"/>
              <p:nvPr/>
            </p:nvSpPr>
            <p:spPr>
              <a:xfrm rot="16200000">
                <a:off x="11438116" y="5524645"/>
                <a:ext cx="849913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67" b="1" i="0" dirty="0">
                    <a:solidFill>
                      <a:srgbClr val="44D6DF">
                        <a:alpha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LUXROBO</a:t>
                </a:r>
                <a:endParaRPr kumimoji="1" lang="ko-KR" altLang="en-US" sz="1067" b="1" i="0" dirty="0">
                  <a:solidFill>
                    <a:srgbClr val="44D6DF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466C22-588C-064B-B898-B74EAAE3240E}"/>
                  </a:ext>
                </a:extLst>
              </p:cNvPr>
              <p:cNvSpPr txBox="1"/>
              <p:nvPr/>
            </p:nvSpPr>
            <p:spPr>
              <a:xfrm rot="16200000">
                <a:off x="11579982" y="4443990"/>
                <a:ext cx="566181" cy="256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067" b="1" i="0" dirty="0">
                    <a:solidFill>
                      <a:srgbClr val="44D6DF">
                        <a:alpha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MODI</a:t>
                </a:r>
                <a:endParaRPr kumimoji="1" lang="ko-KR" altLang="en-US" sz="1067" b="1" i="0" dirty="0">
                  <a:solidFill>
                    <a:srgbClr val="44D6DF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AEB8D224-A259-B245-90C1-B8DE580F6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863072" y="4847338"/>
                <a:ext cx="0" cy="380623"/>
              </a:xfrm>
              <a:prstGeom prst="line">
                <a:avLst/>
              </a:prstGeom>
              <a:ln>
                <a:solidFill>
                  <a:srgbClr val="44D6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육각형[H] 14">
                <a:extLst>
                  <a:ext uri="{FF2B5EF4-FFF2-40B4-BE49-F238E27FC236}">
                    <a16:creationId xmlns:a16="http://schemas.microsoft.com/office/drawing/2014/main" id="{08F5F011-5B13-E645-ADE1-DC7965571333}"/>
                  </a:ext>
                </a:extLst>
              </p:cNvPr>
              <p:cNvSpPr/>
              <p:nvPr/>
            </p:nvSpPr>
            <p:spPr>
              <a:xfrm rot="5400000">
                <a:off x="11759027" y="6114661"/>
                <a:ext cx="208090" cy="179388"/>
              </a:xfrm>
              <a:prstGeom prst="hexagon">
                <a:avLst/>
              </a:prstGeom>
              <a:solidFill>
                <a:srgbClr val="44D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89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5E754B-E411-DD46-94C9-CF05EA080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273" y="719437"/>
              <a:ext cx="1244785" cy="289281"/>
            </a:xfrm>
            <a:prstGeom prst="rect">
              <a:avLst/>
            </a:prstGeom>
          </p:spPr>
        </p:pic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9EB0AB6-FA9E-A241-B277-9EBA3CC87E7F}"/>
                </a:ext>
              </a:extLst>
            </p:cNvPr>
            <p:cNvCxnSpPr>
              <a:cxnSpLocks/>
            </p:cNvCxnSpPr>
            <p:nvPr/>
          </p:nvCxnSpPr>
          <p:spPr>
            <a:xfrm>
              <a:off x="571893" y="1169167"/>
              <a:ext cx="11111641" cy="0"/>
            </a:xfrm>
            <a:prstGeom prst="line">
              <a:avLst/>
            </a:prstGeom>
            <a:ln>
              <a:solidFill>
                <a:srgbClr val="44D6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60CCA63C-64E7-7047-96A4-CC37AF6BC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2761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9338C6-EC70-4AFB-94EA-65F33D6F521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384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표지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, 앉아있는, 게임, 비디오이(가) 표시된 사진&#10;&#10;자동 생성된 설명">
            <a:extLst>
              <a:ext uri="{FF2B5EF4-FFF2-40B4-BE49-F238E27FC236}">
                <a16:creationId xmlns:a16="http://schemas.microsoft.com/office/drawing/2014/main" id="{595BB8EA-1553-BA41-998D-68FA6AD80C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FD33F-D441-485E-B6CF-3153B75B8A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97CF2-EDF0-5D40-9A1B-606DCAC1E387}"/>
              </a:ext>
            </a:extLst>
          </p:cNvPr>
          <p:cNvSpPr txBox="1"/>
          <p:nvPr userDrawn="1"/>
        </p:nvSpPr>
        <p:spPr>
          <a:xfrm>
            <a:off x="586679" y="4200751"/>
            <a:ext cx="1303562" cy="33855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fld id="{44B0FBDA-0E5F-A14D-A3F0-4AE5385C01C7}" type="datetime1">
              <a:rPr lang="ko-KR" altLang="en-US" sz="16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2021-10-13</a:t>
            </a:fld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929F7E3D-667F-1C42-9EEC-A72FF94CB3B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6679" y="2433723"/>
            <a:ext cx="4216400" cy="15327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kumimoji="1" lang="ko-KR" altLang="en-US" dirty="0"/>
              <a:t>마스터 제목</a:t>
            </a:r>
            <a:endParaRPr kumimoji="1" lang="en-US" altLang="ko-KR" dirty="0"/>
          </a:p>
          <a:p>
            <a:r>
              <a:rPr kumimoji="1" lang="ko-KR" altLang="en-US" b="0" dirty="0"/>
              <a:t>스타일편집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EC640F3E-8B2C-F34A-980D-702D1D8B1C3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679" y="512888"/>
            <a:ext cx="1186477" cy="370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en-US" altLang="ko-KR" dirty="0"/>
              <a:t>LUXROBO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E883CCB-F243-2F4C-9BDD-3968521BF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6191" y="423764"/>
            <a:ext cx="1241684" cy="2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1B4E-856A-4D8E-B873-E0251D51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15BE8E-AF61-41CD-8D00-0657D85C7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B55E2-9C5E-4FEA-A6AB-B8DA7B09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46269-FC4D-4061-A816-577E4690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D6BF-708A-4280-9FB0-CB900D210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1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4130C-5932-446B-A943-8C3B25BE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E96B75-7BE3-47B9-AD2D-AC9A6021E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16431-3CFF-4B69-81AD-C8F5E002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87EBC-569D-462B-8A7D-7C5352325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65BCE-183A-414B-9F56-EAE27A6E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3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B3602-B7B7-4AFB-BB06-5E52092B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72760-88BA-4F99-87C0-B183D557D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258A68-1E5E-4100-BCFE-565575074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75DC7-455E-4DBA-8C54-794EDC813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7C9A2-4459-49CA-8BBD-D6FAC70B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E09FC-827D-4FCB-B770-6CE2950B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DE808-E217-45F4-84A3-6845A935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EBB98-5E27-4516-BBCB-F9EEF2F73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2B54F6-6261-4F88-83EA-FA062C9E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5F7077-E89E-4719-A3B0-7466D0CB0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27D93D-AACA-47DD-A7CA-8B81A67E9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40619-08C6-4F38-8F38-741B8ABC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E3B984-1327-4AA8-A7FB-5E6E9314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743AAC-132F-453A-A181-E6EBEF52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4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20C43-77DE-45BE-B330-0F15AB89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254B31-4E75-4168-80F6-214D86BE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E35C79-575F-4378-9FFF-D3974A6B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222B0E-F315-4C62-B28F-27248236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22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FEAC04-6309-4F04-B26F-302E57A7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EB6FBA-C22F-4F9C-ACFD-86A1E4208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925D2-8868-4026-AC06-9BE41261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3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B9148-5870-487E-B19E-D30D5FC6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3EAC83-25EF-43F0-AA9A-A5B6DEC7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2624A-2901-4C9F-B1DE-E40D56AB5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9278D5-FC37-495C-9183-FCA4961E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77BD7-6C08-494B-AC91-641171CD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65AEF2-FE41-4E85-BA46-7905C8C5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4AB68-6A81-452D-92B1-6F478013F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39908-36CE-4101-81A2-9D5AF57A8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46A9B3-3AE1-4FE1-BAC6-07298ADA0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48365-29B6-4652-8EF7-8DE8832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5AC5BF-BF95-485A-BB42-0F2FB631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96178-82C8-491D-B974-B9EB32D4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5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E1BE5D-565A-41AE-BE9F-97A4D58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62672A-727F-44A9-A992-5063738E7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132D-B93E-45F7-9207-491FFBC74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213A3-BEC6-443F-A977-18DB700C04F9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1F9AD5-43C0-45F1-92E4-DB40B4659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EC42E8-0E1A-4A80-ACF2-19EEAFA2D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C65EF-F20E-4095-AD96-52EA56D7C8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2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6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hyperlink" Target="https://youtu.be/CEqfl7T81Zk?t=31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ylS-V3Uy4A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9.pn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2.png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ylS-V3Uy4A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image" Target="../media/image47.jpeg"/><Relationship Id="rId5" Type="http://schemas.openxmlformats.org/officeDocument/2006/relationships/image" Target="../media/image41.tiff"/><Relationship Id="rId10" Type="http://schemas.openxmlformats.org/officeDocument/2006/relationships/image" Target="../media/image46.jpeg"/><Relationship Id="rId4" Type="http://schemas.openxmlformats.org/officeDocument/2006/relationships/image" Target="../media/image40.tiff"/><Relationship Id="rId9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10" Type="http://schemas.openxmlformats.org/officeDocument/2006/relationships/image" Target="../media/image39.tiff"/><Relationship Id="rId4" Type="http://schemas.openxmlformats.org/officeDocument/2006/relationships/image" Target="../media/image41.tiff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10" Type="http://schemas.openxmlformats.org/officeDocument/2006/relationships/image" Target="../media/image50.png"/><Relationship Id="rId4" Type="http://schemas.openxmlformats.org/officeDocument/2006/relationships/image" Target="../media/image40.tiff"/><Relationship Id="rId9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13" Type="http://schemas.openxmlformats.org/officeDocument/2006/relationships/hyperlink" Target="http://pypr.sourceforge.net/kmeans.html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tiff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11" Type="http://schemas.openxmlformats.org/officeDocument/2006/relationships/image" Target="../media/image51.png"/><Relationship Id="rId5" Type="http://schemas.openxmlformats.org/officeDocument/2006/relationships/image" Target="../media/image40.tiff"/><Relationship Id="rId10" Type="http://schemas.openxmlformats.org/officeDocument/2006/relationships/image" Target="../media/image45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idev.co.kr/8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SkXXWNvR1g?feature=oembed" TargetMode="Externa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7" Type="http://schemas.openxmlformats.org/officeDocument/2006/relationships/image" Target="../media/image4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9.png"/><Relationship Id="rId15" Type="http://schemas.openxmlformats.org/officeDocument/2006/relationships/image" Target="../media/image1311.png"/><Relationship Id="rId10" Type="http://schemas.openxmlformats.org/officeDocument/2006/relationships/image" Target="../media/image480.png"/><Relationship Id="rId9" Type="http://schemas.openxmlformats.org/officeDocument/2006/relationships/image" Target="../media/image8.png"/><Relationship Id="rId14" Type="http://schemas.openxmlformats.org/officeDocument/2006/relationships/image" Target="../media/image5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0.png"/><Relationship Id="rId3" Type="http://schemas.openxmlformats.org/officeDocument/2006/relationships/image" Target="../media/image6.png"/><Relationship Id="rId21" Type="http://schemas.openxmlformats.org/officeDocument/2006/relationships/image" Target="../media/image320.png"/><Relationship Id="rId7" Type="http://schemas.openxmlformats.org/officeDocument/2006/relationships/image" Target="../media/image18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5" Type="http://schemas.openxmlformats.org/officeDocument/2006/relationships/image" Target="../media/image36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0.png"/><Relationship Id="rId11" Type="http://schemas.openxmlformats.org/officeDocument/2006/relationships/image" Target="../media/image22.png"/><Relationship Id="rId24" Type="http://schemas.openxmlformats.org/officeDocument/2006/relationships/image" Target="../media/image350.png"/><Relationship Id="rId5" Type="http://schemas.openxmlformats.org/officeDocument/2006/relationships/image" Target="../media/image1411.png"/><Relationship Id="rId15" Type="http://schemas.openxmlformats.org/officeDocument/2006/relationships/image" Target="../media/image1512.png"/><Relationship Id="rId23" Type="http://schemas.openxmlformats.org/officeDocument/2006/relationships/image" Target="../media/image340.png"/><Relationship Id="rId10" Type="http://schemas.openxmlformats.org/officeDocument/2006/relationships/image" Target="../media/image21.png"/><Relationship Id="rId19" Type="http://schemas.openxmlformats.org/officeDocument/2006/relationships/image" Target="../media/image300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0.png"/><Relationship Id="rId22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image" Target="../media/image58.tiff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26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370.png"/><Relationship Id="rId18" Type="http://schemas.openxmlformats.org/officeDocument/2006/relationships/image" Target="../media/image380.png"/><Relationship Id="rId3" Type="http://schemas.openxmlformats.org/officeDocument/2006/relationships/image" Target="../media/image65.png"/><Relationship Id="rId7" Type="http://schemas.openxmlformats.org/officeDocument/2006/relationships/image" Target="../media/image1010.png"/><Relationship Id="rId12" Type="http://schemas.openxmlformats.org/officeDocument/2006/relationships/image" Target="../media/image151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5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openxmlformats.org/officeDocument/2006/relationships/image" Target="../media/image1410.png"/><Relationship Id="rId5" Type="http://schemas.openxmlformats.org/officeDocument/2006/relationships/image" Target="../media/image811.png"/><Relationship Id="rId15" Type="http://schemas.openxmlformats.org/officeDocument/2006/relationships/image" Target="../media/image57.png"/><Relationship Id="rId10" Type="http://schemas.openxmlformats.org/officeDocument/2006/relationships/image" Target="../media/image1310.png"/><Relationship Id="rId4" Type="http://schemas.openxmlformats.org/officeDocument/2006/relationships/image" Target="../media/image711.png"/><Relationship Id="rId9" Type="http://schemas.openxmlformats.org/officeDocument/2006/relationships/image" Target="../media/image1210.png"/><Relationship Id="rId1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4.jpeg"/><Relationship Id="rId3" Type="http://schemas.openxmlformats.org/officeDocument/2006/relationships/image" Target="../media/image7.jpg"/><Relationship Id="rId7" Type="http://schemas.openxmlformats.org/officeDocument/2006/relationships/image" Target="../media/image4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11" Type="http://schemas.openxmlformats.org/officeDocument/2006/relationships/image" Target="../media/image13.png"/><Relationship Id="rId5" Type="http://schemas.openxmlformats.org/officeDocument/2006/relationships/image" Target="../media/image9.emf"/><Relationship Id="rId10" Type="http://schemas.openxmlformats.org/officeDocument/2006/relationships/image" Target="../media/image12.jpg"/><Relationship Id="rId4" Type="http://schemas.openxmlformats.org/officeDocument/2006/relationships/image" Target="../media/image8.jpg"/><Relationship Id="rId9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3.svg"/><Relationship Id="rId3" Type="http://schemas.openxmlformats.org/officeDocument/2006/relationships/image" Target="../media/image200.png"/><Relationship Id="rId7" Type="http://schemas.openxmlformats.org/officeDocument/2006/relationships/image" Target="../media/image7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63.sv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1.png"/><Relationship Id="rId5" Type="http://schemas.openxmlformats.org/officeDocument/2006/relationships/image" Target="../media/image43.png"/><Relationship Id="rId15" Type="http://schemas.openxmlformats.org/officeDocument/2006/relationships/image" Target="../media/image540.png"/><Relationship Id="rId10" Type="http://schemas.openxmlformats.org/officeDocument/2006/relationships/image" Target="../media/image510.png"/><Relationship Id="rId4" Type="http://schemas.openxmlformats.org/officeDocument/2006/relationships/image" Target="../media/image42.png"/><Relationship Id="rId9" Type="http://schemas.openxmlformats.org/officeDocument/2006/relationships/image" Target="../media/image500.png"/><Relationship Id="rId14" Type="http://schemas.openxmlformats.org/officeDocument/2006/relationships/image" Target="../media/image5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310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7" Type="http://schemas.openxmlformats.org/officeDocument/2006/relationships/image" Target="../media/image7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Relationship Id="rId9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tiff"/><Relationship Id="rId4" Type="http://schemas.openxmlformats.org/officeDocument/2006/relationships/image" Target="../media/image63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58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10" Type="http://schemas.openxmlformats.org/officeDocument/2006/relationships/image" Target="../media/image780.png"/><Relationship Id="rId4" Type="http://schemas.openxmlformats.org/officeDocument/2006/relationships/image" Target="../media/image470.png"/><Relationship Id="rId9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2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ylS-V3Uy4A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1.png"/><Relationship Id="rId3" Type="http://schemas.openxmlformats.org/officeDocument/2006/relationships/image" Target="../media/image671.png"/><Relationship Id="rId7" Type="http://schemas.openxmlformats.org/officeDocument/2006/relationships/image" Target="../media/image7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92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Relationship Id="rId9" Type="http://schemas.openxmlformats.org/officeDocument/2006/relationships/image" Target="../media/image78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97.png"/><Relationship Id="rId5" Type="http://schemas.openxmlformats.org/officeDocument/2006/relationships/image" Target="../media/image671.png"/><Relationship Id="rId10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93.png"/><Relationship Id="rId7" Type="http://schemas.openxmlformats.org/officeDocument/2006/relationships/image" Target="../media/image78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97.png"/><Relationship Id="rId5" Type="http://schemas.openxmlformats.org/officeDocument/2006/relationships/image" Target="../media/image671.png"/><Relationship Id="rId15" Type="http://schemas.openxmlformats.org/officeDocument/2006/relationships/image" Target="../media/image101.png"/><Relationship Id="rId10" Type="http://schemas.openxmlformats.org/officeDocument/2006/relationships/image" Target="../media/image92.png"/><Relationship Id="rId19" Type="http://schemas.openxmlformats.org/officeDocument/2006/relationships/image" Target="../media/image105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1.png"/><Relationship Id="rId11" Type="http://schemas.openxmlformats.org/officeDocument/2006/relationships/image" Target="../media/image108.png"/><Relationship Id="rId5" Type="http://schemas.openxmlformats.org/officeDocument/2006/relationships/image" Target="../media/image106.png"/><Relationship Id="rId10" Type="http://schemas.openxmlformats.org/officeDocument/2006/relationships/image" Target="../media/image1070.png"/><Relationship Id="rId4" Type="http://schemas.openxmlformats.org/officeDocument/2006/relationships/image" Target="../media/image1030.png"/><Relationship Id="rId9" Type="http://schemas.openxmlformats.org/officeDocument/2006/relationships/image" Target="../media/image10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520.png"/><Relationship Id="rId7" Type="http://schemas.openxmlformats.org/officeDocument/2006/relationships/image" Target="../media/image740.png"/><Relationship Id="rId12" Type="http://schemas.openxmlformats.org/officeDocument/2006/relationships/image" Target="../media/image4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80.png"/><Relationship Id="rId10" Type="http://schemas.openxmlformats.org/officeDocument/2006/relationships/image" Target="../media/image770.png"/><Relationship Id="rId4" Type="http://schemas.openxmlformats.org/officeDocument/2006/relationships/image" Target="../media/image530.png"/><Relationship Id="rId9" Type="http://schemas.openxmlformats.org/officeDocument/2006/relationships/image" Target="../media/image76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1.png"/><Relationship Id="rId21" Type="http://schemas.openxmlformats.org/officeDocument/2006/relationships/image" Target="../media/image148.png"/><Relationship Id="rId7" Type="http://schemas.openxmlformats.org/officeDocument/2006/relationships/image" Target="../media/image135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24" Type="http://schemas.openxmlformats.org/officeDocument/2006/relationships/image" Target="../media/image120.png"/><Relationship Id="rId5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109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74.png"/><Relationship Id="rId26" Type="http://schemas.openxmlformats.org/officeDocument/2006/relationships/image" Target="../media/image164.png"/><Relationship Id="rId3" Type="http://schemas.openxmlformats.org/officeDocument/2006/relationships/image" Target="../media/image150.png"/><Relationship Id="rId21" Type="http://schemas.openxmlformats.org/officeDocument/2006/relationships/image" Target="../media/image177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73.png"/><Relationship Id="rId25" Type="http://schemas.openxmlformats.org/officeDocument/2006/relationships/image" Target="../media/image182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63.png"/><Relationship Id="rId20" Type="http://schemas.openxmlformats.org/officeDocument/2006/relationships/image" Target="../media/image17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81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image" Target="../media/image157.png"/><Relationship Id="rId19" Type="http://schemas.openxmlformats.org/officeDocument/2006/relationships/image" Target="../media/image175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MPU2HistivI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8.gif"/><Relationship Id="rId4" Type="http://schemas.openxmlformats.org/officeDocument/2006/relationships/image" Target="../media/image1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ylS-V3Uy4A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5VN56jQMWM?feature=oembed" TargetMode="External"/><Relationship Id="rId4" Type="http://schemas.openxmlformats.org/officeDocument/2006/relationships/image" Target="../media/image19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1490.png"/><Relationship Id="rId18" Type="http://schemas.openxmlformats.org/officeDocument/2006/relationships/image" Target="../media/image1550.png"/><Relationship Id="rId3" Type="http://schemas.openxmlformats.org/officeDocument/2006/relationships/image" Target="../media/image1650.png"/><Relationship Id="rId21" Type="http://schemas.openxmlformats.org/officeDocument/2006/relationships/image" Target="../media/image1580.png"/><Relationship Id="rId7" Type="http://schemas.openxmlformats.org/officeDocument/2006/relationships/image" Target="../media/image1600.png"/><Relationship Id="rId12" Type="http://schemas.openxmlformats.org/officeDocument/2006/relationships/image" Target="../media/image1250.png"/><Relationship Id="rId17" Type="http://schemas.openxmlformats.org/officeDocument/2006/relationships/image" Target="../media/image154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530.png"/><Relationship Id="rId20" Type="http://schemas.openxmlformats.org/officeDocument/2006/relationships/image" Target="../media/image15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1.png"/><Relationship Id="rId11" Type="http://schemas.openxmlformats.org/officeDocument/2006/relationships/image" Target="../media/image1090.png"/><Relationship Id="rId24" Type="http://schemas.openxmlformats.org/officeDocument/2006/relationships/image" Target="../media/image1620.png"/><Relationship Id="rId5" Type="http://schemas.openxmlformats.org/officeDocument/2006/relationships/image" Target="../media/image1670.png"/><Relationship Id="rId15" Type="http://schemas.openxmlformats.org/officeDocument/2006/relationships/image" Target="../media/image1511.png"/><Relationship Id="rId23" Type="http://schemas.openxmlformats.org/officeDocument/2006/relationships/image" Target="../media/image1610.png"/><Relationship Id="rId10" Type="http://schemas.openxmlformats.org/officeDocument/2006/relationships/image" Target="../media/image1080.png"/><Relationship Id="rId19" Type="http://schemas.openxmlformats.org/officeDocument/2006/relationships/image" Target="../media/image1560.png"/><Relationship Id="rId4" Type="http://schemas.openxmlformats.org/officeDocument/2006/relationships/image" Target="../media/image1581.png"/><Relationship Id="rId9" Type="http://schemas.openxmlformats.org/officeDocument/2006/relationships/image" Target="../media/image1011.png"/><Relationship Id="rId14" Type="http://schemas.openxmlformats.org/officeDocument/2006/relationships/image" Target="../media/image1500.png"/><Relationship Id="rId22" Type="http://schemas.openxmlformats.org/officeDocument/2006/relationships/image" Target="../media/image159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isxdoesnotexist.com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CBTZh41Ris?feature=oembed" TargetMode="External"/><Relationship Id="rId5" Type="http://schemas.openxmlformats.org/officeDocument/2006/relationships/image" Target="../media/image199.jpeg"/><Relationship Id="rId4" Type="http://schemas.openxmlformats.org/officeDocument/2006/relationships/hyperlink" Target="https://carolineec.github.io/everybody_dance_now/#dat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jpeg"/><Relationship Id="rId4" Type="http://schemas.openxmlformats.org/officeDocument/2006/relationships/diagramLayout" Target="../diagrams/layout1.xml"/><Relationship Id="rId9" Type="http://schemas.openxmlformats.org/officeDocument/2006/relationships/hyperlink" Target="https://youtu.be/CEqfl7T81Zk?t=31" TargetMode="External"/><Relationship Id="rId14" Type="http://schemas.openxmlformats.org/officeDocument/2006/relationships/image" Target="../media/image2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hyperlink" Target="http://nvidia-research-mingyuliu.com/gaugan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LHetoKO-Go?feature=oembed" TargetMode="External"/><Relationship Id="rId4" Type="http://schemas.openxmlformats.org/officeDocument/2006/relationships/image" Target="../media/image203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912581-02D8-A142-B167-C1997A56DF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6679" y="2433723"/>
            <a:ext cx="5138260" cy="1532773"/>
          </a:xfrm>
        </p:spPr>
        <p:txBody>
          <a:bodyPr/>
          <a:lstStyle/>
          <a:p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인공지능이란 무엇인가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</a:t>
            </a:r>
            <a:r>
              <a:rPr kumimoji="1"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? </a:t>
            </a:r>
            <a:endParaRPr kumimoji="1"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906E764-0D1F-3D43-8D02-5654F66B1222}"/>
              </a:ext>
            </a:extLst>
          </p:cNvPr>
          <p:cNvCxnSpPr/>
          <p:nvPr/>
        </p:nvCxnSpPr>
        <p:spPr>
          <a:xfrm>
            <a:off x="714705" y="2128042"/>
            <a:ext cx="3478924" cy="0"/>
          </a:xfrm>
          <a:prstGeom prst="line">
            <a:avLst/>
          </a:prstGeom>
          <a:ln w="12700">
            <a:solidFill>
              <a:srgbClr val="44D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4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종류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약인공지능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E817706-C9BB-4857-95C4-1A1D1D002BA2}"/>
              </a:ext>
            </a:extLst>
          </p:cNvPr>
          <p:cNvGraphicFramePr>
            <a:graphicFrameLocks noGrp="1"/>
          </p:cNvGraphicFramePr>
          <p:nvPr/>
        </p:nvGraphicFramePr>
        <p:xfrm>
          <a:off x="600273" y="1595977"/>
          <a:ext cx="4416473" cy="46801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1842">
                  <a:extLst>
                    <a:ext uri="{9D8B030D-6E8A-4147-A177-3AD203B41FA5}">
                      <a16:colId xmlns:a16="http://schemas.microsoft.com/office/drawing/2014/main" val="3318553881"/>
                    </a:ext>
                  </a:extLst>
                </a:gridCol>
                <a:gridCol w="3144631">
                  <a:extLst>
                    <a:ext uri="{9D8B030D-6E8A-4147-A177-3AD203B41FA5}">
                      <a16:colId xmlns:a16="http://schemas.microsoft.com/office/drawing/2014/main" val="403718543"/>
                    </a:ext>
                  </a:extLst>
                </a:gridCol>
              </a:tblGrid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약인공지능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544898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기계가 지능적으로 보이도록 만들어 졌으며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인간처럼 기능할 수는 없다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스스로 작업을 할 만큼 똑똑하지 않음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565955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방법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기계가 수행해야 할 작업을 수동으로 입력해야 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72431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자율주행자동차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조종 디바이스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Alpha Go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Siri, Google Assistant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11774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Advanced(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많이 경과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492971"/>
                  </a:ext>
                </a:extLst>
              </a:tr>
            </a:tbl>
          </a:graphicData>
        </a:graphic>
      </p:graphicFrame>
      <p:pic>
        <p:nvPicPr>
          <p:cNvPr id="1026" name="Picture 2" descr="많은 사람들이 이제 Google Assistant를 Siri로 사용합니다.">
            <a:extLst>
              <a:ext uri="{FF2B5EF4-FFF2-40B4-BE49-F238E27FC236}">
                <a16:creationId xmlns:a16="http://schemas.microsoft.com/office/drawing/2014/main" id="{9C258136-6999-4609-B810-7D2E449B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039" y="4145188"/>
            <a:ext cx="30289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아이폰, 시리 활용 방법 : 네이버 블로그">
            <a:extLst>
              <a:ext uri="{FF2B5EF4-FFF2-40B4-BE49-F238E27FC236}">
                <a16:creationId xmlns:a16="http://schemas.microsoft.com/office/drawing/2014/main" id="{83AED932-2DB3-402B-873B-5D8260D5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039" y="2152992"/>
            <a:ext cx="3028950" cy="17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phaGo Zero demystified | Dylan's Blog">
            <a:extLst>
              <a:ext uri="{FF2B5EF4-FFF2-40B4-BE49-F238E27FC236}">
                <a16:creationId xmlns:a16="http://schemas.microsoft.com/office/drawing/2014/main" id="{E566641D-1160-4AAC-AE37-CE69A8F4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98" y="4145187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시대의 법제, 어떻게 달라지나?③] 자율주행자동차 시대의 도래 ...">
            <a:extLst>
              <a:ext uri="{FF2B5EF4-FFF2-40B4-BE49-F238E27FC236}">
                <a16:creationId xmlns:a16="http://schemas.microsoft.com/office/drawing/2014/main" id="{2A8D5882-BD0F-4A19-9D86-76A4BDB9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98" y="2152992"/>
            <a:ext cx="2878976" cy="17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8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0680" y="6264679"/>
            <a:ext cx="2743200" cy="365125"/>
          </a:xfrm>
        </p:spPr>
        <p:txBody>
          <a:bodyPr/>
          <a:lstStyle/>
          <a:p>
            <a:fld id="{3D9338C6-EC70-4AFB-94EA-65F33D6F521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종류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강인공지능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E817706-C9BB-4857-95C4-1A1D1D002BA2}"/>
              </a:ext>
            </a:extLst>
          </p:cNvPr>
          <p:cNvGraphicFramePr>
            <a:graphicFrameLocks noGrp="1"/>
          </p:cNvGraphicFramePr>
          <p:nvPr/>
        </p:nvGraphicFramePr>
        <p:xfrm>
          <a:off x="600273" y="1561870"/>
          <a:ext cx="4453699" cy="49544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71842">
                  <a:extLst>
                    <a:ext uri="{9D8B030D-6E8A-4147-A177-3AD203B41FA5}">
                      <a16:colId xmlns:a16="http://schemas.microsoft.com/office/drawing/2014/main" val="3318553881"/>
                    </a:ext>
                  </a:extLst>
                </a:gridCol>
                <a:gridCol w="3181857">
                  <a:extLst>
                    <a:ext uri="{9D8B030D-6E8A-4147-A177-3AD203B41FA5}">
                      <a16:colId xmlns:a16="http://schemas.microsoft.com/office/drawing/2014/main" val="2521797545"/>
                    </a:ext>
                  </a:extLst>
                </a:gridCol>
              </a:tblGrid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강인공지능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544898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기계가 실제로 생각할 수 있고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인간처럼 기능할 수 있다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인간의 마음을 표현할 수 있는 기계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인간의 지능을 사용할 수 있는 기계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565955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방법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프로그램에 알고리즘이 저장되어 있음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72431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적합한 예시 없음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가장 가까운 것은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Sophia, </a:t>
                      </a:r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Actroid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-F(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꽤 비슷함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IBM Watson(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가장 비슷한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11774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초기단계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492971"/>
                  </a:ext>
                </a:extLst>
              </a:tr>
            </a:tbl>
          </a:graphicData>
        </a:graphic>
      </p:graphicFrame>
      <p:pic>
        <p:nvPicPr>
          <p:cNvPr id="2056" name="Picture 8" descr="IBM Watson versus Jeopardy! - AI: A brief history of man versus ...">
            <a:extLst>
              <a:ext uri="{FF2B5EF4-FFF2-40B4-BE49-F238E27FC236}">
                <a16:creationId xmlns:a16="http://schemas.microsoft.com/office/drawing/2014/main" id="{48381754-1BCE-483D-BCDD-3E1D1011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53" y="4199476"/>
            <a:ext cx="3670251" cy="23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5BF533-B471-4457-92E7-42B9BD23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85" y="1574575"/>
            <a:ext cx="3323190" cy="251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interview comes just a month after Sophia was granted citizenship in Saudi Arabia. Speaking at a conference in Riyadh, Sophia said: 'I am very honoured and proud for this unique distinction. This is historical to be the first robot in the world to be recognized with a citizenship'">
            <a:hlinkClick r:id="rId5"/>
            <a:extLst>
              <a:ext uri="{FF2B5EF4-FFF2-40B4-BE49-F238E27FC236}">
                <a16:creationId xmlns:a16="http://schemas.microsoft.com/office/drawing/2014/main" id="{225A9C06-DC25-4BA2-8EE5-FE37DBC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53" y="1574576"/>
            <a:ext cx="2749749" cy="251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8137A-9EF0-4253-BF33-807BBD11D0B4}"/>
              </a:ext>
            </a:extLst>
          </p:cNvPr>
          <p:cNvSpPr txBox="1"/>
          <p:nvPr/>
        </p:nvSpPr>
        <p:spPr>
          <a:xfrm>
            <a:off x="9144000" y="4199476"/>
            <a:ext cx="24078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위부터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Sophia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Actroid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-F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IBM Watson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65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종류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초인공지능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E817706-C9BB-4857-95C4-1A1D1D002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75452"/>
              </p:ext>
            </p:extLst>
          </p:nvPr>
        </p:nvGraphicFramePr>
        <p:xfrm>
          <a:off x="600273" y="1590666"/>
          <a:ext cx="5204626" cy="440581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6284">
                  <a:extLst>
                    <a:ext uri="{9D8B030D-6E8A-4147-A177-3AD203B41FA5}">
                      <a16:colId xmlns:a16="http://schemas.microsoft.com/office/drawing/2014/main" val="3318553881"/>
                    </a:ext>
                  </a:extLst>
                </a:gridCol>
                <a:gridCol w="3718342">
                  <a:extLst>
                    <a:ext uri="{9D8B030D-6E8A-4147-A177-3AD203B41FA5}">
                      <a16:colId xmlns:a16="http://schemas.microsoft.com/office/drawing/2014/main" val="247495762"/>
                    </a:ext>
                  </a:extLst>
                </a:gridCol>
              </a:tblGrid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초인공지능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544898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인간의 지능과 능력을 능가하는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</a:t>
                      </a:r>
                    </a:p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것이 인간의 능력을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넘어섬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인간의 마음조차도 능력에 근접할 수 없음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565955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방법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72431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**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영화에 존재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어벤저스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울트론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프로메테우스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데이비드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11774"/>
                  </a:ext>
                </a:extLst>
              </a:tr>
              <a:tr h="676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추측단계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492971"/>
                  </a:ext>
                </a:extLst>
              </a:tr>
            </a:tbl>
          </a:graphicData>
        </a:graphic>
      </p:graphicFrame>
      <p:pic>
        <p:nvPicPr>
          <p:cNvPr id="3074" name="Picture 2" descr="Ultron">
            <a:extLst>
              <a:ext uri="{FF2B5EF4-FFF2-40B4-BE49-F238E27FC236}">
                <a16:creationId xmlns:a16="http://schemas.microsoft.com/office/drawing/2014/main" id="{3220AEF6-D7B0-4BE3-951C-910785A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18" y="1304965"/>
            <a:ext cx="4633707" cy="262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1DF038-E922-47C1-A576-C5AA67FC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17" y="4077422"/>
            <a:ext cx="4633707" cy="26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19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4A11BD70-D407-45E9-AF86-04E0EAA43133}"/>
              </a:ext>
            </a:extLst>
          </p:cNvPr>
          <p:cNvSpPr/>
          <p:nvPr/>
        </p:nvSpPr>
        <p:spPr>
          <a:xfrm rot="5400000">
            <a:off x="4551328" y="2387748"/>
            <a:ext cx="990276" cy="853687"/>
          </a:xfrm>
          <a:prstGeom prst="hexagon">
            <a:avLst/>
          </a:prstGeom>
          <a:solidFill>
            <a:srgbClr val="FF7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54EE-CD93-9F44-BF37-CBB86052093C}"/>
              </a:ext>
            </a:extLst>
          </p:cNvPr>
          <p:cNvSpPr txBox="1"/>
          <p:nvPr/>
        </p:nvSpPr>
        <p:spPr>
          <a:xfrm>
            <a:off x="4953000" y="2567226"/>
            <a:ext cx="947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6BA920D9-1199-B54D-A120-E6928208725E}"/>
              </a:ext>
            </a:extLst>
          </p:cNvPr>
          <p:cNvSpPr txBox="1"/>
          <p:nvPr/>
        </p:nvSpPr>
        <p:spPr>
          <a:xfrm>
            <a:off x="4161015" y="3548270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구분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09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241C9-5C88-4AFA-8633-1F6085ADE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0A4DF-D6BB-4239-BEFF-CF2FFF4BCF4D}"/>
              </a:ext>
            </a:extLst>
          </p:cNvPr>
          <p:cNvSpPr/>
          <p:nvPr/>
        </p:nvSpPr>
        <p:spPr>
          <a:xfrm>
            <a:off x="463038" y="1433036"/>
            <a:ext cx="10752221" cy="50256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5EB45D-3916-4117-A82A-81AC06B13063}"/>
              </a:ext>
            </a:extLst>
          </p:cNvPr>
          <p:cNvGrpSpPr/>
          <p:nvPr/>
        </p:nvGrpSpPr>
        <p:grpSpPr>
          <a:xfrm>
            <a:off x="463038" y="1433036"/>
            <a:ext cx="11167308" cy="5025635"/>
            <a:chOff x="719889" y="1433036"/>
            <a:chExt cx="10752221" cy="5025635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FBAA9FC-82B3-4731-B95C-F654BD554C3B}"/>
                </a:ext>
              </a:extLst>
            </p:cNvPr>
            <p:cNvSpPr/>
            <p:nvPr/>
          </p:nvSpPr>
          <p:spPr>
            <a:xfrm>
              <a:off x="719889" y="1433036"/>
              <a:ext cx="10752221" cy="5025635"/>
            </a:xfrm>
            <a:custGeom>
              <a:avLst/>
              <a:gdLst>
                <a:gd name="connsiteX0" fmla="*/ 0 w 10752221"/>
                <a:gd name="connsiteY0" fmla="*/ 427179 h 5025635"/>
                <a:gd name="connsiteX1" fmla="*/ 427179 w 10752221"/>
                <a:gd name="connsiteY1" fmla="*/ 0 h 5025635"/>
                <a:gd name="connsiteX2" fmla="*/ 10325042 w 10752221"/>
                <a:gd name="connsiteY2" fmla="*/ 0 h 5025635"/>
                <a:gd name="connsiteX3" fmla="*/ 10752221 w 10752221"/>
                <a:gd name="connsiteY3" fmla="*/ 427179 h 5025635"/>
                <a:gd name="connsiteX4" fmla="*/ 10752221 w 10752221"/>
                <a:gd name="connsiteY4" fmla="*/ 4598456 h 5025635"/>
                <a:gd name="connsiteX5" fmla="*/ 10325042 w 10752221"/>
                <a:gd name="connsiteY5" fmla="*/ 5025635 h 5025635"/>
                <a:gd name="connsiteX6" fmla="*/ 427179 w 10752221"/>
                <a:gd name="connsiteY6" fmla="*/ 5025635 h 5025635"/>
                <a:gd name="connsiteX7" fmla="*/ 0 w 10752221"/>
                <a:gd name="connsiteY7" fmla="*/ 4598456 h 5025635"/>
                <a:gd name="connsiteX8" fmla="*/ 0 w 10752221"/>
                <a:gd name="connsiteY8" fmla="*/ 427179 h 502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2221" h="5025635">
                  <a:moveTo>
                    <a:pt x="0" y="427179"/>
                  </a:moveTo>
                  <a:cubicBezTo>
                    <a:pt x="0" y="191255"/>
                    <a:pt x="191255" y="0"/>
                    <a:pt x="427179" y="0"/>
                  </a:cubicBezTo>
                  <a:lnTo>
                    <a:pt x="10325042" y="0"/>
                  </a:lnTo>
                  <a:cubicBezTo>
                    <a:pt x="10560966" y="0"/>
                    <a:pt x="10752221" y="191255"/>
                    <a:pt x="10752221" y="427179"/>
                  </a:cubicBezTo>
                  <a:lnTo>
                    <a:pt x="10752221" y="4598456"/>
                  </a:lnTo>
                  <a:cubicBezTo>
                    <a:pt x="10752221" y="4834380"/>
                    <a:pt x="10560966" y="5025635"/>
                    <a:pt x="10325042" y="5025635"/>
                  </a:cubicBezTo>
                  <a:lnTo>
                    <a:pt x="427179" y="5025635"/>
                  </a:lnTo>
                  <a:cubicBezTo>
                    <a:pt x="191255" y="5025635"/>
                    <a:pt x="0" y="4834380"/>
                    <a:pt x="0" y="4598456"/>
                  </a:cubicBezTo>
                  <a:lnTo>
                    <a:pt x="0" y="42717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1796" tIns="231796" rIns="231796" bIns="4025567" numCol="1" spcCol="1270" anchor="t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b="1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</a:t>
              </a:r>
              <a:r>
                <a:rPr lang="ko-KR" altLang="en-US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인간의 지적 능력을 컴퓨터를 통해 구현하는 기술</a:t>
              </a:r>
              <a:endParaRPr lang="ko-KR" altLang="en-US" sz="2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AC1E503-5726-43F2-8CAF-F0707C5061BC}"/>
                </a:ext>
              </a:extLst>
            </p:cNvPr>
            <p:cNvSpPr/>
            <p:nvPr/>
          </p:nvSpPr>
          <p:spPr>
            <a:xfrm>
              <a:off x="988694" y="2689444"/>
              <a:ext cx="1612833" cy="1719464"/>
            </a:xfrm>
            <a:custGeom>
              <a:avLst/>
              <a:gdLst>
                <a:gd name="connsiteX0" fmla="*/ 0 w 1612833"/>
                <a:gd name="connsiteY0" fmla="*/ 169347 h 1719464"/>
                <a:gd name="connsiteX1" fmla="*/ 169347 w 1612833"/>
                <a:gd name="connsiteY1" fmla="*/ 0 h 1719464"/>
                <a:gd name="connsiteX2" fmla="*/ 1443486 w 1612833"/>
                <a:gd name="connsiteY2" fmla="*/ 0 h 1719464"/>
                <a:gd name="connsiteX3" fmla="*/ 1612833 w 1612833"/>
                <a:gd name="connsiteY3" fmla="*/ 169347 h 1719464"/>
                <a:gd name="connsiteX4" fmla="*/ 1612833 w 1612833"/>
                <a:gd name="connsiteY4" fmla="*/ 1550117 h 1719464"/>
                <a:gd name="connsiteX5" fmla="*/ 1443486 w 1612833"/>
                <a:gd name="connsiteY5" fmla="*/ 1719464 h 1719464"/>
                <a:gd name="connsiteX6" fmla="*/ 169347 w 1612833"/>
                <a:gd name="connsiteY6" fmla="*/ 1719464 h 1719464"/>
                <a:gd name="connsiteX7" fmla="*/ 0 w 1612833"/>
                <a:gd name="connsiteY7" fmla="*/ 1550117 h 1719464"/>
                <a:gd name="connsiteX8" fmla="*/ 0 w 1612833"/>
                <a:gd name="connsiteY8" fmla="*/ 169347 h 171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833" h="1719464">
                  <a:moveTo>
                    <a:pt x="0" y="169347"/>
                  </a:moveTo>
                  <a:cubicBezTo>
                    <a:pt x="0" y="75819"/>
                    <a:pt x="75819" y="0"/>
                    <a:pt x="169347" y="0"/>
                  </a:cubicBezTo>
                  <a:lnTo>
                    <a:pt x="1443486" y="0"/>
                  </a:lnTo>
                  <a:cubicBezTo>
                    <a:pt x="1537014" y="0"/>
                    <a:pt x="1612833" y="75819"/>
                    <a:pt x="1612833" y="169347"/>
                  </a:cubicBezTo>
                  <a:lnTo>
                    <a:pt x="1612833" y="1550117"/>
                  </a:lnTo>
                  <a:cubicBezTo>
                    <a:pt x="1612833" y="1643645"/>
                    <a:pt x="1537014" y="1719464"/>
                    <a:pt x="1443486" y="1719464"/>
                  </a:cubicBezTo>
                  <a:lnTo>
                    <a:pt x="169347" y="1719464"/>
                  </a:lnTo>
                  <a:cubicBezTo>
                    <a:pt x="75819" y="1719464"/>
                    <a:pt x="0" y="1643645"/>
                    <a:pt x="0" y="1550117"/>
                  </a:cubicBezTo>
                  <a:lnTo>
                    <a:pt x="0" y="1693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940" tIns="102940" rIns="102940" bIns="10294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 시스템</a:t>
              </a:r>
              <a:endParaRPr lang="en-US" altLang="ko-KR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CC7BD49-A58C-4736-8274-748D285B9B50}"/>
                </a:ext>
              </a:extLst>
            </p:cNvPr>
            <p:cNvSpPr/>
            <p:nvPr/>
          </p:nvSpPr>
          <p:spPr>
            <a:xfrm>
              <a:off x="988694" y="4487739"/>
              <a:ext cx="1612833" cy="1719464"/>
            </a:xfrm>
            <a:custGeom>
              <a:avLst/>
              <a:gdLst>
                <a:gd name="connsiteX0" fmla="*/ 0 w 1612833"/>
                <a:gd name="connsiteY0" fmla="*/ 169347 h 1719464"/>
                <a:gd name="connsiteX1" fmla="*/ 169347 w 1612833"/>
                <a:gd name="connsiteY1" fmla="*/ 0 h 1719464"/>
                <a:gd name="connsiteX2" fmla="*/ 1443486 w 1612833"/>
                <a:gd name="connsiteY2" fmla="*/ 0 h 1719464"/>
                <a:gd name="connsiteX3" fmla="*/ 1612833 w 1612833"/>
                <a:gd name="connsiteY3" fmla="*/ 169347 h 1719464"/>
                <a:gd name="connsiteX4" fmla="*/ 1612833 w 1612833"/>
                <a:gd name="connsiteY4" fmla="*/ 1550117 h 1719464"/>
                <a:gd name="connsiteX5" fmla="*/ 1443486 w 1612833"/>
                <a:gd name="connsiteY5" fmla="*/ 1719464 h 1719464"/>
                <a:gd name="connsiteX6" fmla="*/ 169347 w 1612833"/>
                <a:gd name="connsiteY6" fmla="*/ 1719464 h 1719464"/>
                <a:gd name="connsiteX7" fmla="*/ 0 w 1612833"/>
                <a:gd name="connsiteY7" fmla="*/ 1550117 h 1719464"/>
                <a:gd name="connsiteX8" fmla="*/ 0 w 1612833"/>
                <a:gd name="connsiteY8" fmla="*/ 169347 h 171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2833" h="1719464">
                  <a:moveTo>
                    <a:pt x="0" y="169347"/>
                  </a:moveTo>
                  <a:cubicBezTo>
                    <a:pt x="0" y="75819"/>
                    <a:pt x="75819" y="0"/>
                    <a:pt x="169347" y="0"/>
                  </a:cubicBezTo>
                  <a:lnTo>
                    <a:pt x="1443486" y="0"/>
                  </a:lnTo>
                  <a:cubicBezTo>
                    <a:pt x="1537014" y="0"/>
                    <a:pt x="1612833" y="75819"/>
                    <a:pt x="1612833" y="169347"/>
                  </a:cubicBezTo>
                  <a:lnTo>
                    <a:pt x="1612833" y="1550117"/>
                  </a:lnTo>
                  <a:cubicBezTo>
                    <a:pt x="1612833" y="1643645"/>
                    <a:pt x="1537014" y="1719464"/>
                    <a:pt x="1443486" y="1719464"/>
                  </a:cubicBezTo>
                  <a:lnTo>
                    <a:pt x="169347" y="1719464"/>
                  </a:lnTo>
                  <a:cubicBezTo>
                    <a:pt x="75819" y="1719464"/>
                    <a:pt x="0" y="1643645"/>
                    <a:pt x="0" y="1550117"/>
                  </a:cubicBezTo>
                  <a:lnTo>
                    <a:pt x="0" y="169347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940" tIns="102940" rIns="102940" bIns="10294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규칙기반 시스템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1C9EDA-6BC2-4ED7-A6E5-6F2EDC232142}"/>
              </a:ext>
            </a:extLst>
          </p:cNvPr>
          <p:cNvGrpSpPr/>
          <p:nvPr/>
        </p:nvGrpSpPr>
        <p:grpSpPr>
          <a:xfrm>
            <a:off x="2479920" y="2689444"/>
            <a:ext cx="9023548" cy="3517944"/>
            <a:chOff x="2746992" y="2689444"/>
            <a:chExt cx="8332971" cy="3517944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6A7450F-D9EF-4326-857C-ED1231C456D4}"/>
                </a:ext>
              </a:extLst>
            </p:cNvPr>
            <p:cNvSpPr/>
            <p:nvPr/>
          </p:nvSpPr>
          <p:spPr>
            <a:xfrm>
              <a:off x="2746992" y="2689444"/>
              <a:ext cx="8332971" cy="3517944"/>
            </a:xfrm>
            <a:custGeom>
              <a:avLst/>
              <a:gdLst>
                <a:gd name="connsiteX0" fmla="*/ 0 w 8332971"/>
                <a:gd name="connsiteY0" fmla="*/ 369384 h 3517944"/>
                <a:gd name="connsiteX1" fmla="*/ 369384 w 8332971"/>
                <a:gd name="connsiteY1" fmla="*/ 0 h 3517944"/>
                <a:gd name="connsiteX2" fmla="*/ 7963587 w 8332971"/>
                <a:gd name="connsiteY2" fmla="*/ 0 h 3517944"/>
                <a:gd name="connsiteX3" fmla="*/ 8332971 w 8332971"/>
                <a:gd name="connsiteY3" fmla="*/ 369384 h 3517944"/>
                <a:gd name="connsiteX4" fmla="*/ 8332971 w 8332971"/>
                <a:gd name="connsiteY4" fmla="*/ 3148560 h 3517944"/>
                <a:gd name="connsiteX5" fmla="*/ 7963587 w 8332971"/>
                <a:gd name="connsiteY5" fmla="*/ 3517944 h 3517944"/>
                <a:gd name="connsiteX6" fmla="*/ 369384 w 8332971"/>
                <a:gd name="connsiteY6" fmla="*/ 3517944 h 3517944"/>
                <a:gd name="connsiteX7" fmla="*/ 0 w 8332971"/>
                <a:gd name="connsiteY7" fmla="*/ 3148560 h 3517944"/>
                <a:gd name="connsiteX8" fmla="*/ 0 w 8332971"/>
                <a:gd name="connsiteY8" fmla="*/ 369384 h 351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32971" h="3517944">
                  <a:moveTo>
                    <a:pt x="0" y="369384"/>
                  </a:moveTo>
                  <a:cubicBezTo>
                    <a:pt x="0" y="165379"/>
                    <a:pt x="165379" y="0"/>
                    <a:pt x="369384" y="0"/>
                  </a:cubicBezTo>
                  <a:lnTo>
                    <a:pt x="7963587" y="0"/>
                  </a:lnTo>
                  <a:cubicBezTo>
                    <a:pt x="8167592" y="0"/>
                    <a:pt x="8332971" y="165379"/>
                    <a:pt x="8332971" y="369384"/>
                  </a:cubicBezTo>
                  <a:lnTo>
                    <a:pt x="8332971" y="3148560"/>
                  </a:lnTo>
                  <a:cubicBezTo>
                    <a:pt x="8332971" y="3352565"/>
                    <a:pt x="8167592" y="3517944"/>
                    <a:pt x="7963587" y="3517944"/>
                  </a:cubicBezTo>
                  <a:lnTo>
                    <a:pt x="369384" y="3517944"/>
                  </a:lnTo>
                  <a:cubicBezTo>
                    <a:pt x="165379" y="3517944"/>
                    <a:pt x="0" y="3352565"/>
                    <a:pt x="0" y="3148560"/>
                  </a:cubicBezTo>
                  <a:lnTo>
                    <a:pt x="0" y="369384"/>
                  </a:lnTo>
                  <a:close/>
                </a:path>
              </a:pathLst>
            </a:custGeom>
            <a:grpFill/>
            <a:ln w="28575">
              <a:solidFill>
                <a:srgbClr val="FFCA2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869" tIns="214869" rIns="214869" bIns="2342084" numCol="1" spcCol="1270" anchor="t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b="1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en-US" altLang="ko-KR" sz="22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컴퓨터가 데이터를 통해 스스로 학습하여 예측이나 판단을 제공하는 기술</a:t>
              </a:r>
              <a:endParaRPr lang="ko-KR" altLang="en-US" sz="1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2C04434-2496-4E46-AD62-CC82AD5876D0}"/>
                </a:ext>
              </a:extLst>
            </p:cNvPr>
            <p:cNvSpPr/>
            <p:nvPr/>
          </p:nvSpPr>
          <p:spPr>
            <a:xfrm>
              <a:off x="2974292" y="3920725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지도학습</a:t>
              </a: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C193DA9-9143-45FE-BB5A-4C570793BF40}"/>
                </a:ext>
              </a:extLst>
            </p:cNvPr>
            <p:cNvSpPr/>
            <p:nvPr/>
          </p:nvSpPr>
          <p:spPr>
            <a:xfrm>
              <a:off x="2974292" y="4611788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비지도학습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C490829-FFE4-4149-A30E-9C08A546D3D2}"/>
                </a:ext>
              </a:extLst>
            </p:cNvPr>
            <p:cNvSpPr/>
            <p:nvPr/>
          </p:nvSpPr>
          <p:spPr>
            <a:xfrm>
              <a:off x="2974292" y="5302851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강화학습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319349-4FA6-4A36-972E-E1FBD7E042B6}"/>
              </a:ext>
            </a:extLst>
          </p:cNvPr>
          <p:cNvGrpSpPr/>
          <p:nvPr/>
        </p:nvGrpSpPr>
        <p:grpSpPr>
          <a:xfrm>
            <a:off x="4710164" y="3945853"/>
            <a:ext cx="6623277" cy="2010254"/>
            <a:chOff x="4967016" y="3945853"/>
            <a:chExt cx="5967482" cy="2010254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423FDF8-B6B9-4AFD-B2C4-EA061AEE808F}"/>
                </a:ext>
              </a:extLst>
            </p:cNvPr>
            <p:cNvSpPr/>
            <p:nvPr/>
          </p:nvSpPr>
          <p:spPr>
            <a:xfrm>
              <a:off x="4967016" y="3945853"/>
              <a:ext cx="5967482" cy="2010254"/>
            </a:xfrm>
            <a:custGeom>
              <a:avLst/>
              <a:gdLst>
                <a:gd name="connsiteX0" fmla="*/ 0 w 5967482"/>
                <a:gd name="connsiteY0" fmla="*/ 211077 h 2010254"/>
                <a:gd name="connsiteX1" fmla="*/ 211077 w 5967482"/>
                <a:gd name="connsiteY1" fmla="*/ 0 h 2010254"/>
                <a:gd name="connsiteX2" fmla="*/ 5756405 w 5967482"/>
                <a:gd name="connsiteY2" fmla="*/ 0 h 2010254"/>
                <a:gd name="connsiteX3" fmla="*/ 5967482 w 5967482"/>
                <a:gd name="connsiteY3" fmla="*/ 211077 h 2010254"/>
                <a:gd name="connsiteX4" fmla="*/ 5967482 w 5967482"/>
                <a:gd name="connsiteY4" fmla="*/ 1799177 h 2010254"/>
                <a:gd name="connsiteX5" fmla="*/ 5756405 w 5967482"/>
                <a:gd name="connsiteY5" fmla="*/ 2010254 h 2010254"/>
                <a:gd name="connsiteX6" fmla="*/ 211077 w 5967482"/>
                <a:gd name="connsiteY6" fmla="*/ 2010254 h 2010254"/>
                <a:gd name="connsiteX7" fmla="*/ 0 w 5967482"/>
                <a:gd name="connsiteY7" fmla="*/ 1799177 h 2010254"/>
                <a:gd name="connsiteX8" fmla="*/ 0 w 5967482"/>
                <a:gd name="connsiteY8" fmla="*/ 211077 h 201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7482" h="2010254">
                  <a:moveTo>
                    <a:pt x="0" y="211077"/>
                  </a:moveTo>
                  <a:cubicBezTo>
                    <a:pt x="0" y="94502"/>
                    <a:pt x="94502" y="0"/>
                    <a:pt x="211077" y="0"/>
                  </a:cubicBezTo>
                  <a:lnTo>
                    <a:pt x="5756405" y="0"/>
                  </a:lnTo>
                  <a:cubicBezTo>
                    <a:pt x="5872980" y="0"/>
                    <a:pt x="5967482" y="94502"/>
                    <a:pt x="5967482" y="211077"/>
                  </a:cubicBezTo>
                  <a:lnTo>
                    <a:pt x="5967482" y="1799177"/>
                  </a:lnTo>
                  <a:cubicBezTo>
                    <a:pt x="5967482" y="1915752"/>
                    <a:pt x="5872980" y="2010254"/>
                    <a:pt x="5756405" y="2010254"/>
                  </a:cubicBezTo>
                  <a:lnTo>
                    <a:pt x="211077" y="2010254"/>
                  </a:lnTo>
                  <a:cubicBezTo>
                    <a:pt x="94502" y="2010254"/>
                    <a:pt x="0" y="1915752"/>
                    <a:pt x="0" y="1799177"/>
                  </a:cubicBezTo>
                  <a:lnTo>
                    <a:pt x="0" y="211077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FF75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02" tIns="168502" rIns="168502" bIns="1196499" numCol="1" spcCol="1270" anchor="t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b="1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깊은 인공신경망 알고리즘을 활용하는 </a:t>
              </a:r>
              <a:r>
                <a:rPr lang="ko-KR" altLang="en-US" sz="1600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기술</a:t>
              </a:r>
              <a:endParaRPr lang="ko-KR" altLang="en-US" sz="1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8084797-378B-4DA2-98C8-24C5C6C90FA2}"/>
                </a:ext>
              </a:extLst>
            </p:cNvPr>
            <p:cNvSpPr/>
            <p:nvPr/>
          </p:nvSpPr>
          <p:spPr>
            <a:xfrm>
              <a:off x="5116203" y="4850467"/>
              <a:ext cx="1242297" cy="904614"/>
            </a:xfrm>
            <a:custGeom>
              <a:avLst/>
              <a:gdLst>
                <a:gd name="connsiteX0" fmla="*/ 0 w 1242297"/>
                <a:gd name="connsiteY0" fmla="*/ 94984 h 904614"/>
                <a:gd name="connsiteX1" fmla="*/ 94984 w 1242297"/>
                <a:gd name="connsiteY1" fmla="*/ 0 h 904614"/>
                <a:gd name="connsiteX2" fmla="*/ 1147313 w 1242297"/>
                <a:gd name="connsiteY2" fmla="*/ 0 h 904614"/>
                <a:gd name="connsiteX3" fmla="*/ 1242297 w 1242297"/>
                <a:gd name="connsiteY3" fmla="*/ 94984 h 904614"/>
                <a:gd name="connsiteX4" fmla="*/ 1242297 w 1242297"/>
                <a:gd name="connsiteY4" fmla="*/ 809630 h 904614"/>
                <a:gd name="connsiteX5" fmla="*/ 1147313 w 1242297"/>
                <a:gd name="connsiteY5" fmla="*/ 904614 h 904614"/>
                <a:gd name="connsiteX6" fmla="*/ 94984 w 1242297"/>
                <a:gd name="connsiteY6" fmla="*/ 904614 h 904614"/>
                <a:gd name="connsiteX7" fmla="*/ 0 w 1242297"/>
                <a:gd name="connsiteY7" fmla="*/ 809630 h 904614"/>
                <a:gd name="connsiteX8" fmla="*/ 0 w 1242297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297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1147313" y="0"/>
                  </a:lnTo>
                  <a:cubicBezTo>
                    <a:pt x="1199771" y="0"/>
                    <a:pt x="1242297" y="42526"/>
                    <a:pt x="1242297" y="94984"/>
                  </a:cubicBezTo>
                  <a:lnTo>
                    <a:pt x="1242297" y="809630"/>
                  </a:lnTo>
                  <a:cubicBezTo>
                    <a:pt x="1242297" y="862088"/>
                    <a:pt x="1199771" y="904614"/>
                    <a:pt x="1147313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합성곱</a:t>
              </a: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86D5D00-DA5D-4E5C-89FC-0C7451FF7ACA}"/>
                </a:ext>
              </a:extLst>
            </p:cNvPr>
            <p:cNvSpPr/>
            <p:nvPr/>
          </p:nvSpPr>
          <p:spPr>
            <a:xfrm>
              <a:off x="6389095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심층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794431B-E4E1-45D5-B872-5140A8E33BDB}"/>
                </a:ext>
              </a:extLst>
            </p:cNvPr>
            <p:cNvSpPr/>
            <p:nvPr/>
          </p:nvSpPr>
          <p:spPr>
            <a:xfrm>
              <a:off x="7495104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순환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EF908C8-A0D3-480B-99B6-1A07EC84DBDA}"/>
                </a:ext>
              </a:extLst>
            </p:cNvPr>
            <p:cNvSpPr/>
            <p:nvPr/>
          </p:nvSpPr>
          <p:spPr>
            <a:xfrm>
              <a:off x="8601114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제한 볼츠만 머신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(RBM)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9CF9FE9-E5C6-46F5-884E-5E5D3A718890}"/>
                </a:ext>
              </a:extLst>
            </p:cNvPr>
            <p:cNvSpPr/>
            <p:nvPr/>
          </p:nvSpPr>
          <p:spPr>
            <a:xfrm>
              <a:off x="9707123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심층 신뢰 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(DBN)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DC29E336-AAD7-4EFF-88E2-B798DC081C7C}"/>
              </a:ext>
            </a:extLst>
          </p:cNvPr>
          <p:cNvSpPr/>
          <p:nvPr/>
        </p:nvSpPr>
        <p:spPr>
          <a:xfrm>
            <a:off x="748904" y="3988174"/>
            <a:ext cx="1612833" cy="920299"/>
          </a:xfrm>
          <a:custGeom>
            <a:avLst/>
            <a:gdLst>
              <a:gd name="connsiteX0" fmla="*/ 0 w 1612833"/>
              <a:gd name="connsiteY0" fmla="*/ 169347 h 1719464"/>
              <a:gd name="connsiteX1" fmla="*/ 169347 w 1612833"/>
              <a:gd name="connsiteY1" fmla="*/ 0 h 1719464"/>
              <a:gd name="connsiteX2" fmla="*/ 1443486 w 1612833"/>
              <a:gd name="connsiteY2" fmla="*/ 0 h 1719464"/>
              <a:gd name="connsiteX3" fmla="*/ 1612833 w 1612833"/>
              <a:gd name="connsiteY3" fmla="*/ 169347 h 1719464"/>
              <a:gd name="connsiteX4" fmla="*/ 1612833 w 1612833"/>
              <a:gd name="connsiteY4" fmla="*/ 1550117 h 1719464"/>
              <a:gd name="connsiteX5" fmla="*/ 1443486 w 1612833"/>
              <a:gd name="connsiteY5" fmla="*/ 1719464 h 1719464"/>
              <a:gd name="connsiteX6" fmla="*/ 169347 w 1612833"/>
              <a:gd name="connsiteY6" fmla="*/ 1719464 h 1719464"/>
              <a:gd name="connsiteX7" fmla="*/ 0 w 1612833"/>
              <a:gd name="connsiteY7" fmla="*/ 1550117 h 1719464"/>
              <a:gd name="connsiteX8" fmla="*/ 0 w 1612833"/>
              <a:gd name="connsiteY8" fmla="*/ 169347 h 17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833" h="1719464">
                <a:moveTo>
                  <a:pt x="0" y="169347"/>
                </a:moveTo>
                <a:cubicBezTo>
                  <a:pt x="0" y="75819"/>
                  <a:pt x="75819" y="0"/>
                  <a:pt x="169347" y="0"/>
                </a:cubicBezTo>
                <a:lnTo>
                  <a:pt x="1443486" y="0"/>
                </a:lnTo>
                <a:cubicBezTo>
                  <a:pt x="1537014" y="0"/>
                  <a:pt x="1612833" y="75819"/>
                  <a:pt x="1612833" y="169347"/>
                </a:cubicBezTo>
                <a:lnTo>
                  <a:pt x="1612833" y="1550117"/>
                </a:lnTo>
                <a:cubicBezTo>
                  <a:pt x="1612833" y="1643645"/>
                  <a:pt x="1537014" y="1719464"/>
                  <a:pt x="1443486" y="1719464"/>
                </a:cubicBezTo>
                <a:lnTo>
                  <a:pt x="169347" y="1719464"/>
                </a:lnTo>
                <a:cubicBezTo>
                  <a:pt x="75819" y="1719464"/>
                  <a:pt x="0" y="1643645"/>
                  <a:pt x="0" y="1550117"/>
                </a:cubicBezTo>
                <a:lnTo>
                  <a:pt x="0" y="16934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940" tIns="102940" rIns="102940" bIns="10294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및 음성인식</a:t>
            </a:r>
            <a:endParaRPr lang="en-US" altLang="ko-KR" sz="14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05449C-11FB-4A8D-9A4B-3DA53E4AC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구분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58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학습 단계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3187" t="25773" r="24549" b="1747"/>
          <a:stretch/>
        </p:blipFill>
        <p:spPr>
          <a:xfrm>
            <a:off x="755325" y="2273332"/>
            <a:ext cx="5512157" cy="4136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4117" r="46781"/>
          <a:stretch/>
        </p:blipFill>
        <p:spPr>
          <a:xfrm>
            <a:off x="6683117" y="2273332"/>
            <a:ext cx="4737021" cy="4136704"/>
          </a:xfrm>
          <a:prstGeom prst="rect">
            <a:avLst/>
          </a:prstGeom>
          <a:ln>
            <a:solidFill>
              <a:srgbClr val="080808"/>
            </a:solidFill>
          </a:ln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6E30F50-0CD5-4BD8-B324-38D1173E0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405328"/>
              </p:ext>
            </p:extLst>
          </p:nvPr>
        </p:nvGraphicFramePr>
        <p:xfrm>
          <a:off x="710268" y="959731"/>
          <a:ext cx="10771464" cy="153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442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학습 단계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2159" b="10657"/>
          <a:stretch/>
        </p:blipFill>
        <p:spPr>
          <a:xfrm>
            <a:off x="840852" y="2276475"/>
            <a:ext cx="10450126" cy="436475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0304612" y="3392488"/>
            <a:ext cx="769788" cy="1216457"/>
            <a:chOff x="10304612" y="3392488"/>
            <a:chExt cx="769788" cy="1216457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10335491" y="3392488"/>
              <a:ext cx="738909" cy="121645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10304612" y="3392489"/>
              <a:ext cx="769788" cy="121645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294539" y="5059652"/>
            <a:ext cx="769788" cy="1216457"/>
            <a:chOff x="10304612" y="3392488"/>
            <a:chExt cx="769788" cy="1216457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10335491" y="3392488"/>
              <a:ext cx="738909" cy="121645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 flipV="1">
              <a:off x="10304612" y="3392489"/>
              <a:ext cx="769788" cy="121645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4298838" y="5133542"/>
            <a:ext cx="769788" cy="1216457"/>
            <a:chOff x="10304612" y="3392488"/>
            <a:chExt cx="769788" cy="1216457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10335491" y="3392488"/>
              <a:ext cx="738909" cy="121645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10304612" y="3392489"/>
              <a:ext cx="769788" cy="121645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3913944" y="3494087"/>
            <a:ext cx="769788" cy="1216457"/>
            <a:chOff x="10304612" y="3392488"/>
            <a:chExt cx="769788" cy="1216457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10335491" y="3392488"/>
              <a:ext cx="738909" cy="1216457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10304612" y="3392489"/>
              <a:ext cx="769788" cy="121645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3405CD3-56BD-457F-85AF-DAD510D523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308504"/>
              </p:ext>
            </p:extLst>
          </p:nvPr>
        </p:nvGraphicFramePr>
        <p:xfrm>
          <a:off x="710268" y="959731"/>
          <a:ext cx="10771464" cy="153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0490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학습 단계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15-780 Spring 2014 | Artificial intelligence art, Artificial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55" y="2276475"/>
            <a:ext cx="3435927" cy="43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꽃-사진(아이콘) 모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4" b="20190"/>
          <a:stretch/>
        </p:blipFill>
        <p:spPr bwMode="auto">
          <a:xfrm>
            <a:off x="755325" y="2285711"/>
            <a:ext cx="4130711" cy="43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460748" y="4017818"/>
            <a:ext cx="1348509" cy="572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A389002-A2E3-41E8-9A44-A0E3FCAB9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750238"/>
              </p:ext>
            </p:extLst>
          </p:nvPr>
        </p:nvGraphicFramePr>
        <p:xfrm>
          <a:off x="710268" y="959731"/>
          <a:ext cx="10771464" cy="153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7644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학습 단계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6782" t="17055" r="36670" b="673"/>
          <a:stretch/>
        </p:blipFill>
        <p:spPr>
          <a:xfrm>
            <a:off x="1830218" y="2306636"/>
            <a:ext cx="2584766" cy="4334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4042" t="17055" r="11756" b="49321"/>
          <a:stretch/>
        </p:blipFill>
        <p:spPr>
          <a:xfrm>
            <a:off x="4414142" y="2286915"/>
            <a:ext cx="5792044" cy="435431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195131" y="4821382"/>
            <a:ext cx="960582" cy="267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장미</a:t>
            </a:r>
            <a:r>
              <a:rPr lang="en-US" altLang="ko-KR" dirty="0"/>
              <a:t>’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985655" y="2795712"/>
            <a:ext cx="2649860" cy="3356443"/>
            <a:chOff x="10304612" y="3392488"/>
            <a:chExt cx="769788" cy="1216457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10335491" y="3392488"/>
              <a:ext cx="738909" cy="12164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 flipV="1">
              <a:off x="10304612" y="3392489"/>
              <a:ext cx="769788" cy="121645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EC299709-71BB-4006-A92B-F5447E488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05185"/>
              </p:ext>
            </p:extLst>
          </p:nvPr>
        </p:nvGraphicFramePr>
        <p:xfrm>
          <a:off x="710268" y="959731"/>
          <a:ext cx="10771464" cy="153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4709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학습 단계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6782" t="17055" r="36670" b="673"/>
          <a:stretch/>
        </p:blipFill>
        <p:spPr>
          <a:xfrm>
            <a:off x="1830218" y="2306636"/>
            <a:ext cx="2584766" cy="43345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4042" t="17055" r="11756" b="49321"/>
          <a:stretch/>
        </p:blipFill>
        <p:spPr>
          <a:xfrm>
            <a:off x="4414142" y="2286915"/>
            <a:ext cx="5792044" cy="4354318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E46B113-F5AB-4C47-8926-76C4F6A72C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037081"/>
              </p:ext>
            </p:extLst>
          </p:nvPr>
        </p:nvGraphicFramePr>
        <p:xfrm>
          <a:off x="710268" y="959731"/>
          <a:ext cx="10771464" cy="1531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27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4A11BD70-D407-45E9-AF86-04E0EAA43133}"/>
              </a:ext>
            </a:extLst>
          </p:cNvPr>
          <p:cNvSpPr/>
          <p:nvPr/>
        </p:nvSpPr>
        <p:spPr>
          <a:xfrm rot="5400000">
            <a:off x="4551328" y="2387748"/>
            <a:ext cx="990276" cy="853687"/>
          </a:xfrm>
          <a:prstGeom prst="hexagon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54EE-CD93-9F44-BF37-CBB86052093C}"/>
              </a:ext>
            </a:extLst>
          </p:cNvPr>
          <p:cNvSpPr txBox="1"/>
          <p:nvPr/>
        </p:nvSpPr>
        <p:spPr>
          <a:xfrm>
            <a:off x="4953000" y="2567226"/>
            <a:ext cx="947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1" lang="en-US" altLang="ko-KR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6BA920D9-1199-B54D-A120-E6928208725E}"/>
              </a:ext>
            </a:extLst>
          </p:cNvPr>
          <p:cNvSpPr txBox="1"/>
          <p:nvPr/>
        </p:nvSpPr>
        <p:spPr>
          <a:xfrm>
            <a:off x="4161015" y="3548270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7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241C9-5C88-4AFA-8633-1F6085ADE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20</a:t>
            </a:fld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449ECBAC-2892-44DC-99F9-78718394B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000202"/>
              </p:ext>
            </p:extLst>
          </p:nvPr>
        </p:nvGraphicFramePr>
        <p:xfrm>
          <a:off x="555503" y="1433036"/>
          <a:ext cx="11167310" cy="5025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049FB66-AA42-498D-9CF4-D1AA4AEEC92C}"/>
              </a:ext>
            </a:extLst>
          </p:cNvPr>
          <p:cNvSpPr/>
          <p:nvPr/>
        </p:nvSpPr>
        <p:spPr>
          <a:xfrm>
            <a:off x="841369" y="3988174"/>
            <a:ext cx="1612833" cy="920299"/>
          </a:xfrm>
          <a:custGeom>
            <a:avLst/>
            <a:gdLst>
              <a:gd name="connsiteX0" fmla="*/ 0 w 1612833"/>
              <a:gd name="connsiteY0" fmla="*/ 169347 h 1719464"/>
              <a:gd name="connsiteX1" fmla="*/ 169347 w 1612833"/>
              <a:gd name="connsiteY1" fmla="*/ 0 h 1719464"/>
              <a:gd name="connsiteX2" fmla="*/ 1443486 w 1612833"/>
              <a:gd name="connsiteY2" fmla="*/ 0 h 1719464"/>
              <a:gd name="connsiteX3" fmla="*/ 1612833 w 1612833"/>
              <a:gd name="connsiteY3" fmla="*/ 169347 h 1719464"/>
              <a:gd name="connsiteX4" fmla="*/ 1612833 w 1612833"/>
              <a:gd name="connsiteY4" fmla="*/ 1550117 h 1719464"/>
              <a:gd name="connsiteX5" fmla="*/ 1443486 w 1612833"/>
              <a:gd name="connsiteY5" fmla="*/ 1719464 h 1719464"/>
              <a:gd name="connsiteX6" fmla="*/ 169347 w 1612833"/>
              <a:gd name="connsiteY6" fmla="*/ 1719464 h 1719464"/>
              <a:gd name="connsiteX7" fmla="*/ 0 w 1612833"/>
              <a:gd name="connsiteY7" fmla="*/ 1550117 h 1719464"/>
              <a:gd name="connsiteX8" fmla="*/ 0 w 1612833"/>
              <a:gd name="connsiteY8" fmla="*/ 169347 h 17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833" h="1719464">
                <a:moveTo>
                  <a:pt x="0" y="169347"/>
                </a:moveTo>
                <a:cubicBezTo>
                  <a:pt x="0" y="75819"/>
                  <a:pt x="75819" y="0"/>
                  <a:pt x="169347" y="0"/>
                </a:cubicBezTo>
                <a:lnTo>
                  <a:pt x="1443486" y="0"/>
                </a:lnTo>
                <a:cubicBezTo>
                  <a:pt x="1537014" y="0"/>
                  <a:pt x="1612833" y="75819"/>
                  <a:pt x="1612833" y="169347"/>
                </a:cubicBezTo>
                <a:lnTo>
                  <a:pt x="1612833" y="1550117"/>
                </a:lnTo>
                <a:cubicBezTo>
                  <a:pt x="1612833" y="1643645"/>
                  <a:pt x="1537014" y="1719464"/>
                  <a:pt x="1443486" y="1719464"/>
                </a:cubicBezTo>
                <a:lnTo>
                  <a:pt x="169347" y="1719464"/>
                </a:lnTo>
                <a:cubicBezTo>
                  <a:pt x="75819" y="1719464"/>
                  <a:pt x="0" y="1643645"/>
                  <a:pt x="0" y="1550117"/>
                </a:cubicBezTo>
                <a:lnTo>
                  <a:pt x="0" y="16934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940" tIns="102940" rIns="102940" bIns="10294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및 음성인식</a:t>
            </a:r>
            <a:endParaRPr lang="en-US" altLang="ko-KR" sz="14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E90E4-E8F8-4419-AC55-75E29F8665F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구분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3500" b="1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dirty="0" err="1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51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241C9-5C88-4AFA-8633-1F6085ADE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E90E4-E8F8-4419-AC55-75E29F8665F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구분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 err="1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70E410-7793-4D64-9614-84A1D70CEF0B}"/>
              </a:ext>
            </a:extLst>
          </p:cNvPr>
          <p:cNvGrpSpPr/>
          <p:nvPr/>
        </p:nvGrpSpPr>
        <p:grpSpPr>
          <a:xfrm>
            <a:off x="8663441" y="2266100"/>
            <a:ext cx="2384294" cy="641150"/>
            <a:chOff x="8365491" y="1341426"/>
            <a:chExt cx="2384294" cy="641150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3E9E3D2F-F07B-41DA-97A6-A1D36AC16058}"/>
                </a:ext>
              </a:extLst>
            </p:cNvPr>
            <p:cNvSpPr/>
            <p:nvPr/>
          </p:nvSpPr>
          <p:spPr>
            <a:xfrm>
              <a:off x="8365491" y="1409314"/>
              <a:ext cx="864227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07C508-591A-4BFA-B2F2-5191EA56A8CE}"/>
                </a:ext>
              </a:extLst>
            </p:cNvPr>
            <p:cNvSpPr txBox="1"/>
            <p:nvPr/>
          </p:nvSpPr>
          <p:spPr>
            <a:xfrm>
              <a:off x="9530107" y="1341426"/>
              <a:ext cx="1219678" cy="63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판 단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B627922-36BC-4745-84E9-654648F2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75" y="2063212"/>
            <a:ext cx="1036742" cy="107486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7FEA60-8AF3-4F1B-9C97-40FF45D720A8}"/>
              </a:ext>
            </a:extLst>
          </p:cNvPr>
          <p:cNvGrpSpPr/>
          <p:nvPr/>
        </p:nvGrpSpPr>
        <p:grpSpPr>
          <a:xfrm>
            <a:off x="4778907" y="1321321"/>
            <a:ext cx="1570564" cy="796529"/>
            <a:chOff x="5345239" y="344579"/>
            <a:chExt cx="1707479" cy="88587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0D9B5A-E639-4481-88E7-FA3230452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335" r="9703" b="9902"/>
            <a:stretch/>
          </p:blipFill>
          <p:spPr>
            <a:xfrm rot="1574197">
              <a:off x="6331826" y="344579"/>
              <a:ext cx="720892" cy="8704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AF77CB-5487-40DA-B0CF-4DDB61C746E1}"/>
                </a:ext>
              </a:extLst>
            </p:cNvPr>
            <p:cNvSpPr txBox="1"/>
            <p:nvPr/>
          </p:nvSpPr>
          <p:spPr>
            <a:xfrm>
              <a:off x="5345239" y="5841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학습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46398A-C6F6-4316-B68A-0085F424E256}"/>
              </a:ext>
            </a:extLst>
          </p:cNvPr>
          <p:cNvGrpSpPr/>
          <p:nvPr/>
        </p:nvGrpSpPr>
        <p:grpSpPr>
          <a:xfrm>
            <a:off x="6291429" y="1348392"/>
            <a:ext cx="2215214" cy="1789686"/>
            <a:chOff x="5993479" y="423718"/>
            <a:chExt cx="2215214" cy="1789686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F00A63E4-8354-40D9-B8D6-331B6CBD302A}"/>
                </a:ext>
              </a:extLst>
            </p:cNvPr>
            <p:cNvSpPr/>
            <p:nvPr/>
          </p:nvSpPr>
          <p:spPr>
            <a:xfrm>
              <a:off x="5993479" y="1520514"/>
              <a:ext cx="501800" cy="30592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7B5E52-3DDC-425E-A47F-F44216AA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450" y="1138538"/>
              <a:ext cx="1036742" cy="107486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7460CB7-A19C-458C-B035-68AB011AE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39" t="18369" r="16535" b="7647"/>
            <a:stretch/>
          </p:blipFill>
          <p:spPr>
            <a:xfrm rot="1328393">
              <a:off x="7069326" y="423718"/>
              <a:ext cx="1139367" cy="88503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1551E2-A883-470E-8437-FB1BA958287D}"/>
              </a:ext>
            </a:extLst>
          </p:cNvPr>
          <p:cNvGrpSpPr/>
          <p:nvPr/>
        </p:nvGrpSpPr>
        <p:grpSpPr>
          <a:xfrm>
            <a:off x="8663441" y="4454220"/>
            <a:ext cx="2467458" cy="669965"/>
            <a:chOff x="8365491" y="4266146"/>
            <a:chExt cx="2467458" cy="669965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DCAB32B3-BB04-4346-833F-31E5E75662EF}"/>
                </a:ext>
              </a:extLst>
            </p:cNvPr>
            <p:cNvSpPr/>
            <p:nvPr/>
          </p:nvSpPr>
          <p:spPr>
            <a:xfrm>
              <a:off x="8365491" y="4362849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F2A64F-FF82-4671-B4F1-14C8652F0A78}"/>
                </a:ext>
              </a:extLst>
            </p:cNvPr>
            <p:cNvSpPr txBox="1"/>
            <p:nvPr/>
          </p:nvSpPr>
          <p:spPr>
            <a:xfrm>
              <a:off x="9613271" y="4266146"/>
              <a:ext cx="1219678" cy="63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판 단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D75B6BA-0432-44B3-9685-92C5F9B31ABB}"/>
              </a:ext>
            </a:extLst>
          </p:cNvPr>
          <p:cNvGrpSpPr/>
          <p:nvPr/>
        </p:nvGrpSpPr>
        <p:grpSpPr>
          <a:xfrm>
            <a:off x="4780744" y="3611091"/>
            <a:ext cx="1570564" cy="796529"/>
            <a:chOff x="5345239" y="344579"/>
            <a:chExt cx="1707479" cy="8858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E4B5274-3A3D-42EA-B143-91A71F626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335" r="9703" b="9902"/>
            <a:stretch/>
          </p:blipFill>
          <p:spPr>
            <a:xfrm rot="1574197">
              <a:off x="6331826" y="344579"/>
              <a:ext cx="720892" cy="87049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AEFCDD-9896-4CC5-B705-EAC9A727A1BF}"/>
                </a:ext>
              </a:extLst>
            </p:cNvPr>
            <p:cNvSpPr txBox="1"/>
            <p:nvPr/>
          </p:nvSpPr>
          <p:spPr>
            <a:xfrm>
              <a:off x="5345239" y="58412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/>
                <a:t>학습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127BA6A-07B8-4680-BD11-B14EB2CE1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0" y="4447131"/>
            <a:ext cx="1407788" cy="103386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EFF0E1-5B88-45FB-B0D6-4FE9594DB9E7}"/>
              </a:ext>
            </a:extLst>
          </p:cNvPr>
          <p:cNvGrpSpPr/>
          <p:nvPr/>
        </p:nvGrpSpPr>
        <p:grpSpPr>
          <a:xfrm>
            <a:off x="6291429" y="3563480"/>
            <a:ext cx="2531239" cy="1917511"/>
            <a:chOff x="5993479" y="3375406"/>
            <a:chExt cx="2531239" cy="191751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E7EE721-ABF5-4293-B903-CCAE7581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5926" y="4259056"/>
              <a:ext cx="1407788" cy="1033861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76DED9E5-121E-474C-A993-B7C23B7B7D12}"/>
                </a:ext>
              </a:extLst>
            </p:cNvPr>
            <p:cNvSpPr/>
            <p:nvPr/>
          </p:nvSpPr>
          <p:spPr>
            <a:xfrm>
              <a:off x="5993479" y="4496517"/>
              <a:ext cx="501800" cy="30592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3766317-CA63-4337-93A2-E386FD981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339" t="18369" r="16535" b="7647"/>
            <a:stretch/>
          </p:blipFill>
          <p:spPr>
            <a:xfrm rot="1328393">
              <a:off x="7385351" y="3375406"/>
              <a:ext cx="1139367" cy="885033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8DD21C3-E3FB-491D-A581-B5D9BB082724}"/>
              </a:ext>
            </a:extLst>
          </p:cNvPr>
          <p:cNvSpPr txBox="1"/>
          <p:nvPr/>
        </p:nvSpPr>
        <p:spPr>
          <a:xfrm>
            <a:off x="1504038" y="5918379"/>
            <a:ext cx="9183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 err="1">
                <a:latin typeface="Malgun Gothic" panose="020B0503020000020004" pitchFamily="34" charset="-127"/>
              </a:rPr>
              <a:t>머신러닝</a:t>
            </a:r>
            <a:r>
              <a:rPr kumimoji="1" lang="en-US" altLang="ko-KR" sz="2800" b="1" dirty="0">
                <a:latin typeface="Malgun Gothic" panose="020B0503020000020004" pitchFamily="34" charset="-127"/>
              </a:rPr>
              <a:t>?   </a:t>
            </a:r>
            <a:r>
              <a:rPr kumimoji="1" lang="ko-KR" altLang="en-US" sz="2400" b="1" dirty="0">
                <a:latin typeface="+mn-ea"/>
              </a:rPr>
              <a:t>기계</a:t>
            </a:r>
            <a:r>
              <a:rPr kumimoji="1" lang="x-none" altLang="en-US" sz="2400" dirty="0">
                <a:latin typeface="+mn-ea"/>
              </a:rPr>
              <a:t>가 </a:t>
            </a:r>
            <a:r>
              <a:rPr kumimoji="1" lang="x-none" altLang="en-US" sz="2400" b="1" dirty="0">
                <a:latin typeface="+mn-ea"/>
              </a:rPr>
              <a:t>데이터</a:t>
            </a:r>
            <a:r>
              <a:rPr kumimoji="1" lang="x-none" altLang="en-US" sz="2400" dirty="0">
                <a:latin typeface="+mn-ea"/>
              </a:rPr>
              <a:t>를 받아 스스로 </a:t>
            </a:r>
            <a:r>
              <a:rPr kumimoji="1" lang="x-none" altLang="en-US" sz="2400" b="1" dirty="0">
                <a:latin typeface="+mn-ea"/>
              </a:rPr>
              <a:t>학습</a:t>
            </a:r>
            <a:r>
              <a:rPr kumimoji="1" lang="ko-KR" altLang="en-US" sz="2400" dirty="0">
                <a:latin typeface="+mn-ea"/>
              </a:rPr>
              <a:t>하여 </a:t>
            </a:r>
            <a:r>
              <a:rPr kumimoji="1" lang="ko-KR" altLang="en-US" sz="2400" b="1" dirty="0">
                <a:latin typeface="+mn-ea"/>
              </a:rPr>
              <a:t>판단</a:t>
            </a:r>
            <a:r>
              <a:rPr kumimoji="1" lang="ko-KR" altLang="en-US" sz="2400" dirty="0">
                <a:latin typeface="+mn-ea"/>
              </a:rPr>
              <a:t>하는 것</a:t>
            </a:r>
            <a:endParaRPr kumimoji="1" lang="x-none" altLang="en-US" sz="2800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A0D9348-50F5-417B-8364-FFB170B06A60}"/>
              </a:ext>
            </a:extLst>
          </p:cNvPr>
          <p:cNvGrpSpPr/>
          <p:nvPr/>
        </p:nvGrpSpPr>
        <p:grpSpPr>
          <a:xfrm>
            <a:off x="377263" y="1933878"/>
            <a:ext cx="3766199" cy="973371"/>
            <a:chOff x="79313" y="1009204"/>
            <a:chExt cx="3766199" cy="973371"/>
          </a:xfrm>
        </p:grpSpPr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BA26C512-370C-4EB7-A86C-5F7940F9701B}"/>
                </a:ext>
              </a:extLst>
            </p:cNvPr>
            <p:cNvSpPr/>
            <p:nvPr/>
          </p:nvSpPr>
          <p:spPr>
            <a:xfrm>
              <a:off x="2981285" y="1373040"/>
              <a:ext cx="864227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C2A55C-FCB8-454A-8B4D-CE570EFA091C}"/>
                </a:ext>
              </a:extLst>
            </p:cNvPr>
            <p:cNvSpPr txBox="1"/>
            <p:nvPr/>
          </p:nvSpPr>
          <p:spPr>
            <a:xfrm>
              <a:off x="1275960" y="1346083"/>
              <a:ext cx="1219678" cy="63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경 </a:t>
              </a:r>
              <a:r>
                <a:rPr lang="ko-KR" altLang="en-US" sz="4000" b="1" dirty="0" err="1"/>
                <a:t>험</a:t>
              </a:r>
              <a:endParaRPr lang="ko-KR" altLang="en-US" sz="4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FDD727-E571-4C68-831F-87BA5B07A02D}"/>
                </a:ext>
              </a:extLst>
            </p:cNvPr>
            <p:cNvSpPr txBox="1"/>
            <p:nvPr/>
          </p:nvSpPr>
          <p:spPr>
            <a:xfrm>
              <a:off x="79313" y="1009204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다양하고 풍부한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EC3CA88-5AFA-47C7-B6F6-43F117ADBD22}"/>
              </a:ext>
            </a:extLst>
          </p:cNvPr>
          <p:cNvGrpSpPr/>
          <p:nvPr/>
        </p:nvGrpSpPr>
        <p:grpSpPr>
          <a:xfrm>
            <a:off x="377262" y="4099932"/>
            <a:ext cx="3766200" cy="1052470"/>
            <a:chOff x="79312" y="3911858"/>
            <a:chExt cx="3766200" cy="1052470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64723006-0FB5-4105-AAED-58C866E5AAC8}"/>
                </a:ext>
              </a:extLst>
            </p:cNvPr>
            <p:cNvSpPr/>
            <p:nvPr/>
          </p:nvSpPr>
          <p:spPr>
            <a:xfrm>
              <a:off x="2981284" y="4362849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7ADCD2-01F5-44AD-85E3-0DF4DB18C2E8}"/>
                </a:ext>
              </a:extLst>
            </p:cNvPr>
            <p:cNvSpPr txBox="1"/>
            <p:nvPr/>
          </p:nvSpPr>
          <p:spPr>
            <a:xfrm>
              <a:off x="603279" y="4327836"/>
              <a:ext cx="1797668" cy="63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데 이 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ADB281-494B-4B86-803C-6639F8CFF1B5}"/>
                </a:ext>
              </a:extLst>
            </p:cNvPr>
            <p:cNvSpPr txBox="1"/>
            <p:nvPr/>
          </p:nvSpPr>
          <p:spPr>
            <a:xfrm>
              <a:off x="79312" y="3911858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다양하고 풍부한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4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9A8E4-3BE1-4501-909E-E9C04E628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453" y="2836000"/>
            <a:ext cx="6261789" cy="87963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실세계를 수학적으로 </a:t>
            </a:r>
            <a:r>
              <a:rPr lang="ko-KR" altLang="en-US" sz="2400" dirty="0" err="1"/>
              <a:t>추상화하여</a:t>
            </a:r>
            <a:r>
              <a:rPr lang="ko-KR" altLang="en-US" sz="2400" dirty="0"/>
              <a:t> 표현한 것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b="1" dirty="0">
                <a:latin typeface="+mn-ea"/>
              </a:rPr>
              <a:t>데이터 간의 관계를 설명할 수 있는 함수</a:t>
            </a:r>
            <a:endParaRPr lang="en-US" altLang="ko-KR" sz="2400" dirty="0">
              <a:latin typeface="+mn-ea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2839BE2-9B91-42A3-9AC1-847A40627212}"/>
              </a:ext>
            </a:extLst>
          </p:cNvPr>
          <p:cNvSpPr/>
          <p:nvPr/>
        </p:nvSpPr>
        <p:spPr>
          <a:xfrm rot="5400000">
            <a:off x="9056388" y="4242730"/>
            <a:ext cx="678606" cy="6111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23DEE9E-C060-4ABA-880A-ECA197027C1F}"/>
              </a:ext>
            </a:extLst>
          </p:cNvPr>
          <p:cNvSpPr/>
          <p:nvPr/>
        </p:nvSpPr>
        <p:spPr>
          <a:xfrm>
            <a:off x="2922088" y="1379697"/>
            <a:ext cx="924686" cy="6111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4047-2ACC-4239-BE0E-CAD63B6AB976}"/>
              </a:ext>
            </a:extLst>
          </p:cNvPr>
          <p:cNvSpPr txBox="1"/>
          <p:nvPr/>
        </p:nvSpPr>
        <p:spPr>
          <a:xfrm>
            <a:off x="542306" y="135453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15004-6D0C-42F4-AF94-5ADD3EFEF5D7}"/>
              </a:ext>
            </a:extLst>
          </p:cNvPr>
          <p:cNvSpPr txBox="1"/>
          <p:nvPr/>
        </p:nvSpPr>
        <p:spPr>
          <a:xfrm>
            <a:off x="8743192" y="4999534"/>
            <a:ext cx="1305001" cy="678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판 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96829-C605-4EEC-B596-CA87ED88B06E}"/>
              </a:ext>
            </a:extLst>
          </p:cNvPr>
          <p:cNvSpPr txBox="1"/>
          <p:nvPr/>
        </p:nvSpPr>
        <p:spPr>
          <a:xfrm>
            <a:off x="5496111" y="4566046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예측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분류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군집화 </a:t>
            </a:r>
            <a:r>
              <a:rPr lang="en-US" altLang="ko-KR" sz="2000" dirty="0">
                <a:latin typeface="+mn-ea"/>
              </a:rPr>
              <a:t>…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D38F05E2-A779-43EC-AD85-490701C91CE8}"/>
              </a:ext>
            </a:extLst>
          </p:cNvPr>
          <p:cNvCxnSpPr>
            <a:cxnSpLocks/>
          </p:cNvCxnSpPr>
          <p:nvPr/>
        </p:nvCxnSpPr>
        <p:spPr>
          <a:xfrm rot="10800000">
            <a:off x="8145310" y="4823921"/>
            <a:ext cx="499381" cy="4754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B01D71-E3F2-47C9-AE20-71514A0015B5}"/>
              </a:ext>
            </a:extLst>
          </p:cNvPr>
          <p:cNvGrpSpPr/>
          <p:nvPr/>
        </p:nvGrpSpPr>
        <p:grpSpPr>
          <a:xfrm>
            <a:off x="8259713" y="270786"/>
            <a:ext cx="2020398" cy="2413981"/>
            <a:chOff x="6899700" y="3396275"/>
            <a:chExt cx="1195354" cy="15319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98577F6-A205-470C-A281-38BF999EB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78" t="48467" r="54799" b="25293"/>
            <a:stretch/>
          </p:blipFill>
          <p:spPr>
            <a:xfrm>
              <a:off x="6899700" y="3396275"/>
              <a:ext cx="1195354" cy="107705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F34330-0120-48DC-9F64-833A400A5376}"/>
                </a:ext>
              </a:extLst>
            </p:cNvPr>
            <p:cNvSpPr txBox="1"/>
            <p:nvPr/>
          </p:nvSpPr>
          <p:spPr>
            <a:xfrm>
              <a:off x="7210337" y="4518088"/>
              <a:ext cx="655538" cy="410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/>
                <a:t>모델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322E10-3BAB-42FF-96CB-FF278C6C251A}"/>
              </a:ext>
            </a:extLst>
          </p:cNvPr>
          <p:cNvGrpSpPr/>
          <p:nvPr/>
        </p:nvGrpSpPr>
        <p:grpSpPr>
          <a:xfrm>
            <a:off x="4335182" y="349557"/>
            <a:ext cx="1750917" cy="1993627"/>
            <a:chOff x="4109207" y="2463832"/>
            <a:chExt cx="1779096" cy="20796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38DA1D6-46CC-4E97-9422-F25EBE5D990C}"/>
                </a:ext>
              </a:extLst>
            </p:cNvPr>
            <p:cNvGrpSpPr/>
            <p:nvPr/>
          </p:nvGrpSpPr>
          <p:grpSpPr>
            <a:xfrm>
              <a:off x="4180824" y="2463832"/>
              <a:ext cx="1707479" cy="885874"/>
              <a:chOff x="5345239" y="344579"/>
              <a:chExt cx="1707479" cy="88587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1629492-D4A7-426F-9E8D-C2E218511B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335" r="9703" b="9902"/>
              <a:stretch/>
            </p:blipFill>
            <p:spPr>
              <a:xfrm rot="1574197">
                <a:off x="6331826" y="344579"/>
                <a:ext cx="720892" cy="87049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265577-2108-4804-AB55-4C3D22A5CA5F}"/>
                  </a:ext>
                </a:extLst>
              </p:cNvPr>
              <p:cNvSpPr txBox="1"/>
              <p:nvPr/>
            </p:nvSpPr>
            <p:spPr>
              <a:xfrm>
                <a:off x="5345239" y="584122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/>
                  <a:t>학습</a:t>
                </a: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A8CA45E-C553-4AFE-89CD-1B7B8C71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9207" y="3393648"/>
              <a:ext cx="1530513" cy="114982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FC5357E-56FB-41EC-91AB-C1B4631178CA}"/>
              </a:ext>
            </a:extLst>
          </p:cNvPr>
          <p:cNvSpPr txBox="1"/>
          <p:nvPr/>
        </p:nvSpPr>
        <p:spPr>
          <a:xfrm>
            <a:off x="342877" y="2852951"/>
            <a:ext cx="4516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n-ea"/>
              </a:rPr>
              <a:t>데이터</a:t>
            </a:r>
            <a:r>
              <a:rPr lang="ko-KR" altLang="en-US" sz="2400" dirty="0">
                <a:latin typeface="+mn-ea"/>
              </a:rPr>
              <a:t>를 기계에게 </a:t>
            </a:r>
            <a:r>
              <a:rPr lang="ko-KR" altLang="en-US" sz="2400" b="1" dirty="0">
                <a:latin typeface="+mn-ea"/>
              </a:rPr>
              <a:t>학습</a:t>
            </a:r>
            <a:r>
              <a:rPr lang="ko-KR" altLang="en-US" sz="2400" dirty="0">
                <a:latin typeface="+mn-ea"/>
              </a:rPr>
              <a:t>시키면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788A72-D544-4D07-AED4-90FC709C8FBC}"/>
              </a:ext>
            </a:extLst>
          </p:cNvPr>
          <p:cNvSpPr txBox="1"/>
          <p:nvPr/>
        </p:nvSpPr>
        <p:spPr>
          <a:xfrm>
            <a:off x="7263394" y="5678141"/>
            <a:ext cx="4264594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+mn-ea"/>
              </a:rPr>
              <a:t>모델은 </a:t>
            </a:r>
            <a:r>
              <a:rPr lang="ko-KR" altLang="en-US" sz="2400" b="1" dirty="0">
                <a:latin typeface="+mn-ea"/>
              </a:rPr>
              <a:t>새로운 데이터</a:t>
            </a:r>
            <a:r>
              <a:rPr lang="ko-KR" altLang="en-US" sz="2400" dirty="0">
                <a:latin typeface="+mn-ea"/>
              </a:rPr>
              <a:t>에 대해 </a:t>
            </a:r>
            <a:endParaRPr lang="en-US" altLang="ko-KR" sz="2400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+mn-ea"/>
              </a:rPr>
              <a:t>판단</a:t>
            </a:r>
            <a:r>
              <a:rPr lang="ko-KR" altLang="en-US" sz="2400" dirty="0">
                <a:latin typeface="+mn-ea"/>
              </a:rPr>
              <a:t>을 내릴 수 있음</a:t>
            </a:r>
            <a:endParaRPr lang="en-US" altLang="ko-KR" sz="2400" dirty="0">
              <a:latin typeface="+mn-ea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53F3DD7-3B2C-45F2-9D60-8A05569EF944}"/>
              </a:ext>
            </a:extLst>
          </p:cNvPr>
          <p:cNvSpPr/>
          <p:nvPr/>
        </p:nvSpPr>
        <p:spPr>
          <a:xfrm>
            <a:off x="6637884" y="1422669"/>
            <a:ext cx="924686" cy="6111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1C06C6A-AE7D-4006-8823-0CEAB4FD03F2}"/>
              </a:ext>
            </a:extLst>
          </p:cNvPr>
          <p:cNvCxnSpPr/>
          <p:nvPr/>
        </p:nvCxnSpPr>
        <p:spPr>
          <a:xfrm>
            <a:off x="5999304" y="3670716"/>
            <a:ext cx="54677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B4A0C98A-DCAF-47EA-927F-32EAA9F1D2F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46656" y="2407601"/>
            <a:ext cx="446694" cy="381644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1A36F09-D98C-4492-97B2-4834A996280B}"/>
              </a:ext>
            </a:extLst>
          </p:cNvPr>
          <p:cNvSpPr txBox="1"/>
          <p:nvPr/>
        </p:nvSpPr>
        <p:spPr>
          <a:xfrm>
            <a:off x="5218943" y="3716337"/>
            <a:ext cx="6998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ex) </a:t>
            </a:r>
            <a:r>
              <a:rPr lang="ko-KR" altLang="en-US" sz="1400" dirty="0"/>
              <a:t>공부 시간</a:t>
            </a:r>
            <a:r>
              <a:rPr lang="en-US" altLang="ko-KR" sz="1400" dirty="0"/>
              <a:t>(</a:t>
            </a:r>
            <a:r>
              <a:rPr lang="ko-KR" altLang="en-US" sz="1400" dirty="0"/>
              <a:t>독립 변수</a:t>
            </a:r>
            <a:r>
              <a:rPr lang="en-US" altLang="ko-KR" sz="1400" dirty="0"/>
              <a:t>)</a:t>
            </a:r>
            <a:r>
              <a:rPr lang="ko-KR" altLang="en-US" sz="1400" dirty="0"/>
              <a:t>과 시험 성적</a:t>
            </a:r>
            <a:r>
              <a:rPr lang="en-US" altLang="ko-KR" sz="1400" dirty="0"/>
              <a:t>(</a:t>
            </a:r>
            <a:r>
              <a:rPr lang="ko-KR" altLang="en-US" sz="1400" dirty="0"/>
              <a:t>종속 변수</a:t>
            </a:r>
            <a:r>
              <a:rPr lang="en-US" altLang="ko-KR" sz="1400" dirty="0"/>
              <a:t>)</a:t>
            </a:r>
            <a:r>
              <a:rPr lang="ko-KR" altLang="en-US" sz="1400" dirty="0"/>
              <a:t> 사이의 관계를 나타낼 수 있는 공식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78380-6E37-4F7B-ACAF-B84270BD5CB5}"/>
              </a:ext>
            </a:extLst>
          </p:cNvPr>
          <p:cNvSpPr txBox="1"/>
          <p:nvPr/>
        </p:nvSpPr>
        <p:spPr>
          <a:xfrm>
            <a:off x="11364" y="954421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다양하고 풍부한</a:t>
            </a:r>
          </a:p>
        </p:txBody>
      </p:sp>
    </p:spTree>
    <p:extLst>
      <p:ext uri="{BB962C8B-B14F-4D97-AF65-F5344CB8AC3E}">
        <p14:creationId xmlns:p14="http://schemas.microsoft.com/office/powerpoint/2010/main" val="220854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0956" y="292588"/>
            <a:ext cx="3590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데이터 </a:t>
            </a:r>
            <a:r>
              <a:rPr lang="en-US" altLang="ko-KR" sz="4000" b="1" dirty="0"/>
              <a:t>(DATA)</a:t>
            </a:r>
            <a:endParaRPr lang="ko-KR" altLang="en-US" sz="40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AF6BF5-BE57-49D2-B877-61AB94213C79}"/>
              </a:ext>
            </a:extLst>
          </p:cNvPr>
          <p:cNvGrpSpPr/>
          <p:nvPr/>
        </p:nvGrpSpPr>
        <p:grpSpPr>
          <a:xfrm>
            <a:off x="9280000" y="3237268"/>
            <a:ext cx="2548156" cy="2332025"/>
            <a:chOff x="5738917" y="972721"/>
            <a:chExt cx="2548156" cy="23320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B99EFF-BE65-4355-A2C8-0B94C989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9" y="1009604"/>
              <a:ext cx="1253548" cy="82325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5ED223-9B76-4845-92E7-3D0CBA36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6957">
              <a:off x="7011034" y="972721"/>
              <a:ext cx="994702" cy="9818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7051B0-E17C-430A-A29F-3EAD034BE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906" b="17136"/>
            <a:stretch/>
          </p:blipFill>
          <p:spPr>
            <a:xfrm rot="20652659">
              <a:off x="6414813" y="2322942"/>
              <a:ext cx="1049456" cy="9818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F0FCCA-9848-4E21-BFAE-66AFB52C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8917" y="2080136"/>
              <a:ext cx="1049456" cy="98180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04927C-8104-457D-9782-7F880627D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494571">
              <a:off x="7357057" y="2395914"/>
              <a:ext cx="930016" cy="8358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1F717E0-9484-4DC1-98A9-697E87F4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092161">
              <a:off x="7278263" y="1704026"/>
              <a:ext cx="1004415" cy="7974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078015-1488-4CF2-B89E-E0FA7603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4267" y="1749983"/>
              <a:ext cx="1052813" cy="835860"/>
            </a:xfrm>
            <a:prstGeom prst="rect">
              <a:avLst/>
            </a:prstGeom>
          </p:spPr>
        </p:pic>
      </p:grpSp>
      <p:pic>
        <p:nvPicPr>
          <p:cNvPr id="12" name="Picture 2" descr="Sound Wave Noise Frequency - Free image on Pixabay">
            <a:extLst>
              <a:ext uri="{FF2B5EF4-FFF2-40B4-BE49-F238E27FC236}">
                <a16:creationId xmlns:a16="http://schemas.microsoft.com/office/drawing/2014/main" id="{F26A892A-5776-430A-9F04-631A534E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89" y="2479964"/>
            <a:ext cx="2103958" cy="10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332435-87BF-47B4-907F-54CC0EF111F2}"/>
              </a:ext>
            </a:extLst>
          </p:cNvPr>
          <p:cNvSpPr/>
          <p:nvPr/>
        </p:nvSpPr>
        <p:spPr>
          <a:xfrm>
            <a:off x="7027789" y="4819847"/>
            <a:ext cx="15414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C9CF5-B4A8-4B2A-B032-D9864EAB0747}"/>
              </a:ext>
            </a:extLst>
          </p:cNvPr>
          <p:cNvSpPr txBox="1"/>
          <p:nvPr/>
        </p:nvSpPr>
        <p:spPr>
          <a:xfrm>
            <a:off x="2119026" y="161648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정형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EBD1A-DB37-408E-9835-8EF45D85B8EC}"/>
              </a:ext>
            </a:extLst>
          </p:cNvPr>
          <p:cNvSpPr txBox="1"/>
          <p:nvPr/>
        </p:nvSpPr>
        <p:spPr>
          <a:xfrm>
            <a:off x="8516139" y="161648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비정형 데이터</a:t>
            </a:r>
          </a:p>
        </p:txBody>
      </p:sp>
      <p:pic>
        <p:nvPicPr>
          <p:cNvPr id="1026" name="Picture 2" descr="boston 집값 데이터 이미지 검색결과">
            <a:extLst>
              <a:ext uri="{FF2B5EF4-FFF2-40B4-BE49-F238E27FC236}">
                <a16:creationId xmlns:a16="http://schemas.microsoft.com/office/drawing/2014/main" id="{D97CB078-F252-442E-B2BA-755EDF9C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59" y="2581000"/>
            <a:ext cx="5304400" cy="34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9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966EA-2FC1-48C7-8225-3911C269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79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머신러닝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BD8BA3-A823-443C-BA5D-351908E7CDEA}"/>
              </a:ext>
            </a:extLst>
          </p:cNvPr>
          <p:cNvSpPr txBox="1"/>
          <p:nvPr/>
        </p:nvSpPr>
        <p:spPr>
          <a:xfrm>
            <a:off x="2205081" y="3206345"/>
            <a:ext cx="8125942" cy="130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/>
              <a:t>기계가 데이터로 학습하여 생성한 모델을 이용해 </a:t>
            </a:r>
            <a:endParaRPr lang="en-US" altLang="ko-KR" sz="2800" b="1" dirty="0"/>
          </a:p>
          <a:p>
            <a:pPr algn="ctr">
              <a:lnSpc>
                <a:spcPct val="150000"/>
              </a:lnSpc>
            </a:pPr>
            <a:r>
              <a:rPr lang="ko-KR" altLang="en-US" sz="2800" b="1" dirty="0"/>
              <a:t>새로운 데이터에 대해 판단하는 것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0FB44-0B4F-47D0-992D-D26262F30F30}"/>
              </a:ext>
            </a:extLst>
          </p:cNvPr>
          <p:cNvGrpSpPr/>
          <p:nvPr/>
        </p:nvGrpSpPr>
        <p:grpSpPr>
          <a:xfrm>
            <a:off x="655954" y="874619"/>
            <a:ext cx="9601781" cy="2127119"/>
            <a:chOff x="655954" y="874619"/>
            <a:chExt cx="9601781" cy="2127119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A9AE0FB-07D7-4EDA-8FFC-BDAD5CC14347}"/>
                </a:ext>
              </a:extLst>
            </p:cNvPr>
            <p:cNvSpPr/>
            <p:nvPr/>
          </p:nvSpPr>
          <p:spPr>
            <a:xfrm>
              <a:off x="3942526" y="1842933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7F5214-A3EF-4EC7-AFC0-7268D91F27A3}"/>
                </a:ext>
              </a:extLst>
            </p:cNvPr>
            <p:cNvSpPr txBox="1"/>
            <p:nvPr/>
          </p:nvSpPr>
          <p:spPr>
            <a:xfrm>
              <a:off x="1777354" y="1837452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데이터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DA32013-CD36-48B3-B523-9F3C8858C460}"/>
                </a:ext>
              </a:extLst>
            </p:cNvPr>
            <p:cNvGrpSpPr/>
            <p:nvPr/>
          </p:nvGrpSpPr>
          <p:grpSpPr>
            <a:xfrm>
              <a:off x="5326247" y="874619"/>
              <a:ext cx="1636439" cy="1869902"/>
              <a:chOff x="4109207" y="2463832"/>
              <a:chExt cx="1779096" cy="207964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892F35-A821-4713-A4C2-93543DE63D01}"/>
                  </a:ext>
                </a:extLst>
              </p:cNvPr>
              <p:cNvGrpSpPr/>
              <p:nvPr/>
            </p:nvGrpSpPr>
            <p:grpSpPr>
              <a:xfrm>
                <a:off x="4180824" y="2463832"/>
                <a:ext cx="1707479" cy="885874"/>
                <a:chOff x="5345239" y="344579"/>
                <a:chExt cx="1707479" cy="88587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8FCBDA29-1D77-4A76-B17F-B052A6343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4335" r="9703" b="9902"/>
                <a:stretch/>
              </p:blipFill>
              <p:spPr>
                <a:xfrm rot="1574197">
                  <a:off x="6331826" y="344579"/>
                  <a:ext cx="720892" cy="870495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FBAFAD4-7AEF-4FDC-9684-B348602D7DCC}"/>
                    </a:ext>
                  </a:extLst>
                </p:cNvPr>
                <p:cNvSpPr txBox="1"/>
                <p:nvPr/>
              </p:nvSpPr>
              <p:spPr>
                <a:xfrm>
                  <a:off x="5345239" y="584122"/>
                  <a:ext cx="11079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/>
                    <a:t>학습</a:t>
                  </a:r>
                </a:p>
              </p:txBody>
            </p:sp>
          </p:grp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28B77F6-6BC5-427B-88AF-A25C3E1AD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207" y="3393650"/>
                <a:ext cx="1530513" cy="1149827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0681890-7ACF-4EA7-84FF-91CDFF39959D}"/>
                </a:ext>
              </a:extLst>
            </p:cNvPr>
            <p:cNvGrpSpPr/>
            <p:nvPr/>
          </p:nvGrpSpPr>
          <p:grpSpPr>
            <a:xfrm>
              <a:off x="8625287" y="1126506"/>
              <a:ext cx="1632448" cy="1875232"/>
              <a:chOff x="8876914" y="1430913"/>
              <a:chExt cx="1632448" cy="187523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3A065BA-59AE-4B9D-9634-0A810F8C9D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078" t="48467" r="54799" b="25293"/>
              <a:stretch/>
            </p:blipFill>
            <p:spPr>
              <a:xfrm>
                <a:off x="8876914" y="1430913"/>
                <a:ext cx="1632448" cy="143783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D2754E-3E79-4FF9-BBD0-328B0B4C06C0}"/>
                  </a:ext>
                </a:extLst>
              </p:cNvPr>
              <p:cNvSpPr txBox="1"/>
              <p:nvPr/>
            </p:nvSpPr>
            <p:spPr>
              <a:xfrm>
                <a:off x="9355782" y="2891041"/>
                <a:ext cx="736053" cy="41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모델</a:t>
                </a:r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D0504FCE-0198-4B44-857A-1E4674051AAE}"/>
                </a:ext>
              </a:extLst>
            </p:cNvPr>
            <p:cNvSpPr/>
            <p:nvPr/>
          </p:nvSpPr>
          <p:spPr>
            <a:xfrm>
              <a:off x="7270429" y="1837452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135698-B26F-4B96-9401-E62073A26769}"/>
                </a:ext>
              </a:extLst>
            </p:cNvPr>
            <p:cNvSpPr txBox="1"/>
            <p:nvPr/>
          </p:nvSpPr>
          <p:spPr>
            <a:xfrm>
              <a:off x="655954" y="1511915"/>
              <a:ext cx="20697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다양하고 풍부한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195184-6295-40B1-8929-F3459C422DD6}"/>
              </a:ext>
            </a:extLst>
          </p:cNvPr>
          <p:cNvGrpSpPr/>
          <p:nvPr/>
        </p:nvGrpSpPr>
        <p:grpSpPr>
          <a:xfrm>
            <a:off x="1322704" y="4830381"/>
            <a:ext cx="8684523" cy="1875232"/>
            <a:chOff x="1322704" y="4830381"/>
            <a:chExt cx="8684523" cy="1875232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9C6FD9-9172-417B-9003-362D7FDCD782}"/>
                </a:ext>
              </a:extLst>
            </p:cNvPr>
            <p:cNvGrpSpPr/>
            <p:nvPr/>
          </p:nvGrpSpPr>
          <p:grpSpPr>
            <a:xfrm>
              <a:off x="3942526" y="4830381"/>
              <a:ext cx="6064701" cy="1875232"/>
              <a:chOff x="4338910" y="3171111"/>
              <a:chExt cx="6064701" cy="1875232"/>
            </a:xfrm>
          </p:grpSpPr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2DC7C748-AD89-4D59-89F8-F2AAC1B5D9DD}"/>
                  </a:ext>
                </a:extLst>
              </p:cNvPr>
              <p:cNvSpPr/>
              <p:nvPr/>
            </p:nvSpPr>
            <p:spPr>
              <a:xfrm>
                <a:off x="7783700" y="3906433"/>
                <a:ext cx="864228" cy="57326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BBB2E8-3102-4D31-B3A4-7E645F88F9B7}"/>
                  </a:ext>
                </a:extLst>
              </p:cNvPr>
              <p:cNvSpPr txBox="1"/>
              <p:nvPr/>
            </p:nvSpPr>
            <p:spPr>
              <a:xfrm>
                <a:off x="9183933" y="3874818"/>
                <a:ext cx="1219678" cy="636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b="1" dirty="0"/>
                  <a:t>판 단</a:t>
                </a:r>
              </a:p>
            </p:txBody>
          </p:sp>
          <p:sp>
            <p:nvSpPr>
              <p:cNvPr id="30" name="화살표: 오른쪽 29">
                <a:extLst>
                  <a:ext uri="{FF2B5EF4-FFF2-40B4-BE49-F238E27FC236}">
                    <a16:creationId xmlns:a16="http://schemas.microsoft.com/office/drawing/2014/main" id="{E4305E0E-8A0D-48A2-AD0B-179B69FDE6B9}"/>
                  </a:ext>
                </a:extLst>
              </p:cNvPr>
              <p:cNvSpPr/>
              <p:nvPr/>
            </p:nvSpPr>
            <p:spPr>
              <a:xfrm>
                <a:off x="4338910" y="3963839"/>
                <a:ext cx="864228" cy="57326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9366CEB-D7F1-42A1-B4CC-DE3A6AEFBC3D}"/>
                  </a:ext>
                </a:extLst>
              </p:cNvPr>
              <p:cNvGrpSpPr/>
              <p:nvPr/>
            </p:nvGrpSpPr>
            <p:grpSpPr>
              <a:xfrm>
                <a:off x="5677195" y="3171111"/>
                <a:ext cx="1632448" cy="1875232"/>
                <a:chOff x="5749344" y="3099262"/>
                <a:chExt cx="1632448" cy="1875232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5A5FA374-D4A5-4769-BF84-A92F95608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6078" t="48467" r="54799" b="25293"/>
                <a:stretch/>
              </p:blipFill>
              <p:spPr>
                <a:xfrm>
                  <a:off x="5749344" y="3099262"/>
                  <a:ext cx="1632448" cy="1437839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2D6A1CF-5B81-4489-B0DA-C381C7E87593}"/>
                    </a:ext>
                  </a:extLst>
                </p:cNvPr>
                <p:cNvSpPr txBox="1"/>
                <p:nvPr/>
              </p:nvSpPr>
              <p:spPr>
                <a:xfrm>
                  <a:off x="6228212" y="4559390"/>
                  <a:ext cx="736053" cy="4151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400" b="1" dirty="0"/>
                    <a:t>모델</a:t>
                  </a: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6EAE9E-A41E-493F-B428-3B9E959D8FD6}"/>
                </a:ext>
              </a:extLst>
            </p:cNvPr>
            <p:cNvSpPr txBox="1"/>
            <p:nvPr/>
          </p:nvSpPr>
          <p:spPr>
            <a:xfrm>
              <a:off x="1777354" y="5560167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/>
                <a:t>데이터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69ABC3-9420-4243-81D9-C5705F1AA535}"/>
                </a:ext>
              </a:extLst>
            </p:cNvPr>
            <p:cNvSpPr txBox="1"/>
            <p:nvPr/>
          </p:nvSpPr>
          <p:spPr>
            <a:xfrm>
              <a:off x="1322704" y="523463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/>
                <a:t>새로운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41790E-D515-3149-9672-CB0E2C6E4703}"/>
              </a:ext>
            </a:extLst>
          </p:cNvPr>
          <p:cNvGrpSpPr/>
          <p:nvPr/>
        </p:nvGrpSpPr>
        <p:grpSpPr>
          <a:xfrm>
            <a:off x="121971" y="113979"/>
            <a:ext cx="2097854" cy="3137294"/>
            <a:chOff x="374717" y="2488268"/>
            <a:chExt cx="2097854" cy="31372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A4CEC4-B577-BE4C-94DE-4F8616AC3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718" y="3527709"/>
              <a:ext cx="2097853" cy="2097853"/>
            </a:xfrm>
            <a:prstGeom prst="rect">
              <a:avLst/>
            </a:prstGeom>
          </p:spPr>
        </p:pic>
        <p:sp>
          <p:nvSpPr>
            <p:cNvPr id="13" name="모서리가 둥근 사각형 설명선[R] 12">
              <a:extLst>
                <a:ext uri="{FF2B5EF4-FFF2-40B4-BE49-F238E27FC236}">
                  <a16:creationId xmlns:a16="http://schemas.microsoft.com/office/drawing/2014/main" id="{97965018-498D-044A-AC12-35F0622242DC}"/>
                </a:ext>
              </a:extLst>
            </p:cNvPr>
            <p:cNvSpPr/>
            <p:nvPr/>
          </p:nvSpPr>
          <p:spPr>
            <a:xfrm>
              <a:off x="374717" y="2488268"/>
              <a:ext cx="2097853" cy="837290"/>
            </a:xfrm>
            <a:prstGeom prst="wedgeRoundRectCallout">
              <a:avLst>
                <a:gd name="adj1" fmla="val -20833"/>
                <a:gd name="adj2" fmla="val 9750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latin typeface="+mn-ea"/>
                </a:rPr>
                <a:t>고양이인지 </a:t>
              </a:r>
              <a:endParaRPr kumimoji="1" lang="en-US" altLang="x-none" b="1" dirty="0">
                <a:latin typeface="+mn-ea"/>
              </a:endParaRPr>
            </a:p>
            <a:p>
              <a:pPr algn="ctr"/>
              <a:r>
                <a:rPr kumimoji="1" lang="x-none" altLang="en-US" b="1" dirty="0">
                  <a:latin typeface="+mn-ea"/>
                </a:rPr>
                <a:t>판별하기</a:t>
              </a:r>
              <a:r>
                <a:rPr kumimoji="1" lang="en-US" altLang="x-none" b="1" dirty="0">
                  <a:latin typeface="+mn-ea"/>
                </a:rPr>
                <a:t>?</a:t>
              </a:r>
              <a:endParaRPr kumimoji="1" lang="x-none" altLang="en-US" b="1" dirty="0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166931-0CDC-F34A-BE9B-9F45CD22617F}"/>
              </a:ext>
            </a:extLst>
          </p:cNvPr>
          <p:cNvGrpSpPr/>
          <p:nvPr/>
        </p:nvGrpSpPr>
        <p:grpSpPr>
          <a:xfrm>
            <a:off x="0" y="1307912"/>
            <a:ext cx="11707406" cy="4784482"/>
            <a:chOff x="180157" y="2821731"/>
            <a:chExt cx="11707406" cy="47844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D2E7D-DC63-9245-839B-AF60BE71F59E}"/>
                </a:ext>
              </a:extLst>
            </p:cNvPr>
            <p:cNvSpPr txBox="1"/>
            <p:nvPr/>
          </p:nvSpPr>
          <p:spPr>
            <a:xfrm>
              <a:off x="2918441" y="2821731"/>
              <a:ext cx="8969122" cy="1841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x-none" altLang="en-US" sz="2400" b="1" dirty="0">
                  <a:latin typeface="+mn-ea"/>
                </a:rPr>
                <a:t>전통적인 컴퓨터 사이언스</a:t>
              </a:r>
              <a:r>
                <a:rPr kumimoji="1" lang="x-none" altLang="en-US" sz="2000" dirty="0">
                  <a:latin typeface="+mn-ea"/>
                </a:rPr>
                <a:t> </a:t>
              </a:r>
              <a:r>
                <a:rPr kumimoji="1" lang="x-none" altLang="en-US" sz="1600" dirty="0">
                  <a:latin typeface="+mn-ea"/>
                </a:rPr>
                <a:t>에서는</a:t>
              </a:r>
              <a:endParaRPr kumimoji="1" lang="en-US" altLang="x-none" sz="16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x-none" altLang="en-US" dirty="0">
                  <a:latin typeface="+mn-ea"/>
                </a:rPr>
                <a:t>고양이의 모든 특성들을 찾아 사람이 명시적으로 프로그래밍하고</a:t>
              </a:r>
              <a:r>
                <a:rPr kumimoji="1" lang="en-US" altLang="x-none" dirty="0">
                  <a:latin typeface="+mn-ea"/>
                </a:rPr>
                <a:t>, </a:t>
              </a:r>
              <a:r>
                <a:rPr kumimoji="1" lang="x-none" altLang="en-US" dirty="0">
                  <a:latin typeface="+mn-ea"/>
                </a:rPr>
                <a:t>코드에 따라 판별</a:t>
              </a:r>
              <a:endParaRPr kumimoji="1" lang="en-US" altLang="x-none" dirty="0">
                <a:latin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x-none" dirty="0">
                  <a:latin typeface="+mn-ea"/>
                </a:rPr>
                <a:t> </a:t>
              </a:r>
              <a:r>
                <a:rPr kumimoji="1" lang="ko-KR" altLang="en-US" dirty="0">
                  <a:latin typeface="+mn-ea"/>
                </a:rPr>
                <a:t>한계점 </a:t>
              </a:r>
              <a:r>
                <a:rPr kumimoji="1" lang="en-US" altLang="ko-KR" dirty="0">
                  <a:latin typeface="+mn-ea"/>
                </a:rPr>
                <a:t>: </a:t>
              </a:r>
              <a:r>
                <a:rPr kumimoji="1" lang="ko-KR" altLang="en-US" dirty="0">
                  <a:latin typeface="+mn-ea"/>
                </a:rPr>
                <a:t>코드가 길어지고</a:t>
              </a:r>
              <a:r>
                <a:rPr kumimoji="1" lang="en-US" altLang="ko-KR" dirty="0">
                  <a:latin typeface="+mn-ea"/>
                </a:rPr>
                <a:t>, </a:t>
              </a:r>
              <a:r>
                <a:rPr kumimoji="1" lang="x-none" altLang="en-US" dirty="0">
                  <a:latin typeface="+mn-ea"/>
                </a:rPr>
                <a:t>너무 많은 상황과 특징을 다 프로그래밍하기 어려움</a:t>
              </a:r>
              <a:endParaRPr kumimoji="1" lang="en-US" altLang="en-US" dirty="0">
                <a:latin typeface="+mn-ea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en-US" dirty="0">
                  <a:latin typeface="+mn-ea"/>
                </a:rPr>
                <a:t>            </a:t>
              </a:r>
              <a:endParaRPr kumimoji="1" lang="x-none" altLang="en-US" dirty="0">
                <a:latin typeface="+mn-ea"/>
              </a:endParaRPr>
            </a:p>
          </p:txBody>
        </p:sp>
        <p:sp>
          <p:nvSpPr>
            <p:cNvPr id="9" name="오른쪽 화살표[R] 8">
              <a:extLst>
                <a:ext uri="{FF2B5EF4-FFF2-40B4-BE49-F238E27FC236}">
                  <a16:creationId xmlns:a16="http://schemas.microsoft.com/office/drawing/2014/main" id="{60DD1AC6-DA83-CD4A-96D5-98FD1B2B4872}"/>
                </a:ext>
              </a:extLst>
            </p:cNvPr>
            <p:cNvSpPr/>
            <p:nvPr/>
          </p:nvSpPr>
          <p:spPr>
            <a:xfrm>
              <a:off x="3202133" y="3982954"/>
              <a:ext cx="467427" cy="1170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dirty="0">
                <a:latin typeface="Malgun Gothic" panose="020B0503020000020004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BBB667-5642-A74B-B08F-EB6016F3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157" y="6177963"/>
              <a:ext cx="1649875" cy="14282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C43F15B-CC1B-439B-B0F3-F27C6B1964B1}"/>
              </a:ext>
            </a:extLst>
          </p:cNvPr>
          <p:cNvSpPr txBox="1"/>
          <p:nvPr/>
        </p:nvSpPr>
        <p:spPr>
          <a:xfrm>
            <a:off x="1649875" y="4221099"/>
            <a:ext cx="7076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귀의 모양이 삼각형이면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ko-KR" altLang="en-US" dirty="0"/>
              <a:t>털의 색깔이 노랗거나</a:t>
            </a:r>
            <a:r>
              <a:rPr lang="en-US" altLang="ko-KR" dirty="0"/>
              <a:t>, </a:t>
            </a:r>
            <a:r>
              <a:rPr lang="ko-KR" altLang="en-US" dirty="0"/>
              <a:t>까맣거나</a:t>
            </a:r>
            <a:r>
              <a:rPr lang="en-US" altLang="ko-KR" dirty="0"/>
              <a:t>, </a:t>
            </a:r>
            <a:r>
              <a:rPr lang="ko-KR" altLang="en-US" dirty="0"/>
              <a:t>하얗거나</a:t>
            </a:r>
            <a:r>
              <a:rPr lang="en-US" altLang="ko-KR" dirty="0"/>
              <a:t>, </a:t>
            </a:r>
            <a:r>
              <a:rPr lang="ko-KR" altLang="en-US" dirty="0"/>
              <a:t>파란 것도 있네</a:t>
            </a:r>
            <a:r>
              <a:rPr lang="en-US" altLang="ko-KR" dirty="0"/>
              <a:t>…</a:t>
            </a:r>
          </a:p>
          <a:p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ko-KR" altLang="en-US" dirty="0"/>
              <a:t>다리의 길이가 </a:t>
            </a:r>
            <a:r>
              <a:rPr lang="en-US" altLang="ko-KR" dirty="0"/>
              <a:t>30cm </a:t>
            </a:r>
            <a:r>
              <a:rPr lang="ko-KR" altLang="en-US" dirty="0"/>
              <a:t>이상</a:t>
            </a:r>
            <a:r>
              <a:rPr lang="en-US" altLang="ko-KR" dirty="0"/>
              <a:t>… </a:t>
            </a:r>
            <a:r>
              <a:rPr lang="ko-KR" altLang="en-US" dirty="0"/>
              <a:t>이하인 것도 있네</a:t>
            </a:r>
            <a:r>
              <a:rPr lang="en-US" altLang="ko-KR" dirty="0"/>
              <a:t>?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종류마다 다른 특성들을 다 조건을 나눠서 코드로 짜기가 어려워</a:t>
            </a:r>
            <a:r>
              <a:rPr lang="en-US" altLang="ko-KR" dirty="0"/>
              <a:t>…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D6FC24A-601B-4B1E-AAE3-D3A7C5FBC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227" y="3800891"/>
            <a:ext cx="2773681" cy="26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D05B0B-84BF-9843-8EA9-F7B7F2D929F2}"/>
              </a:ext>
            </a:extLst>
          </p:cNvPr>
          <p:cNvSpPr txBox="1"/>
          <p:nvPr/>
        </p:nvSpPr>
        <p:spPr>
          <a:xfrm>
            <a:off x="2823647" y="1336033"/>
            <a:ext cx="7032694" cy="1425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x-none" altLang="en-US" sz="2400" b="1" dirty="0">
                <a:latin typeface="+mn-ea"/>
              </a:rPr>
              <a:t>머신러닝</a:t>
            </a:r>
            <a:r>
              <a:rPr kumimoji="1" lang="x-none" altLang="en-US" sz="1600" dirty="0">
                <a:latin typeface="+mn-ea"/>
              </a:rPr>
              <a:t>에서는</a:t>
            </a:r>
            <a:endParaRPr kumimoji="1" lang="en-US" altLang="x-none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x-none" altLang="en-US" dirty="0">
                <a:latin typeface="+mn-ea"/>
              </a:rPr>
              <a:t>다량의 다양한 고양이의 </a:t>
            </a:r>
            <a:r>
              <a:rPr kumimoji="1" lang="ko-KR" altLang="en-US" dirty="0">
                <a:latin typeface="+mn-ea"/>
              </a:rPr>
              <a:t>이미지 </a:t>
            </a:r>
            <a:r>
              <a:rPr kumimoji="1" lang="x-none" altLang="en-US" b="1" dirty="0">
                <a:solidFill>
                  <a:srgbClr val="FF0000"/>
                </a:solidFill>
                <a:latin typeface="+mn-ea"/>
              </a:rPr>
              <a:t>데이터</a:t>
            </a:r>
            <a:r>
              <a:rPr kumimoji="1" lang="x-none" altLang="en-US" dirty="0">
                <a:latin typeface="+mn-ea"/>
              </a:rPr>
              <a:t>를 입력 받아 </a:t>
            </a:r>
            <a:endParaRPr kumimoji="1" lang="en-US" altLang="x-none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x-none" altLang="en-US" dirty="0">
                <a:latin typeface="+mn-ea"/>
              </a:rPr>
              <a:t>기계가</a:t>
            </a:r>
            <a:r>
              <a:rPr kumimoji="1" lang="en-US" altLang="x-none" dirty="0">
                <a:latin typeface="+mn-ea"/>
              </a:rPr>
              <a:t> (Machine) </a:t>
            </a:r>
            <a:r>
              <a:rPr kumimoji="1" lang="x-none" altLang="en-US" b="1" dirty="0">
                <a:latin typeface="+mn-ea"/>
              </a:rPr>
              <a:t>스스로</a:t>
            </a:r>
            <a:r>
              <a:rPr kumimoji="1" lang="x-none" altLang="en-US" dirty="0">
                <a:latin typeface="+mn-ea"/>
              </a:rPr>
              <a:t> 고양이의 특성을 </a:t>
            </a:r>
            <a:r>
              <a:rPr kumimoji="1" lang="x-none" altLang="en-US" b="1" dirty="0">
                <a:latin typeface="+mn-ea"/>
              </a:rPr>
              <a:t>학습</a:t>
            </a:r>
            <a:r>
              <a:rPr kumimoji="1" lang="en-US" altLang="x-none" dirty="0">
                <a:latin typeface="+mn-ea"/>
              </a:rPr>
              <a:t>(Learning)</a:t>
            </a:r>
            <a:r>
              <a:rPr kumimoji="1" lang="x-none" altLang="en-US" dirty="0">
                <a:latin typeface="+mn-ea"/>
              </a:rPr>
              <a:t>하여 판별</a:t>
            </a:r>
            <a:endParaRPr kumimoji="1" lang="en-US" altLang="x-none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01590C7-090F-4EA0-9539-E6D57889A380}"/>
              </a:ext>
            </a:extLst>
          </p:cNvPr>
          <p:cNvGrpSpPr/>
          <p:nvPr/>
        </p:nvGrpSpPr>
        <p:grpSpPr>
          <a:xfrm>
            <a:off x="1759876" y="3863834"/>
            <a:ext cx="2099409" cy="1799994"/>
            <a:chOff x="5906327" y="972721"/>
            <a:chExt cx="2099409" cy="17999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E932017-A40A-495E-8DE4-C1E0B51F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899" y="1009604"/>
              <a:ext cx="1253548" cy="82325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0E54AA-998B-49CB-929E-E1E6CC7D4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6957">
              <a:off x="7011034" y="972721"/>
              <a:ext cx="994702" cy="98180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ADDB5B-5E6B-44D3-AA26-362AB8684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906" b="17136"/>
            <a:stretch/>
          </p:blipFill>
          <p:spPr>
            <a:xfrm rot="20652659">
              <a:off x="6877321" y="1790911"/>
              <a:ext cx="1049456" cy="98180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375417-B642-43AC-B12F-8BDC82796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6327" y="1732438"/>
              <a:ext cx="1049456" cy="98180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8FBAF7-286E-44CC-8A93-A88C32312666}"/>
              </a:ext>
            </a:extLst>
          </p:cNvPr>
          <p:cNvGrpSpPr/>
          <p:nvPr/>
        </p:nvGrpSpPr>
        <p:grpSpPr>
          <a:xfrm>
            <a:off x="121971" y="113979"/>
            <a:ext cx="2097854" cy="3137294"/>
            <a:chOff x="374717" y="2488268"/>
            <a:chExt cx="2097854" cy="3137294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F558836-64B6-4CB9-BFF5-477E8F78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18" y="3527709"/>
              <a:ext cx="2097853" cy="2097853"/>
            </a:xfrm>
            <a:prstGeom prst="rect">
              <a:avLst/>
            </a:prstGeom>
          </p:spPr>
        </p:pic>
        <p:sp>
          <p:nvSpPr>
            <p:cNvPr id="22" name="모서리가 둥근 사각형 설명선[R] 12">
              <a:extLst>
                <a:ext uri="{FF2B5EF4-FFF2-40B4-BE49-F238E27FC236}">
                  <a16:creationId xmlns:a16="http://schemas.microsoft.com/office/drawing/2014/main" id="{43F4D57B-852C-486B-9BB2-BE5658C276FB}"/>
                </a:ext>
              </a:extLst>
            </p:cNvPr>
            <p:cNvSpPr/>
            <p:nvPr/>
          </p:nvSpPr>
          <p:spPr>
            <a:xfrm>
              <a:off x="374717" y="2488268"/>
              <a:ext cx="2097853" cy="837290"/>
            </a:xfrm>
            <a:prstGeom prst="wedgeRoundRectCallout">
              <a:avLst>
                <a:gd name="adj1" fmla="val -20833"/>
                <a:gd name="adj2" fmla="val 97500"/>
                <a:gd name="adj3" fmla="val 166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latin typeface="+mn-ea"/>
                </a:rPr>
                <a:t>고양이인지 </a:t>
              </a:r>
              <a:endParaRPr kumimoji="1" lang="en-US" altLang="x-none" b="1" dirty="0">
                <a:latin typeface="+mn-ea"/>
              </a:endParaRPr>
            </a:p>
            <a:p>
              <a:pPr algn="ctr"/>
              <a:r>
                <a:rPr kumimoji="1" lang="x-none" altLang="en-US" b="1" dirty="0">
                  <a:latin typeface="+mn-ea"/>
                </a:rPr>
                <a:t>판별하기</a:t>
              </a:r>
              <a:r>
                <a:rPr kumimoji="1" lang="en-US" altLang="x-none" b="1" dirty="0">
                  <a:latin typeface="+mn-ea"/>
                </a:rPr>
                <a:t>?</a:t>
              </a:r>
              <a:endParaRPr kumimoji="1" lang="x-none" altLang="en-US" b="1" dirty="0">
                <a:latin typeface="+mn-ea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4A89629-A6BA-46C8-8518-CB3A0EC4F5E3}"/>
              </a:ext>
            </a:extLst>
          </p:cNvPr>
          <p:cNvSpPr txBox="1"/>
          <p:nvPr/>
        </p:nvSpPr>
        <p:spPr>
          <a:xfrm>
            <a:off x="1539380" y="5908284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다양하고 풍부한</a:t>
            </a:r>
            <a:endParaRPr lang="en-US" altLang="ko-KR" b="1" dirty="0"/>
          </a:p>
          <a:p>
            <a:pPr algn="ctr"/>
            <a:r>
              <a:rPr lang="ko-KR" altLang="en-US" b="1" dirty="0"/>
              <a:t>고양이 이미지 데이터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8A8B0C7-487F-48B4-828B-5E91D234A454}"/>
              </a:ext>
            </a:extLst>
          </p:cNvPr>
          <p:cNvGrpSpPr/>
          <p:nvPr/>
        </p:nvGrpSpPr>
        <p:grpSpPr>
          <a:xfrm>
            <a:off x="4360955" y="3657043"/>
            <a:ext cx="6315209" cy="2127119"/>
            <a:chOff x="3942526" y="874619"/>
            <a:chExt cx="6315209" cy="2127119"/>
          </a:xfrm>
        </p:grpSpPr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624AA61E-421B-4C63-8F7F-6B30E36D015E}"/>
                </a:ext>
              </a:extLst>
            </p:cNvPr>
            <p:cNvSpPr/>
            <p:nvPr/>
          </p:nvSpPr>
          <p:spPr>
            <a:xfrm>
              <a:off x="3942526" y="1842933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F2B2CC8-CC42-4B51-AE36-B8C04BCD97BF}"/>
                </a:ext>
              </a:extLst>
            </p:cNvPr>
            <p:cNvGrpSpPr/>
            <p:nvPr/>
          </p:nvGrpSpPr>
          <p:grpSpPr>
            <a:xfrm>
              <a:off x="5326247" y="874619"/>
              <a:ext cx="1636439" cy="1869902"/>
              <a:chOff x="4109207" y="2463832"/>
              <a:chExt cx="1779096" cy="207964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8F2C3193-E677-4D88-BA5B-89998307EF7A}"/>
                  </a:ext>
                </a:extLst>
              </p:cNvPr>
              <p:cNvGrpSpPr/>
              <p:nvPr/>
            </p:nvGrpSpPr>
            <p:grpSpPr>
              <a:xfrm>
                <a:off x="4180824" y="2463832"/>
                <a:ext cx="1707479" cy="885874"/>
                <a:chOff x="5345239" y="344579"/>
                <a:chExt cx="1707479" cy="885874"/>
              </a:xfrm>
            </p:grpSpPr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1A660EFE-D26D-4FF7-B75F-A7AB19A03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4335" r="9703" b="9902"/>
                <a:stretch/>
              </p:blipFill>
              <p:spPr>
                <a:xfrm rot="1574197">
                  <a:off x="6331826" y="344579"/>
                  <a:ext cx="720892" cy="870495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011F5F9-9ED8-4130-A2FF-FA7DCB66B40C}"/>
                    </a:ext>
                  </a:extLst>
                </p:cNvPr>
                <p:cNvSpPr txBox="1"/>
                <p:nvPr/>
              </p:nvSpPr>
              <p:spPr>
                <a:xfrm>
                  <a:off x="5345239" y="584122"/>
                  <a:ext cx="11079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600" b="1" dirty="0"/>
                    <a:t>학습</a:t>
                  </a:r>
                </a:p>
              </p:txBody>
            </p:sp>
          </p:grp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DD69BE4-938C-4AB4-820C-6584067FB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9207" y="3393650"/>
                <a:ext cx="1530513" cy="1149827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A9C3AE5-107F-44A2-AFD1-BE849E7D314D}"/>
                </a:ext>
              </a:extLst>
            </p:cNvPr>
            <p:cNvGrpSpPr/>
            <p:nvPr/>
          </p:nvGrpSpPr>
          <p:grpSpPr>
            <a:xfrm>
              <a:off x="8625287" y="1126506"/>
              <a:ext cx="1632448" cy="1875232"/>
              <a:chOff x="8876914" y="1430913"/>
              <a:chExt cx="1632448" cy="1875232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3206DC4-0217-41D5-AC7C-A7A4138C1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6078" t="48467" r="54799" b="25293"/>
              <a:stretch/>
            </p:blipFill>
            <p:spPr>
              <a:xfrm>
                <a:off x="8876914" y="1430913"/>
                <a:ext cx="1632448" cy="143783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403397-C456-4E38-B09D-D82DF82F5CF6}"/>
                  </a:ext>
                </a:extLst>
              </p:cNvPr>
              <p:cNvSpPr txBox="1"/>
              <p:nvPr/>
            </p:nvSpPr>
            <p:spPr>
              <a:xfrm>
                <a:off x="9355782" y="2891041"/>
                <a:ext cx="736053" cy="41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/>
                  <a:t>모델</a:t>
                </a:r>
              </a:p>
            </p:txBody>
          </p:sp>
        </p:grp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AECC5DDC-92D6-4DDC-A2C6-B0682100DD6E}"/>
                </a:ext>
              </a:extLst>
            </p:cNvPr>
            <p:cNvSpPr/>
            <p:nvPr/>
          </p:nvSpPr>
          <p:spPr>
            <a:xfrm>
              <a:off x="7270429" y="1837452"/>
              <a:ext cx="864228" cy="57326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46E1E9-9C61-42AD-8A46-740501C398C9}"/>
              </a:ext>
            </a:extLst>
          </p:cNvPr>
          <p:cNvSpPr txBox="1"/>
          <p:nvPr/>
        </p:nvSpPr>
        <p:spPr>
          <a:xfrm>
            <a:off x="8297260" y="5908284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고양이인지 아닌지 판별하는</a:t>
            </a:r>
            <a:endParaRPr lang="en-US" altLang="ko-KR" b="1" dirty="0"/>
          </a:p>
          <a:p>
            <a:pPr algn="ctr"/>
            <a:r>
              <a:rPr lang="ko-KR" altLang="en-US" b="1" dirty="0"/>
              <a:t>분류 모델 생성</a:t>
            </a:r>
          </a:p>
        </p:txBody>
      </p:sp>
    </p:spTree>
    <p:extLst>
      <p:ext uri="{BB962C8B-B14F-4D97-AF65-F5344CB8AC3E}">
        <p14:creationId xmlns:p14="http://schemas.microsoft.com/office/powerpoint/2010/main" val="57687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8916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x-none" altLang="en-US" sz="4800" b="1" dirty="0">
                <a:latin typeface="+mn-ea"/>
                <a:ea typeface="+mn-ea"/>
              </a:rPr>
              <a:t>머신러닝</a:t>
            </a:r>
            <a:r>
              <a:rPr kumimoji="1" lang="ko-KR" altLang="en-US" b="1" dirty="0">
                <a:latin typeface="+mn-ea"/>
                <a:ea typeface="+mn-ea"/>
              </a:rPr>
              <a:t>의</a:t>
            </a:r>
            <a:r>
              <a:rPr kumimoji="1" lang="ko-KR" altLang="en-US" sz="4800" b="1" dirty="0">
                <a:latin typeface="+mn-ea"/>
                <a:ea typeface="+mn-ea"/>
              </a:rPr>
              <a:t> 종류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310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EE2A35-307B-4691-8D2D-7AD804988AF7}"/>
              </a:ext>
            </a:extLst>
          </p:cNvPr>
          <p:cNvGrpSpPr/>
          <p:nvPr/>
        </p:nvGrpSpPr>
        <p:grpSpPr>
          <a:xfrm>
            <a:off x="182808" y="271902"/>
            <a:ext cx="11782840" cy="6272630"/>
            <a:chOff x="182808" y="271902"/>
            <a:chExt cx="11782840" cy="6272630"/>
          </a:xfrm>
          <a:noFill/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C054767-BD7A-4E06-A859-E93EE29D74B0}"/>
                </a:ext>
              </a:extLst>
            </p:cNvPr>
            <p:cNvSpPr/>
            <p:nvPr/>
          </p:nvSpPr>
          <p:spPr>
            <a:xfrm>
              <a:off x="3648349" y="3780763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2235274"/>
                  </a:lnTo>
                  <a:lnTo>
                    <a:pt x="693108" y="2235274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7471EB-E392-495D-B0F4-7A3E810AF870}"/>
                </a:ext>
              </a:extLst>
            </p:cNvPr>
            <p:cNvSpPr/>
            <p:nvPr/>
          </p:nvSpPr>
          <p:spPr>
            <a:xfrm>
              <a:off x="7806999" y="4525854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B6EFDA5-0916-448C-8B4E-9DB281FD91D9}"/>
                </a:ext>
              </a:extLst>
            </p:cNvPr>
            <p:cNvSpPr/>
            <p:nvPr/>
          </p:nvSpPr>
          <p:spPr>
            <a:xfrm>
              <a:off x="780699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5EB0B87-BA04-4E00-A7A9-449DFCCE01AD}"/>
                </a:ext>
              </a:extLst>
            </p:cNvPr>
            <p:cNvSpPr/>
            <p:nvPr/>
          </p:nvSpPr>
          <p:spPr>
            <a:xfrm>
              <a:off x="364834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40AAAD-06D6-4D7B-A4CE-E9DE5DB56FF6}"/>
                </a:ext>
              </a:extLst>
            </p:cNvPr>
            <p:cNvSpPr/>
            <p:nvPr/>
          </p:nvSpPr>
          <p:spPr>
            <a:xfrm>
              <a:off x="7806999" y="1545489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B18F5-E889-41BE-A463-9AD40C092487}"/>
                </a:ext>
              </a:extLst>
            </p:cNvPr>
            <p:cNvSpPr/>
            <p:nvPr/>
          </p:nvSpPr>
          <p:spPr>
            <a:xfrm>
              <a:off x="7806999" y="800397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2883B1-E318-46CB-9BE1-E36E14D1DA65}"/>
                </a:ext>
              </a:extLst>
            </p:cNvPr>
            <p:cNvSpPr/>
            <p:nvPr/>
          </p:nvSpPr>
          <p:spPr>
            <a:xfrm>
              <a:off x="3648349" y="1545489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35274"/>
                  </a:moveTo>
                  <a:lnTo>
                    <a:pt x="346554" y="2235274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36868F9-2D97-473D-8C21-B3155EC8AB25}"/>
                </a:ext>
              </a:extLst>
            </p:cNvPr>
            <p:cNvSpPr/>
            <p:nvPr/>
          </p:nvSpPr>
          <p:spPr>
            <a:xfrm>
              <a:off x="182808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 err="1">
                  <a:latin typeface="+mn-ea"/>
                </a:rPr>
                <a:t>머신러닝</a:t>
              </a:r>
              <a:endParaRPr lang="en-US" altLang="ko-KR" sz="2400" b="1" kern="1200" dirty="0">
                <a:latin typeface="+mn-ea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BD7EF6B-A584-4B75-8F77-62EB688AD4F5}"/>
                </a:ext>
              </a:extLst>
            </p:cNvPr>
            <p:cNvSpPr/>
            <p:nvPr/>
          </p:nvSpPr>
          <p:spPr>
            <a:xfrm>
              <a:off x="4341457" y="1016994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A7FCBBE-BC8E-4EE4-9817-DFDB6CBE269D}"/>
                </a:ext>
              </a:extLst>
            </p:cNvPr>
            <p:cNvSpPr/>
            <p:nvPr/>
          </p:nvSpPr>
          <p:spPr>
            <a:xfrm>
              <a:off x="8500107" y="27190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분류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classification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7582EBC-7B66-4BCD-813A-2AE0B6A6769C}"/>
                </a:ext>
              </a:extLst>
            </p:cNvPr>
            <p:cNvSpPr/>
            <p:nvPr/>
          </p:nvSpPr>
          <p:spPr>
            <a:xfrm>
              <a:off x="8500107" y="1762085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회귀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regression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E90811F-6BF0-4454-B7D4-BC85BAD62857}"/>
                </a:ext>
              </a:extLst>
            </p:cNvPr>
            <p:cNvSpPr/>
            <p:nvPr/>
          </p:nvSpPr>
          <p:spPr>
            <a:xfrm>
              <a:off x="4341457" y="3997359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비지도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Unsupervised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EC0B6D3-AF16-4147-BD41-51BD9D6BD198}"/>
                </a:ext>
              </a:extLst>
            </p:cNvPr>
            <p:cNvSpPr/>
            <p:nvPr/>
          </p:nvSpPr>
          <p:spPr>
            <a:xfrm>
              <a:off x="8500107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군집화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clustering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B42C6EE-FF2B-4C77-9815-1B7231D3BE89}"/>
                </a:ext>
              </a:extLst>
            </p:cNvPr>
            <p:cNvSpPr/>
            <p:nvPr/>
          </p:nvSpPr>
          <p:spPr>
            <a:xfrm>
              <a:off x="8500107" y="4742450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연관 규칙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association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60F30E7-755C-4031-B4E0-4D0D37275C08}"/>
                </a:ext>
              </a:extLst>
            </p:cNvPr>
            <p:cNvSpPr/>
            <p:nvPr/>
          </p:nvSpPr>
          <p:spPr>
            <a:xfrm>
              <a:off x="4341457" y="548754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강화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Reinforcement Learning</a:t>
              </a:r>
              <a:endParaRPr lang="ko-KR" altLang="en-US" sz="2000" kern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7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EE2A35-307B-4691-8D2D-7AD804988AF7}"/>
              </a:ext>
            </a:extLst>
          </p:cNvPr>
          <p:cNvGrpSpPr/>
          <p:nvPr/>
        </p:nvGrpSpPr>
        <p:grpSpPr>
          <a:xfrm>
            <a:off x="182808" y="271902"/>
            <a:ext cx="11782840" cy="6272630"/>
            <a:chOff x="182808" y="271902"/>
            <a:chExt cx="11782840" cy="6272630"/>
          </a:xfrm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C054767-BD7A-4E06-A859-E93EE29D74B0}"/>
                </a:ext>
              </a:extLst>
            </p:cNvPr>
            <p:cNvSpPr/>
            <p:nvPr/>
          </p:nvSpPr>
          <p:spPr>
            <a:xfrm>
              <a:off x="3648349" y="3780763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2235274"/>
                  </a:lnTo>
                  <a:lnTo>
                    <a:pt x="693108" y="2235274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7471EB-E392-495D-B0F4-7A3E810AF870}"/>
                </a:ext>
              </a:extLst>
            </p:cNvPr>
            <p:cNvSpPr/>
            <p:nvPr/>
          </p:nvSpPr>
          <p:spPr>
            <a:xfrm>
              <a:off x="7806999" y="4525854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B6EFDA5-0916-448C-8B4E-9DB281FD91D9}"/>
                </a:ext>
              </a:extLst>
            </p:cNvPr>
            <p:cNvSpPr/>
            <p:nvPr/>
          </p:nvSpPr>
          <p:spPr>
            <a:xfrm>
              <a:off x="780699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5EB0B87-BA04-4E00-A7A9-449DFCCE01AD}"/>
                </a:ext>
              </a:extLst>
            </p:cNvPr>
            <p:cNvSpPr/>
            <p:nvPr/>
          </p:nvSpPr>
          <p:spPr>
            <a:xfrm>
              <a:off x="364834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40AAAD-06D6-4D7B-A4CE-E9DE5DB56FF6}"/>
                </a:ext>
              </a:extLst>
            </p:cNvPr>
            <p:cNvSpPr/>
            <p:nvPr/>
          </p:nvSpPr>
          <p:spPr>
            <a:xfrm>
              <a:off x="7806999" y="1545489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B18F5-E889-41BE-A463-9AD40C092487}"/>
                </a:ext>
              </a:extLst>
            </p:cNvPr>
            <p:cNvSpPr/>
            <p:nvPr/>
          </p:nvSpPr>
          <p:spPr>
            <a:xfrm>
              <a:off x="7806999" y="800397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2883B1-E318-46CB-9BE1-E36E14D1DA65}"/>
                </a:ext>
              </a:extLst>
            </p:cNvPr>
            <p:cNvSpPr/>
            <p:nvPr/>
          </p:nvSpPr>
          <p:spPr>
            <a:xfrm>
              <a:off x="3648349" y="1545489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35274"/>
                  </a:moveTo>
                  <a:lnTo>
                    <a:pt x="346554" y="2235274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no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36868F9-2D97-473D-8C21-B3155EC8AB25}"/>
                </a:ext>
              </a:extLst>
            </p:cNvPr>
            <p:cNvSpPr/>
            <p:nvPr/>
          </p:nvSpPr>
          <p:spPr>
            <a:xfrm>
              <a:off x="182808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 err="1">
                  <a:latin typeface="+mn-ea"/>
                </a:rPr>
                <a:t>머신러닝</a:t>
              </a:r>
              <a:endParaRPr lang="en-US" altLang="ko-KR" sz="2400" b="1" kern="1200" dirty="0">
                <a:latin typeface="+mn-ea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BD7EF6B-A584-4B75-8F77-62EB688AD4F5}"/>
                </a:ext>
              </a:extLst>
            </p:cNvPr>
            <p:cNvSpPr/>
            <p:nvPr/>
          </p:nvSpPr>
          <p:spPr>
            <a:xfrm>
              <a:off x="4341457" y="1016994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지도 학습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Supervised Learning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A7FCBBE-BC8E-4EE4-9817-DFDB6CBE269D}"/>
                </a:ext>
              </a:extLst>
            </p:cNvPr>
            <p:cNvSpPr/>
            <p:nvPr/>
          </p:nvSpPr>
          <p:spPr>
            <a:xfrm>
              <a:off x="8500107" y="27190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분류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classification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7582EBC-7B66-4BCD-813A-2AE0B6A6769C}"/>
                </a:ext>
              </a:extLst>
            </p:cNvPr>
            <p:cNvSpPr/>
            <p:nvPr/>
          </p:nvSpPr>
          <p:spPr>
            <a:xfrm>
              <a:off x="8500107" y="1762085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회귀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regression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E90811F-6BF0-4454-B7D4-BC85BAD62857}"/>
                </a:ext>
              </a:extLst>
            </p:cNvPr>
            <p:cNvSpPr/>
            <p:nvPr/>
          </p:nvSpPr>
          <p:spPr>
            <a:xfrm>
              <a:off x="4341457" y="3997359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비지도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Unsupervised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EC0B6D3-AF16-4147-BD41-51BD9D6BD198}"/>
                </a:ext>
              </a:extLst>
            </p:cNvPr>
            <p:cNvSpPr/>
            <p:nvPr/>
          </p:nvSpPr>
          <p:spPr>
            <a:xfrm>
              <a:off x="8500107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군집화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clustering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B42C6EE-FF2B-4C77-9815-1B7231D3BE89}"/>
                </a:ext>
              </a:extLst>
            </p:cNvPr>
            <p:cNvSpPr/>
            <p:nvPr/>
          </p:nvSpPr>
          <p:spPr>
            <a:xfrm>
              <a:off x="8500107" y="4742450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연관 규칙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association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60F30E7-755C-4031-B4E0-4D0D37275C08}"/>
                </a:ext>
              </a:extLst>
            </p:cNvPr>
            <p:cNvSpPr/>
            <p:nvPr/>
          </p:nvSpPr>
          <p:spPr>
            <a:xfrm>
              <a:off x="4341457" y="548754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강화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Reinforcement Learning</a:t>
              </a:r>
              <a:endParaRPr lang="ko-KR" altLang="en-US" sz="2000" kern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23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0273" y="3651651"/>
            <a:ext cx="10893522" cy="26600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ko-KR" altLang="en-US" sz="54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은 언제 처음 등장했을까</a:t>
            </a:r>
            <a:r>
              <a:rPr lang="en-US" altLang="ko-KR" sz="5400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400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래픽 3" descr="인공 지능">
            <a:extLst>
              <a:ext uri="{FF2B5EF4-FFF2-40B4-BE49-F238E27FC236}">
                <a16:creationId xmlns:a16="http://schemas.microsoft.com/office/drawing/2014/main" id="{CA1E4B88-472D-4B91-AD62-47C9B20CB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4936" y="140017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3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134722-9CDB-4B00-901B-0F9949AF5C5E}"/>
              </a:ext>
            </a:extLst>
          </p:cNvPr>
          <p:cNvGrpSpPr/>
          <p:nvPr/>
        </p:nvGrpSpPr>
        <p:grpSpPr>
          <a:xfrm>
            <a:off x="2785638" y="202862"/>
            <a:ext cx="6620723" cy="2011880"/>
            <a:chOff x="2785638" y="586958"/>
            <a:chExt cx="6620723" cy="201188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B68D0BA-E9AD-404D-B7AC-CB19C5E3D9B9}"/>
                </a:ext>
              </a:extLst>
            </p:cNvPr>
            <p:cNvSpPr/>
            <p:nvPr/>
          </p:nvSpPr>
          <p:spPr>
            <a:xfrm>
              <a:off x="4352819" y="586958"/>
              <a:ext cx="3486363" cy="1290213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200" b="1" kern="1200" dirty="0">
                  <a:solidFill>
                    <a:schemeClr val="bg1"/>
                  </a:solidFill>
                  <a:latin typeface="+mn-ea"/>
                </a:rPr>
                <a:t>지도 학습</a:t>
              </a:r>
              <a:endParaRPr lang="en-US" altLang="ko-KR" sz="32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dirty="0">
                  <a:solidFill>
                    <a:schemeClr val="bg1"/>
                  </a:solidFill>
                  <a:latin typeface="+mn-ea"/>
                </a:rPr>
                <a:t>Supervised Learning</a:t>
              </a:r>
              <a:endParaRPr lang="ko-KR" altLang="en-US" sz="28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99A628-BC5E-4A33-9C0D-90F7115D1C44}"/>
                </a:ext>
              </a:extLst>
            </p:cNvPr>
            <p:cNvSpPr txBox="1"/>
            <p:nvPr/>
          </p:nvSpPr>
          <p:spPr>
            <a:xfrm>
              <a:off x="2785638" y="2137173"/>
              <a:ext cx="6620723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b="1" dirty="0">
                  <a:latin typeface="+mn-ea"/>
                </a:rPr>
                <a:t>‘</a:t>
              </a:r>
              <a:r>
                <a:rPr kumimoji="1" lang="ko-KR" altLang="en-US" sz="2400" b="1" dirty="0">
                  <a:latin typeface="+mn-ea"/>
                </a:rPr>
                <a:t>정답 </a:t>
              </a:r>
              <a:r>
                <a:rPr kumimoji="1" lang="en-US" altLang="ko-KR" sz="2400" b="1" dirty="0">
                  <a:latin typeface="+mn-ea"/>
                </a:rPr>
                <a:t>(Label)’ </a:t>
              </a:r>
              <a:r>
                <a:rPr kumimoji="1" lang="ko-KR" altLang="en-US" sz="2400" b="1" dirty="0">
                  <a:latin typeface="+mn-ea"/>
                </a:rPr>
                <a:t>이 있는 데이터를 활용하여 학습</a:t>
              </a:r>
              <a:endParaRPr kumimoji="1" lang="en-US" altLang="ko-KR" sz="3200" b="1" dirty="0">
                <a:latin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926C90B-1C69-49CC-933F-4982EE9ECB60}"/>
              </a:ext>
            </a:extLst>
          </p:cNvPr>
          <p:cNvGrpSpPr/>
          <p:nvPr/>
        </p:nvGrpSpPr>
        <p:grpSpPr>
          <a:xfrm>
            <a:off x="2494132" y="3245214"/>
            <a:ext cx="3252024" cy="1710057"/>
            <a:chOff x="2070256" y="3788229"/>
            <a:chExt cx="3252024" cy="17100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D63063-091B-4A4E-85FD-7CC75A57B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0256" y="3788229"/>
              <a:ext cx="1728772" cy="1710057"/>
            </a:xfrm>
            <a:prstGeom prst="rect">
              <a:avLst/>
            </a:prstGeom>
          </p:spPr>
        </p:pic>
        <p:sp>
          <p:nvSpPr>
            <p:cNvPr id="8" name="모서리가 접힌 도형[F] 23">
              <a:extLst>
                <a:ext uri="{FF2B5EF4-FFF2-40B4-BE49-F238E27FC236}">
                  <a16:creationId xmlns:a16="http://schemas.microsoft.com/office/drawing/2014/main" id="{783BE350-7E12-455F-B3CA-385291F3C29B}"/>
                </a:ext>
              </a:extLst>
            </p:cNvPr>
            <p:cNvSpPr/>
            <p:nvPr/>
          </p:nvSpPr>
          <p:spPr>
            <a:xfrm>
              <a:off x="4060071" y="5147677"/>
              <a:ext cx="820280" cy="350609"/>
            </a:xfrm>
            <a:prstGeom prst="foldedCorne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dirty="0">
                  <a:latin typeface="Malgun Gothic" panose="020B0503020000020004" pitchFamily="34" charset="-127"/>
                </a:rPr>
                <a:t>cat</a:t>
              </a:r>
              <a:endParaRPr kumimoji="1" lang="x-none" altLang="en-US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9" name="구부러진 연결선[U] 27">
              <a:extLst>
                <a:ext uri="{FF2B5EF4-FFF2-40B4-BE49-F238E27FC236}">
                  <a16:creationId xmlns:a16="http://schemas.microsoft.com/office/drawing/2014/main" id="{06B380FD-B176-4607-A160-3080D7D9FC5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>
              <a:off x="3799028" y="4643258"/>
              <a:ext cx="671183" cy="504419"/>
            </a:xfrm>
            <a:prstGeom prst="curved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21AA01-6D29-4F3F-A261-7A814FE3CA9F}"/>
                </a:ext>
              </a:extLst>
            </p:cNvPr>
            <p:cNvSpPr txBox="1"/>
            <p:nvPr/>
          </p:nvSpPr>
          <p:spPr>
            <a:xfrm>
              <a:off x="4502000" y="4842426"/>
              <a:ext cx="82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x-none" sz="1600" dirty="0">
                  <a:latin typeface="Malgun Gothic" panose="020B0503020000020004" pitchFamily="34" charset="-127"/>
                </a:rPr>
                <a:t>Label</a:t>
              </a:r>
              <a:endParaRPr kumimoji="1" lang="x-none" altLang="en-US" sz="1600" dirty="0">
                <a:latin typeface="Malgun Gothic" panose="020B0503020000020004" pitchFamily="34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65C31B-0108-486E-9142-134700A4B8DF}"/>
              </a:ext>
            </a:extLst>
          </p:cNvPr>
          <p:cNvGraphicFramePr>
            <a:graphicFrameLocks noGrp="1"/>
          </p:cNvGraphicFramePr>
          <p:nvPr/>
        </p:nvGraphicFramePr>
        <p:xfrm>
          <a:off x="7258619" y="3172744"/>
          <a:ext cx="2606816" cy="25691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408">
                  <a:extLst>
                    <a:ext uri="{9D8B030D-6E8A-4147-A177-3AD203B41FA5}">
                      <a16:colId xmlns:a16="http://schemas.microsoft.com/office/drawing/2014/main" val="126614958"/>
                    </a:ext>
                  </a:extLst>
                </a:gridCol>
                <a:gridCol w="1303408">
                  <a:extLst>
                    <a:ext uri="{9D8B030D-6E8A-4147-A177-3AD203B41FA5}">
                      <a16:colId xmlns:a16="http://schemas.microsoft.com/office/drawing/2014/main" val="3813416758"/>
                    </a:ext>
                  </a:extLst>
                </a:gridCol>
              </a:tblGrid>
              <a:tr h="740321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공부</a:t>
                      </a:r>
                      <a:r>
                        <a:rPr lang="en-US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x-none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시간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시험</a:t>
                      </a:r>
                      <a:r>
                        <a:rPr lang="en-US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x-none" altLang="en-US" sz="2000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성적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82245"/>
                  </a:ext>
                </a:extLst>
              </a:tr>
              <a:tr h="390867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b="0" i="0" dirty="0">
                          <a:latin typeface="+mn-ea"/>
                          <a:ea typeface="+mn-ea"/>
                        </a:rPr>
                        <a:t>3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+mn-ea"/>
                          <a:ea typeface="+mn-ea"/>
                        </a:rPr>
                        <a:t>25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208106"/>
                  </a:ext>
                </a:extLst>
              </a:tr>
              <a:tr h="390867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b="0" i="0" dirty="0">
                          <a:latin typeface="+mn-ea"/>
                          <a:ea typeface="+mn-ea"/>
                        </a:rPr>
                        <a:t>5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b="0" i="0" dirty="0">
                          <a:latin typeface="+mn-ea"/>
                          <a:ea typeface="+mn-ea"/>
                        </a:rPr>
                        <a:t>36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932600"/>
                  </a:ext>
                </a:extLst>
              </a:tr>
              <a:tr h="390867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b="0" i="0" dirty="0">
                          <a:latin typeface="+mn-ea"/>
                          <a:ea typeface="+mn-ea"/>
                        </a:rPr>
                        <a:t>6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2000" b="0" i="0" dirty="0">
                          <a:latin typeface="+mn-ea"/>
                          <a:ea typeface="+mn-ea"/>
                        </a:rPr>
                        <a:t>42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03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  <a:endParaRPr lang="x-none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.</a:t>
                      </a:r>
                      <a:endParaRPr lang="x-none" altLang="en-US" sz="20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59459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EBC12FA1-CFF3-459B-A8B2-1402B6608D4C}"/>
              </a:ext>
            </a:extLst>
          </p:cNvPr>
          <p:cNvGrpSpPr/>
          <p:nvPr/>
        </p:nvGrpSpPr>
        <p:grpSpPr>
          <a:xfrm>
            <a:off x="7743938" y="2474744"/>
            <a:ext cx="3851328" cy="3250996"/>
            <a:chOff x="8059623" y="2980171"/>
            <a:chExt cx="3851328" cy="32509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0BF6B12-BEED-421E-AD37-59ED7471437F}"/>
                </a:ext>
              </a:extLst>
            </p:cNvPr>
            <p:cNvSpPr/>
            <p:nvPr/>
          </p:nvSpPr>
          <p:spPr>
            <a:xfrm>
              <a:off x="8930245" y="3694295"/>
              <a:ext cx="1191499" cy="253687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299CE20-C052-4ED6-A7CA-6B663F41FED0}"/>
                </a:ext>
              </a:extLst>
            </p:cNvPr>
            <p:cNvGrpSpPr/>
            <p:nvPr/>
          </p:nvGrpSpPr>
          <p:grpSpPr>
            <a:xfrm>
              <a:off x="8059623" y="2980171"/>
              <a:ext cx="3851328" cy="1366199"/>
              <a:chOff x="8059623" y="2980171"/>
              <a:chExt cx="3851328" cy="1366199"/>
            </a:xfrm>
          </p:grpSpPr>
          <p:sp>
            <p:nvSpPr>
              <p:cNvPr id="23" name="모서리가 접힌 도형[F] 23">
                <a:extLst>
                  <a:ext uri="{FF2B5EF4-FFF2-40B4-BE49-F238E27FC236}">
                    <a16:creationId xmlns:a16="http://schemas.microsoft.com/office/drawing/2014/main" id="{4C7997EC-1875-44FE-A05F-829D1895AB9B}"/>
                  </a:ext>
                </a:extLst>
              </p:cNvPr>
              <p:cNvSpPr/>
              <p:nvPr/>
            </p:nvSpPr>
            <p:spPr>
              <a:xfrm>
                <a:off x="10570753" y="3788230"/>
                <a:ext cx="1340198" cy="446314"/>
              </a:xfrm>
              <a:prstGeom prst="foldedCorne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b="1" dirty="0">
                    <a:latin typeface="+mn-ea"/>
                  </a:rPr>
                  <a:t>Label </a:t>
                </a:r>
                <a:r>
                  <a:rPr kumimoji="1" lang="ko-KR" altLang="en-US" b="1" dirty="0">
                    <a:latin typeface="+mn-ea"/>
                  </a:rPr>
                  <a:t>값</a:t>
                </a:r>
                <a:endParaRPr kumimoji="1" lang="en-US" altLang="ko-KR" b="1" dirty="0">
                  <a:latin typeface="+mn-ea"/>
                </a:endParaRPr>
              </a:p>
            </p:txBody>
          </p:sp>
          <p:cxnSp>
            <p:nvCxnSpPr>
              <p:cNvPr id="24" name="구부러진 연결선[U] 27">
                <a:extLst>
                  <a:ext uri="{FF2B5EF4-FFF2-40B4-BE49-F238E27FC236}">
                    <a16:creationId xmlns:a16="http://schemas.microsoft.com/office/drawing/2014/main" id="{CBFF844B-F683-481A-9CB6-E40CBCD2900C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flipV="1">
                <a:off x="10121744" y="3788230"/>
                <a:ext cx="1119108" cy="558140"/>
              </a:xfrm>
              <a:prstGeom prst="curvedConnector4">
                <a:avLst>
                  <a:gd name="adj1" fmla="val 20061"/>
                  <a:gd name="adj2" fmla="val 14095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화살표: 원형 32">
                <a:extLst>
                  <a:ext uri="{FF2B5EF4-FFF2-40B4-BE49-F238E27FC236}">
                    <a16:creationId xmlns:a16="http://schemas.microsoft.com/office/drawing/2014/main" id="{6B92F227-1246-4621-B465-7CD282409181}"/>
                  </a:ext>
                </a:extLst>
              </p:cNvPr>
              <p:cNvSpPr/>
              <p:nvPr/>
            </p:nvSpPr>
            <p:spPr>
              <a:xfrm>
                <a:off x="8059623" y="2980171"/>
                <a:ext cx="1681788" cy="1366198"/>
              </a:xfrm>
              <a:prstGeom prst="circularArrow">
                <a:avLst>
                  <a:gd name="adj1" fmla="val 12500"/>
                  <a:gd name="adj2" fmla="val 1094070"/>
                  <a:gd name="adj3" fmla="val 20457681"/>
                  <a:gd name="adj4" fmla="val 10862893"/>
                  <a:gd name="adj5" fmla="val 12588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185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F5D52-DE93-4F06-BD3F-785797145684}"/>
              </a:ext>
            </a:extLst>
          </p:cNvPr>
          <p:cNvSpPr txBox="1"/>
          <p:nvPr/>
        </p:nvSpPr>
        <p:spPr>
          <a:xfrm>
            <a:off x="3746372" y="351111"/>
            <a:ext cx="483016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x-none" altLang="en-US" dirty="0">
                <a:latin typeface="Malgun Gothic" panose="020B0503020000020004" pitchFamily="34" charset="-127"/>
              </a:rPr>
              <a:t>주어진 데이터를 라벨에 따라 </a:t>
            </a:r>
            <a:r>
              <a:rPr kumimoji="1" lang="x-none" altLang="en-US" b="1" dirty="0">
                <a:latin typeface="Malgun Gothic" panose="020B0503020000020004" pitchFamily="34" charset="-127"/>
              </a:rPr>
              <a:t>분류</a:t>
            </a:r>
            <a:r>
              <a:rPr kumimoji="1" lang="x-none" altLang="en-US" dirty="0">
                <a:latin typeface="Malgun Gothic" panose="020B0503020000020004" pitchFamily="34" charset="-127"/>
              </a:rPr>
              <a:t>하는 문제 </a:t>
            </a:r>
            <a:endParaRPr kumimoji="1" lang="en-US" altLang="x-none" dirty="0">
              <a:latin typeface="Malgun Gothic" panose="020B05030200000200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A6BCE1-EA78-4E26-B224-DE1AAFDF87A3}"/>
              </a:ext>
            </a:extLst>
          </p:cNvPr>
          <p:cNvGrpSpPr/>
          <p:nvPr/>
        </p:nvGrpSpPr>
        <p:grpSpPr>
          <a:xfrm>
            <a:off x="1777840" y="1551868"/>
            <a:ext cx="3066116" cy="1722464"/>
            <a:chOff x="4320540" y="1276022"/>
            <a:chExt cx="3370751" cy="181444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D2F8E6B-F9BF-48B2-90E7-80500EA08C5A}"/>
                </a:ext>
              </a:extLst>
            </p:cNvPr>
            <p:cNvGrpSpPr/>
            <p:nvPr/>
          </p:nvGrpSpPr>
          <p:grpSpPr>
            <a:xfrm>
              <a:off x="4320540" y="1276022"/>
              <a:ext cx="3156739" cy="1814446"/>
              <a:chOff x="4534039" y="3389447"/>
              <a:chExt cx="3156739" cy="181444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D0D6237-26CC-4CC0-84B1-BF51F73C2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6957">
                <a:off x="5491185" y="3389447"/>
                <a:ext cx="1209631" cy="1209631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8210657-B036-4C1B-BB66-3616940570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9906" b="17136"/>
              <a:stretch/>
            </p:blipFill>
            <p:spPr>
              <a:xfrm rot="20652659">
                <a:off x="4534039" y="3467208"/>
                <a:ext cx="1276216" cy="1209632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D4AB6D6-EDE4-4C57-94C8-D781C57A4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2640" y="3994262"/>
                <a:ext cx="1276216" cy="1209631"/>
              </a:xfrm>
              <a:prstGeom prst="rect">
                <a:avLst/>
              </a:prstGeom>
            </p:spPr>
          </p:pic>
          <p:sp>
            <p:nvSpPr>
              <p:cNvPr id="9" name="모서리가 접힌 도형[F] 23">
                <a:extLst>
                  <a:ext uri="{FF2B5EF4-FFF2-40B4-BE49-F238E27FC236}">
                    <a16:creationId xmlns:a16="http://schemas.microsoft.com/office/drawing/2014/main" id="{0E21D1C1-0137-47CE-BA58-E3FC05E0B0F2}"/>
                  </a:ext>
                </a:extLst>
              </p:cNvPr>
              <p:cNvSpPr/>
              <p:nvPr/>
            </p:nvSpPr>
            <p:spPr>
              <a:xfrm>
                <a:off x="6788999" y="4315969"/>
                <a:ext cx="901779" cy="369332"/>
              </a:xfrm>
              <a:prstGeom prst="foldedCorne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x-none" dirty="0">
                    <a:latin typeface="Malgun Gothic" panose="020B0503020000020004" pitchFamily="34" charset="-127"/>
                  </a:rPr>
                  <a:t>cat</a:t>
                </a:r>
                <a:endParaRPr kumimoji="1" lang="x-none" altLang="en-US" dirty="0"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0" name="구부러진 연결선[U] 27">
                <a:extLst>
                  <a:ext uri="{FF2B5EF4-FFF2-40B4-BE49-F238E27FC236}">
                    <a16:creationId xmlns:a16="http://schemas.microsoft.com/office/drawing/2014/main" id="{740666BD-4F40-477A-88AC-66232957F009}"/>
                  </a:ext>
                </a:extLst>
              </p:cNvPr>
              <p:cNvCxnSpPr>
                <a:cxnSpLocks/>
                <a:stCxn id="6" idx="3"/>
                <a:endCxn id="9" idx="0"/>
              </p:cNvCxnSpPr>
              <p:nvPr/>
            </p:nvCxnSpPr>
            <p:spPr>
              <a:xfrm>
                <a:off x="6693177" y="4090086"/>
                <a:ext cx="546712" cy="225883"/>
              </a:xfrm>
              <a:prstGeom prst="curved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6177D-459A-48A9-95B9-BDA226228CCD}"/>
                </a:ext>
              </a:extLst>
            </p:cNvPr>
            <p:cNvSpPr txBox="1"/>
            <p:nvPr/>
          </p:nvSpPr>
          <p:spPr>
            <a:xfrm>
              <a:off x="6973446" y="1881633"/>
              <a:ext cx="717845" cy="411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x-none" sz="1400" dirty="0">
                  <a:latin typeface="Malgun Gothic" panose="020B0503020000020004" pitchFamily="34" charset="-127"/>
                </a:rPr>
                <a:t>label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12115D-0F0E-42C6-9F00-1F64DD100E23}"/>
              </a:ext>
            </a:extLst>
          </p:cNvPr>
          <p:cNvGrpSpPr/>
          <p:nvPr/>
        </p:nvGrpSpPr>
        <p:grpSpPr>
          <a:xfrm>
            <a:off x="1764019" y="3762156"/>
            <a:ext cx="3434089" cy="1768305"/>
            <a:chOff x="7895289" y="1055041"/>
            <a:chExt cx="3551943" cy="153701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06CB2EA-5DD0-4624-84C8-6C292254AA64}"/>
                </a:ext>
              </a:extLst>
            </p:cNvPr>
            <p:cNvGrpSpPr/>
            <p:nvPr/>
          </p:nvGrpSpPr>
          <p:grpSpPr>
            <a:xfrm>
              <a:off x="7895289" y="1055041"/>
              <a:ext cx="3214672" cy="1537011"/>
              <a:chOff x="5648281" y="5195245"/>
              <a:chExt cx="3214672" cy="153701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F668A90-25E1-41E4-AD9E-2601D1931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94571">
                <a:off x="6621606" y="5722621"/>
                <a:ext cx="1236562" cy="92981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4B64DEA-CC36-43C0-BD87-0188551CF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092161">
                <a:off x="6008759" y="5195245"/>
                <a:ext cx="1335484" cy="88707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CA7E4F3-DFB0-4EF5-B2B4-C8541788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8281" y="5718689"/>
                <a:ext cx="1399835" cy="929817"/>
              </a:xfrm>
              <a:prstGeom prst="rect">
                <a:avLst/>
              </a:prstGeom>
            </p:spPr>
          </p:pic>
          <p:sp>
            <p:nvSpPr>
              <p:cNvPr id="17" name="모서리가 접힌 도형[F] 33">
                <a:extLst>
                  <a:ext uri="{FF2B5EF4-FFF2-40B4-BE49-F238E27FC236}">
                    <a16:creationId xmlns:a16="http://schemas.microsoft.com/office/drawing/2014/main" id="{41CC3510-14EF-467A-A373-AAAC8D577896}"/>
                  </a:ext>
                </a:extLst>
              </p:cNvPr>
              <p:cNvSpPr/>
              <p:nvPr/>
            </p:nvSpPr>
            <p:spPr>
              <a:xfrm>
                <a:off x="7961174" y="6362924"/>
                <a:ext cx="901779" cy="369332"/>
              </a:xfrm>
              <a:prstGeom prst="foldedCorne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x-none" sz="1600" dirty="0">
                    <a:latin typeface="Malgun Gothic" panose="020B0503020000020004" pitchFamily="34" charset="-127"/>
                  </a:rPr>
                  <a:t>dog</a:t>
                </a:r>
                <a:endParaRPr kumimoji="1" lang="x-none" altLang="en-US" sz="1600" dirty="0"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8" name="구부러진 연결선[U] 34">
                <a:extLst>
                  <a:ext uri="{FF2B5EF4-FFF2-40B4-BE49-F238E27FC236}">
                    <a16:creationId xmlns:a16="http://schemas.microsoft.com/office/drawing/2014/main" id="{3469A306-1D9A-43CA-8A09-41B243B28C65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7865352" y="6137041"/>
                <a:ext cx="546712" cy="225883"/>
              </a:xfrm>
              <a:prstGeom prst="curved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55B03-E1CD-4BF1-A354-885483E26167}"/>
                </a:ext>
              </a:extLst>
            </p:cNvPr>
            <p:cNvSpPr txBox="1"/>
            <p:nvPr/>
          </p:nvSpPr>
          <p:spPr>
            <a:xfrm>
              <a:off x="10662364" y="1991049"/>
              <a:ext cx="784868" cy="371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x-none" sz="1400" dirty="0">
                  <a:latin typeface="Malgun Gothic" panose="020B0503020000020004" pitchFamily="34" charset="-127"/>
                </a:rPr>
                <a:t>label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977E57-8432-4C63-98BF-B7862FDAAED9}"/>
              </a:ext>
            </a:extLst>
          </p:cNvPr>
          <p:cNvCxnSpPr>
            <a:cxnSpLocks/>
          </p:cNvCxnSpPr>
          <p:nvPr/>
        </p:nvCxnSpPr>
        <p:spPr>
          <a:xfrm>
            <a:off x="4000170" y="3869715"/>
            <a:ext cx="11934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9EFFA74-2FEF-436A-AC1A-C33FCFA06A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078" t="48467" r="54799" b="25293"/>
          <a:stretch/>
        </p:blipFill>
        <p:spPr>
          <a:xfrm>
            <a:off x="5484804" y="3432874"/>
            <a:ext cx="1222391" cy="104870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ED69566-678C-4C36-843B-66D0030F50BB}"/>
              </a:ext>
            </a:extLst>
          </p:cNvPr>
          <p:cNvGrpSpPr/>
          <p:nvPr/>
        </p:nvGrpSpPr>
        <p:grpSpPr>
          <a:xfrm>
            <a:off x="6856975" y="1634995"/>
            <a:ext cx="2121537" cy="1943460"/>
            <a:chOff x="-716307" y="5720423"/>
            <a:chExt cx="2202308" cy="208832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53DDD39-6D5A-410B-9F6E-CFFDC3737004}"/>
                </a:ext>
              </a:extLst>
            </p:cNvPr>
            <p:cNvGrpSpPr/>
            <p:nvPr/>
          </p:nvGrpSpPr>
          <p:grpSpPr>
            <a:xfrm>
              <a:off x="200412" y="5720423"/>
              <a:ext cx="1285589" cy="1194116"/>
              <a:chOff x="8673222" y="3818036"/>
              <a:chExt cx="1574520" cy="155351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CC3D354-F802-4F46-8BE6-D143B056D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2680" y="3818036"/>
                <a:ext cx="1485062" cy="98642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B7BE1A-2710-4197-9F1F-C45C06DEB43F}"/>
                  </a:ext>
                </a:extLst>
              </p:cNvPr>
              <p:cNvSpPr txBox="1"/>
              <p:nvPr/>
            </p:nvSpPr>
            <p:spPr>
              <a:xfrm>
                <a:off x="8673222" y="4898270"/>
                <a:ext cx="1433134" cy="4732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x-none" sz="1600" b="1" dirty="0">
                    <a:latin typeface="Malgun Gothic" panose="020B0503020000020004" pitchFamily="34" charset="-127"/>
                  </a:rPr>
                  <a:t>New data</a:t>
                </a:r>
                <a:endParaRPr kumimoji="1" lang="x-none" altLang="en-US" sz="1600" b="1" dirty="0">
                  <a:latin typeface="Malgun Gothic" panose="020B0503020000020004" pitchFamily="34" charset="-127"/>
                </a:endParaRPr>
              </a:p>
            </p:txBody>
          </p:sp>
        </p:grp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2FB7339-9255-4FF2-9BE8-C544E3DCDD3B}"/>
                </a:ext>
              </a:extLst>
            </p:cNvPr>
            <p:cNvCxnSpPr>
              <a:cxnSpLocks/>
              <a:stCxn id="26" idx="2"/>
              <a:endCxn id="20" idx="0"/>
            </p:cNvCxnSpPr>
            <p:nvPr/>
          </p:nvCxnSpPr>
          <p:spPr>
            <a:xfrm flipH="1">
              <a:off x="-716307" y="6914539"/>
              <a:ext cx="1501793" cy="894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E770FA-9F18-46F0-8FFC-F4C19A4F1778}"/>
                </a:ext>
              </a:extLst>
            </p:cNvPr>
            <p:cNvSpPr txBox="1"/>
            <p:nvPr/>
          </p:nvSpPr>
          <p:spPr>
            <a:xfrm>
              <a:off x="-648359" y="7222825"/>
              <a:ext cx="1410065" cy="3385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x-none" sz="1600" dirty="0">
                  <a:latin typeface="Malgun Gothic" panose="020B0503020000020004" pitchFamily="34" charset="-127"/>
                </a:rPr>
                <a:t>Cat? or Dog?</a:t>
              </a:r>
              <a:endParaRPr kumimoji="1" lang="x-none" altLang="en-US" sz="1600" dirty="0">
                <a:latin typeface="Malgun Gothic" panose="020B0503020000020004" pitchFamily="34" charset="-127"/>
              </a:endParaRPr>
            </a:p>
          </p:txBody>
        </p:sp>
      </p:grp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58EB2B4-4704-4E07-A4A0-6879028ECA8D}"/>
              </a:ext>
            </a:extLst>
          </p:cNvPr>
          <p:cNvSpPr/>
          <p:nvPr/>
        </p:nvSpPr>
        <p:spPr>
          <a:xfrm>
            <a:off x="149920" y="91074"/>
            <a:ext cx="3465541" cy="1056990"/>
          </a:xfrm>
          <a:custGeom>
            <a:avLst/>
            <a:gdLst>
              <a:gd name="connsiteX0" fmla="*/ 0 w 3465541"/>
              <a:gd name="connsiteY0" fmla="*/ 0 h 1056990"/>
              <a:gd name="connsiteX1" fmla="*/ 3465541 w 3465541"/>
              <a:gd name="connsiteY1" fmla="*/ 0 h 1056990"/>
              <a:gd name="connsiteX2" fmla="*/ 3465541 w 3465541"/>
              <a:gd name="connsiteY2" fmla="*/ 1056990 h 1056990"/>
              <a:gd name="connsiteX3" fmla="*/ 0 w 3465541"/>
              <a:gd name="connsiteY3" fmla="*/ 1056990 h 1056990"/>
              <a:gd name="connsiteX4" fmla="*/ 0 w 3465541"/>
              <a:gd name="connsiteY4" fmla="*/ 0 h 105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5541" h="1056990">
                <a:moveTo>
                  <a:pt x="0" y="0"/>
                </a:moveTo>
                <a:lnTo>
                  <a:pt x="3465541" y="0"/>
                </a:lnTo>
                <a:lnTo>
                  <a:pt x="3465541" y="1056990"/>
                </a:lnTo>
                <a:lnTo>
                  <a:pt x="0" y="10569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1" kern="1200" dirty="0">
                <a:solidFill>
                  <a:schemeClr val="bg1"/>
                </a:solidFill>
                <a:latin typeface="+mn-ea"/>
              </a:rPr>
              <a:t>분류</a:t>
            </a:r>
            <a:endParaRPr lang="en-US" altLang="ko-KR" sz="2400" b="1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+mn-ea"/>
              </a:rPr>
              <a:t>classification</a:t>
            </a:r>
            <a:endParaRPr lang="ko-KR" altLang="en-US" sz="2000" kern="12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B615F23C-33A6-4F40-820D-701EDD4B56F9}"/>
              </a:ext>
            </a:extLst>
          </p:cNvPr>
          <p:cNvGraphicFramePr>
            <a:graphicFrameLocks noGrp="1"/>
          </p:cNvGraphicFramePr>
          <p:nvPr/>
        </p:nvGraphicFramePr>
        <p:xfrm>
          <a:off x="7111400" y="5003083"/>
          <a:ext cx="4969856" cy="165053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84928">
                  <a:extLst>
                    <a:ext uri="{9D8B030D-6E8A-4147-A177-3AD203B41FA5}">
                      <a16:colId xmlns:a16="http://schemas.microsoft.com/office/drawing/2014/main" val="2320959587"/>
                    </a:ext>
                  </a:extLst>
                </a:gridCol>
                <a:gridCol w="2484928">
                  <a:extLst>
                    <a:ext uri="{9D8B030D-6E8A-4147-A177-3AD203B41FA5}">
                      <a16:colId xmlns:a16="http://schemas.microsoft.com/office/drawing/2014/main" val="2980906347"/>
                    </a:ext>
                  </a:extLst>
                </a:gridCol>
              </a:tblGrid>
              <a:tr h="80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x-none" altLang="en-US" sz="1600" b="1" dirty="0"/>
                        <a:t>이진</a:t>
                      </a:r>
                      <a:r>
                        <a:rPr kumimoji="1" lang="ko-KR" altLang="en-US" sz="1600" b="1"/>
                        <a:t> 분류</a:t>
                      </a:r>
                      <a:endParaRPr kumimoji="1" lang="en-US" altLang="ko-KR" sz="16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(Binary Classification)</a:t>
                      </a:r>
                      <a:endParaRPr kumimoji="1"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x-none" altLang="en-US" sz="1600" b="1" dirty="0"/>
                        <a:t>다중</a:t>
                      </a:r>
                      <a:r>
                        <a:rPr kumimoji="1" lang="ko-KR" altLang="en-US" sz="1600" b="1"/>
                        <a:t> 클래스 분류 </a:t>
                      </a:r>
                      <a:endParaRPr kumimoji="1" lang="en-US" altLang="ko-KR" sz="1600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dirty="0"/>
                        <a:t>(</a:t>
                      </a:r>
                      <a:r>
                        <a:rPr kumimoji="1" lang="en-US" altLang="ko-KR" sz="1400" b="1" dirty="0" err="1"/>
                        <a:t>Muti</a:t>
                      </a:r>
                      <a:r>
                        <a:rPr kumimoji="1" lang="en-US" altLang="ko-KR" sz="1400" b="1" dirty="0"/>
                        <a:t>-class Classification)</a:t>
                      </a:r>
                      <a:endParaRPr kumimoji="1" lang="en-US" altLang="ko-KR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738405"/>
                  </a:ext>
                </a:extLst>
              </a:tr>
              <a:tr h="8475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/>
                        <a:t>입력에 대해 두 개</a:t>
                      </a:r>
                      <a:endParaRPr kumimoji="1"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dirty="0"/>
                        <a:t>(0</a:t>
                      </a:r>
                      <a:r>
                        <a:rPr kumimoji="1" lang="ko-KR" altLang="en-US" sz="1600" dirty="0"/>
                        <a:t> 또는 </a:t>
                      </a:r>
                      <a:r>
                        <a:rPr kumimoji="1" lang="en-US" altLang="ko-KR" sz="1600" dirty="0"/>
                        <a:t>1)</a:t>
                      </a:r>
                      <a:r>
                        <a:rPr kumimoji="1" lang="ko-KR" altLang="en-US" sz="1600" dirty="0"/>
                        <a:t> 중 </a:t>
                      </a:r>
                      <a:endParaRPr kumimoji="1" lang="en-US" altLang="ko-KR" sz="16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600" dirty="0"/>
                        <a:t>하나로 판단</a:t>
                      </a:r>
                      <a:endParaRPr kumimoji="1"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x-none" altLang="en-US" sz="1600" dirty="0"/>
                        <a:t>입력에</a:t>
                      </a:r>
                      <a:r>
                        <a:rPr kumimoji="1" lang="ko-KR" altLang="en-US" sz="1600" dirty="0"/>
                        <a:t> 대해 </a:t>
                      </a:r>
                      <a:endParaRPr kumimoji="1" lang="en-US" altLang="ko-KR" sz="1600" dirty="0"/>
                    </a:p>
                    <a:p>
                      <a:pPr algn="ctr" latinLnBrk="1"/>
                      <a:r>
                        <a:rPr kumimoji="1" lang="ko-KR" altLang="en-US" sz="1600" dirty="0"/>
                        <a:t>여러 카테고리 중 </a:t>
                      </a:r>
                      <a:endParaRPr kumimoji="1" lang="en-US" altLang="ko-KR" sz="1600" dirty="0"/>
                    </a:p>
                    <a:p>
                      <a:pPr algn="ctr" latinLnBrk="1"/>
                      <a:r>
                        <a:rPr kumimoji="1" lang="ko-KR" altLang="en-US" sz="1600" dirty="0"/>
                        <a:t>하나로 판단 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91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28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F5D52-DE93-4F06-BD3F-785797145684}"/>
              </a:ext>
            </a:extLst>
          </p:cNvPr>
          <p:cNvSpPr txBox="1"/>
          <p:nvPr/>
        </p:nvSpPr>
        <p:spPr>
          <a:xfrm>
            <a:off x="3742461" y="392423"/>
            <a:ext cx="689958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x-none" altLang="en-US" dirty="0">
                <a:latin typeface="Malgun Gothic" panose="020B0503020000020004" pitchFamily="34" charset="-127"/>
              </a:rPr>
              <a:t>데이터들의 특성</a:t>
            </a:r>
            <a:r>
              <a:rPr kumimoji="1" lang="en-US" altLang="x-none" dirty="0">
                <a:latin typeface="Malgun Gothic" panose="020B0503020000020004" pitchFamily="34" charset="-127"/>
              </a:rPr>
              <a:t>(Feature)</a:t>
            </a:r>
            <a:r>
              <a:rPr kumimoji="1" lang="x-none" altLang="en-US" dirty="0">
                <a:latin typeface="Malgun Gothic" panose="020B0503020000020004" pitchFamily="34" charset="-127"/>
              </a:rPr>
              <a:t>을 기준으로 </a:t>
            </a:r>
            <a:r>
              <a:rPr kumimoji="1" lang="x-none" altLang="en-US" b="1" dirty="0">
                <a:solidFill>
                  <a:srgbClr val="FF0000"/>
                </a:solidFill>
                <a:latin typeface="Malgun Gothic" panose="020B0503020000020004" pitchFamily="34" charset="-127"/>
              </a:rPr>
              <a:t>연속된 값</a:t>
            </a:r>
            <a:r>
              <a:rPr kumimoji="1" lang="x-none" altLang="en-US" dirty="0">
                <a:latin typeface="Malgun Gothic" panose="020B0503020000020004" pitchFamily="34" charset="-127"/>
              </a:rPr>
              <a:t>을 </a:t>
            </a:r>
            <a:r>
              <a:rPr kumimoji="1" lang="x-none" altLang="en-US" b="1" dirty="0">
                <a:latin typeface="Malgun Gothic" panose="020B0503020000020004" pitchFamily="34" charset="-127"/>
              </a:rPr>
              <a:t>예측</a:t>
            </a:r>
            <a:r>
              <a:rPr kumimoji="1" lang="x-none" altLang="en-US" dirty="0">
                <a:latin typeface="Malgun Gothic" panose="020B0503020000020004" pitchFamily="34" charset="-127"/>
              </a:rPr>
              <a:t>하는 문제</a:t>
            </a: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58EB2B4-4704-4E07-A4A0-6879028ECA8D}"/>
              </a:ext>
            </a:extLst>
          </p:cNvPr>
          <p:cNvSpPr/>
          <p:nvPr/>
        </p:nvSpPr>
        <p:spPr>
          <a:xfrm>
            <a:off x="149920" y="91074"/>
            <a:ext cx="3465541" cy="1056990"/>
          </a:xfrm>
          <a:custGeom>
            <a:avLst/>
            <a:gdLst>
              <a:gd name="connsiteX0" fmla="*/ 0 w 3465541"/>
              <a:gd name="connsiteY0" fmla="*/ 0 h 1056990"/>
              <a:gd name="connsiteX1" fmla="*/ 3465541 w 3465541"/>
              <a:gd name="connsiteY1" fmla="*/ 0 h 1056990"/>
              <a:gd name="connsiteX2" fmla="*/ 3465541 w 3465541"/>
              <a:gd name="connsiteY2" fmla="*/ 1056990 h 1056990"/>
              <a:gd name="connsiteX3" fmla="*/ 0 w 3465541"/>
              <a:gd name="connsiteY3" fmla="*/ 1056990 h 1056990"/>
              <a:gd name="connsiteX4" fmla="*/ 0 w 3465541"/>
              <a:gd name="connsiteY4" fmla="*/ 0 h 105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5541" h="1056990">
                <a:moveTo>
                  <a:pt x="0" y="0"/>
                </a:moveTo>
                <a:lnTo>
                  <a:pt x="3465541" y="0"/>
                </a:lnTo>
                <a:lnTo>
                  <a:pt x="3465541" y="1056990"/>
                </a:lnTo>
                <a:lnTo>
                  <a:pt x="0" y="10569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1" kern="1200" dirty="0">
                <a:solidFill>
                  <a:schemeClr val="bg1"/>
                </a:solidFill>
                <a:latin typeface="+mn-ea"/>
              </a:rPr>
              <a:t>회귀</a:t>
            </a:r>
            <a:endParaRPr lang="en-US" altLang="ko-KR" sz="2400" b="1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+mn-ea"/>
              </a:rPr>
              <a:t>regression</a:t>
            </a:r>
            <a:endParaRPr lang="ko-KR" altLang="en-US" sz="2000" kern="12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F01677A-1F57-4529-8D96-6E8D5FCECDC2}"/>
              </a:ext>
            </a:extLst>
          </p:cNvPr>
          <p:cNvGraphicFramePr>
            <a:graphicFrameLocks noGrp="1"/>
          </p:cNvGraphicFramePr>
          <p:nvPr/>
        </p:nvGraphicFramePr>
        <p:xfrm>
          <a:off x="1737323" y="2588307"/>
          <a:ext cx="2611612" cy="3481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806">
                  <a:extLst>
                    <a:ext uri="{9D8B030D-6E8A-4147-A177-3AD203B41FA5}">
                      <a16:colId xmlns:a16="http://schemas.microsoft.com/office/drawing/2014/main" val="126614958"/>
                    </a:ext>
                  </a:extLst>
                </a:gridCol>
                <a:gridCol w="1305806">
                  <a:extLst>
                    <a:ext uri="{9D8B030D-6E8A-4147-A177-3AD203B41FA5}">
                      <a16:colId xmlns:a16="http://schemas.microsoft.com/office/drawing/2014/main" val="3813416758"/>
                    </a:ext>
                  </a:extLst>
                </a:gridCol>
              </a:tblGrid>
              <a:tr h="692799">
                <a:tc>
                  <a:txBody>
                    <a:bodyPr/>
                    <a:lstStyle/>
                    <a:p>
                      <a:pPr algn="ctr"/>
                      <a:r>
                        <a:rPr lang="x-none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공부</a:t>
                      </a:r>
                      <a:r>
                        <a:rPr lang="en-US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x-none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시간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시험</a:t>
                      </a:r>
                      <a:r>
                        <a:rPr lang="en-US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x-none" altLang="en-US" b="1" i="0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</a:rPr>
                        <a:t>성적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82245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3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+mn-ea"/>
                          <a:ea typeface="+mn-ea"/>
                        </a:rPr>
                        <a:t>25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208106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5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36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932600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6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42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703651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+mn-ea"/>
                          <a:ea typeface="+mn-ea"/>
                        </a:rPr>
                        <a:t>8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57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31544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+mn-ea"/>
                          <a:ea typeface="+mn-ea"/>
                        </a:rPr>
                        <a:t>12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73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86344"/>
                  </a:ext>
                </a:extLst>
              </a:tr>
              <a:tr h="361341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7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800" b="0" i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en-US" altLang="ko-KR" sz="1800" b="0" dirty="0">
                          <a:latin typeface="+mn-ea"/>
                          <a:ea typeface="+mn-ea"/>
                        </a:rPr>
                        <a:t>8</a:t>
                      </a:r>
                      <a:endParaRPr lang="x-none" altLang="en-US" sz="18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813630"/>
                  </a:ext>
                </a:extLst>
              </a:tr>
              <a:tr h="587179"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100" b="1" i="0" dirty="0">
                          <a:latin typeface="Malgun Gothic" panose="020B0503020000020004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100" b="1" dirty="0"/>
                        <a:t>.</a:t>
                      </a:r>
                    </a:p>
                    <a:p>
                      <a:pPr algn="ctr"/>
                      <a:r>
                        <a:rPr lang="en-US" altLang="ko-KR" sz="1100" b="1" dirty="0"/>
                        <a:t>.</a:t>
                      </a:r>
                      <a:endParaRPr lang="x-none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sz="1100" b="1" i="0" dirty="0">
                          <a:latin typeface="Malgun Gothic" panose="020B0503020000020004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US" altLang="ko-KR" sz="1100" b="1" dirty="0"/>
                        <a:t>.</a:t>
                      </a:r>
                    </a:p>
                    <a:p>
                      <a:pPr algn="ctr"/>
                      <a:r>
                        <a:rPr lang="en-US" altLang="ko-KR" sz="1100" b="1" dirty="0"/>
                        <a:t>.</a:t>
                      </a:r>
                      <a:endParaRPr lang="x-none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27750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E07E48CB-444C-422E-B052-679EF8F78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8" t="48467" r="54799" b="25293"/>
          <a:stretch/>
        </p:blipFill>
        <p:spPr>
          <a:xfrm>
            <a:off x="6326448" y="3587952"/>
            <a:ext cx="1171001" cy="105511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84AF49D-BDF0-47EA-8C06-FE4745359CF2}"/>
              </a:ext>
            </a:extLst>
          </p:cNvPr>
          <p:cNvCxnSpPr>
            <a:cxnSpLocks/>
          </p:cNvCxnSpPr>
          <p:nvPr/>
        </p:nvCxnSpPr>
        <p:spPr>
          <a:xfrm>
            <a:off x="4627374" y="4141970"/>
            <a:ext cx="13738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6D5B70-F246-47C0-AEF2-3CE4F84703B5}"/>
              </a:ext>
            </a:extLst>
          </p:cNvPr>
          <p:cNvSpPr txBox="1"/>
          <p:nvPr/>
        </p:nvSpPr>
        <p:spPr>
          <a:xfrm>
            <a:off x="3130789" y="1848001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종속변수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63297AF-5061-4D95-A8FF-23591C856167}"/>
              </a:ext>
            </a:extLst>
          </p:cNvPr>
          <p:cNvGrpSpPr/>
          <p:nvPr/>
        </p:nvGrpSpPr>
        <p:grpSpPr>
          <a:xfrm>
            <a:off x="2026455" y="2217333"/>
            <a:ext cx="2007947" cy="372839"/>
            <a:chOff x="2987175" y="2674163"/>
            <a:chExt cx="2007947" cy="3728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7BE390-0275-4E5D-AF16-ACCC116B071C}"/>
                </a:ext>
              </a:extLst>
            </p:cNvPr>
            <p:cNvSpPr txBox="1"/>
            <p:nvPr/>
          </p:nvSpPr>
          <p:spPr>
            <a:xfrm>
              <a:off x="2987175" y="2674163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원 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E1CB6E-C147-46E4-B086-6D1C5EE2497A}"/>
                </a:ext>
              </a:extLst>
            </p:cNvPr>
            <p:cNvSpPr txBox="1"/>
            <p:nvPr/>
          </p:nvSpPr>
          <p:spPr>
            <a:xfrm>
              <a:off x="4295892" y="2677670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결 과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BF3AD34-221D-42C0-8656-1701762CA835}"/>
              </a:ext>
            </a:extLst>
          </p:cNvPr>
          <p:cNvSpPr txBox="1"/>
          <p:nvPr/>
        </p:nvSpPr>
        <p:spPr>
          <a:xfrm>
            <a:off x="1771000" y="1852100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독립변수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8C6D30E-5B38-4D3A-B24A-ED7DE359C1DC}"/>
              </a:ext>
            </a:extLst>
          </p:cNvPr>
          <p:cNvGrpSpPr/>
          <p:nvPr/>
        </p:nvGrpSpPr>
        <p:grpSpPr>
          <a:xfrm>
            <a:off x="6717315" y="1497978"/>
            <a:ext cx="2475358" cy="1931022"/>
            <a:chOff x="6765439" y="2025535"/>
            <a:chExt cx="2475358" cy="193102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01213F9-70AA-4794-B735-335E224365C4}"/>
                </a:ext>
              </a:extLst>
            </p:cNvPr>
            <p:cNvGrpSpPr/>
            <p:nvPr/>
          </p:nvGrpSpPr>
          <p:grpSpPr>
            <a:xfrm>
              <a:off x="6765439" y="2025535"/>
              <a:ext cx="2475358" cy="1931022"/>
              <a:chOff x="9673438" y="5555971"/>
              <a:chExt cx="2475358" cy="1931022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D71ED66F-53B2-4654-B640-24DA53D30FFA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10117565" y="6207233"/>
                <a:ext cx="793552" cy="1279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8374882-167E-4349-8B80-1F0011BB1860}"/>
                  </a:ext>
                </a:extLst>
              </p:cNvPr>
              <p:cNvSpPr txBox="1"/>
              <p:nvPr/>
            </p:nvSpPr>
            <p:spPr>
              <a:xfrm>
                <a:off x="9673438" y="5868679"/>
                <a:ext cx="24753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600" b="1" dirty="0">
                    <a:latin typeface="Malgun Gothic" panose="020B0503020000020004" pitchFamily="34" charset="-127"/>
                  </a:rPr>
                  <a:t>공부</a:t>
                </a: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 </a:t>
                </a:r>
                <a:r>
                  <a:rPr kumimoji="1" lang="x-none" altLang="en-US" sz="1600" b="1" dirty="0">
                    <a:latin typeface="Malgun Gothic" panose="020B0503020000020004" pitchFamily="34" charset="-127"/>
                  </a:rPr>
                  <a:t>시간</a:t>
                </a:r>
                <a:r>
                  <a:rPr kumimoji="1" lang="x-none" altLang="en-US" sz="1600" dirty="0">
                    <a:latin typeface="Malgun Gothic" panose="020B0503020000020004" pitchFamily="34" charset="-127"/>
                  </a:rPr>
                  <a:t>이 </a:t>
                </a:r>
                <a:r>
                  <a:rPr kumimoji="1" lang="en-US" altLang="x-none" sz="1600" dirty="0">
                    <a:latin typeface="Malgun Gothic" panose="020B0503020000020004" pitchFamily="34" charset="-127"/>
                  </a:rPr>
                  <a:t>1</a:t>
                </a:r>
                <a:r>
                  <a:rPr kumimoji="1" lang="en-US" altLang="ko-KR" sz="1600" dirty="0">
                    <a:latin typeface="Malgun Gothic" panose="020B0503020000020004" pitchFamily="34" charset="-127"/>
                  </a:rPr>
                  <a:t>0</a:t>
                </a:r>
                <a:r>
                  <a:rPr kumimoji="1" lang="ko-KR" altLang="en-US" sz="1600" dirty="0">
                    <a:latin typeface="Malgun Gothic" panose="020B0503020000020004" pitchFamily="34" charset="-127"/>
                  </a:rPr>
                  <a:t>시간일 때</a:t>
                </a:r>
                <a:endParaRPr kumimoji="1" lang="x-none" altLang="en-US" sz="16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D5FC84-7274-4141-985E-3B1D4AB40EE3}"/>
                  </a:ext>
                </a:extLst>
              </p:cNvPr>
              <p:cNvSpPr txBox="1"/>
              <p:nvPr/>
            </p:nvSpPr>
            <p:spPr>
              <a:xfrm>
                <a:off x="10333073" y="5555971"/>
                <a:ext cx="11272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x-none" sz="1600" b="1" dirty="0">
                    <a:latin typeface="Malgun Gothic" panose="020B0503020000020004" pitchFamily="34" charset="-127"/>
                  </a:rPr>
                  <a:t>New data</a:t>
                </a:r>
                <a:endParaRPr kumimoji="1" lang="x-none" altLang="en-US" sz="1600" b="1" dirty="0">
                  <a:latin typeface="Malgun Gothic" panose="020B0503020000020004" pitchFamily="34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6098EB-ED59-40FD-BACF-F44B3C016725}"/>
                </a:ext>
              </a:extLst>
            </p:cNvPr>
            <p:cNvSpPr txBox="1"/>
            <p:nvPr/>
          </p:nvSpPr>
          <p:spPr>
            <a:xfrm>
              <a:off x="7835296" y="2665911"/>
              <a:ext cx="13773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+mn-ea"/>
                </a:rPr>
                <a:t>시험 성적</a:t>
              </a:r>
              <a:r>
                <a:rPr lang="ko-KR" altLang="en-US" sz="1600" dirty="0">
                  <a:latin typeface="+mn-ea"/>
                </a:rPr>
                <a:t>은</a:t>
              </a:r>
              <a:r>
                <a:rPr lang="en-US" altLang="ko-KR" sz="1600" dirty="0">
                  <a:latin typeface="+mn-ea"/>
                </a:rPr>
                <a:t>?</a:t>
              </a:r>
              <a:endParaRPr lang="ko-KR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877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EE2A35-307B-4691-8D2D-7AD804988AF7}"/>
              </a:ext>
            </a:extLst>
          </p:cNvPr>
          <p:cNvGrpSpPr/>
          <p:nvPr/>
        </p:nvGrpSpPr>
        <p:grpSpPr>
          <a:xfrm>
            <a:off x="182808" y="271902"/>
            <a:ext cx="11782840" cy="6272630"/>
            <a:chOff x="182808" y="271902"/>
            <a:chExt cx="11782840" cy="6272630"/>
          </a:xfrm>
          <a:noFill/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C054767-BD7A-4E06-A859-E93EE29D74B0}"/>
                </a:ext>
              </a:extLst>
            </p:cNvPr>
            <p:cNvSpPr/>
            <p:nvPr/>
          </p:nvSpPr>
          <p:spPr>
            <a:xfrm>
              <a:off x="3648349" y="3780763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2235274"/>
                  </a:lnTo>
                  <a:lnTo>
                    <a:pt x="693108" y="2235274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7471EB-E392-495D-B0F4-7A3E810AF870}"/>
                </a:ext>
              </a:extLst>
            </p:cNvPr>
            <p:cNvSpPr/>
            <p:nvPr/>
          </p:nvSpPr>
          <p:spPr>
            <a:xfrm>
              <a:off x="7806999" y="4525854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B6EFDA5-0916-448C-8B4E-9DB281FD91D9}"/>
                </a:ext>
              </a:extLst>
            </p:cNvPr>
            <p:cNvSpPr/>
            <p:nvPr/>
          </p:nvSpPr>
          <p:spPr>
            <a:xfrm>
              <a:off x="780699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5EB0B87-BA04-4E00-A7A9-449DFCCE01AD}"/>
                </a:ext>
              </a:extLst>
            </p:cNvPr>
            <p:cNvSpPr/>
            <p:nvPr/>
          </p:nvSpPr>
          <p:spPr>
            <a:xfrm>
              <a:off x="364834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40AAAD-06D6-4D7B-A4CE-E9DE5DB56FF6}"/>
                </a:ext>
              </a:extLst>
            </p:cNvPr>
            <p:cNvSpPr/>
            <p:nvPr/>
          </p:nvSpPr>
          <p:spPr>
            <a:xfrm>
              <a:off x="7806999" y="1545489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B18F5-E889-41BE-A463-9AD40C092487}"/>
                </a:ext>
              </a:extLst>
            </p:cNvPr>
            <p:cNvSpPr/>
            <p:nvPr/>
          </p:nvSpPr>
          <p:spPr>
            <a:xfrm>
              <a:off x="7806999" y="800397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2883B1-E318-46CB-9BE1-E36E14D1DA65}"/>
                </a:ext>
              </a:extLst>
            </p:cNvPr>
            <p:cNvSpPr/>
            <p:nvPr/>
          </p:nvSpPr>
          <p:spPr>
            <a:xfrm>
              <a:off x="3648349" y="1545489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35274"/>
                  </a:moveTo>
                  <a:lnTo>
                    <a:pt x="346554" y="2235274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36868F9-2D97-473D-8C21-B3155EC8AB25}"/>
                </a:ext>
              </a:extLst>
            </p:cNvPr>
            <p:cNvSpPr/>
            <p:nvPr/>
          </p:nvSpPr>
          <p:spPr>
            <a:xfrm>
              <a:off x="182808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 err="1">
                  <a:latin typeface="+mn-ea"/>
                </a:rPr>
                <a:t>머신러닝</a:t>
              </a:r>
              <a:endParaRPr lang="en-US" altLang="ko-KR" sz="2400" b="1" kern="1200" dirty="0">
                <a:latin typeface="+mn-ea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BD7EF6B-A584-4B75-8F77-62EB688AD4F5}"/>
                </a:ext>
              </a:extLst>
            </p:cNvPr>
            <p:cNvSpPr/>
            <p:nvPr/>
          </p:nvSpPr>
          <p:spPr>
            <a:xfrm>
              <a:off x="4341457" y="1016994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A7FCBBE-BC8E-4EE4-9817-DFDB6CBE269D}"/>
                </a:ext>
              </a:extLst>
            </p:cNvPr>
            <p:cNvSpPr/>
            <p:nvPr/>
          </p:nvSpPr>
          <p:spPr>
            <a:xfrm>
              <a:off x="8500107" y="27190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분류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classification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7582EBC-7B66-4BCD-813A-2AE0B6A6769C}"/>
                </a:ext>
              </a:extLst>
            </p:cNvPr>
            <p:cNvSpPr/>
            <p:nvPr/>
          </p:nvSpPr>
          <p:spPr>
            <a:xfrm>
              <a:off x="8500107" y="1762085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회귀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regression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E90811F-6BF0-4454-B7D4-BC85BAD62857}"/>
                </a:ext>
              </a:extLst>
            </p:cNvPr>
            <p:cNvSpPr/>
            <p:nvPr/>
          </p:nvSpPr>
          <p:spPr>
            <a:xfrm>
              <a:off x="4341457" y="3997359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비지도 학습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Unsupervised Learning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EC0B6D3-AF16-4147-BD41-51BD9D6BD198}"/>
                </a:ext>
              </a:extLst>
            </p:cNvPr>
            <p:cNvSpPr/>
            <p:nvPr/>
          </p:nvSpPr>
          <p:spPr>
            <a:xfrm>
              <a:off x="8500107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군집화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clustering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B42C6EE-FF2B-4C77-9815-1B7231D3BE89}"/>
                </a:ext>
              </a:extLst>
            </p:cNvPr>
            <p:cNvSpPr/>
            <p:nvPr/>
          </p:nvSpPr>
          <p:spPr>
            <a:xfrm>
              <a:off x="8500107" y="4742450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연관 규칙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association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60F30E7-755C-4031-B4E0-4D0D37275C08}"/>
                </a:ext>
              </a:extLst>
            </p:cNvPr>
            <p:cNvSpPr/>
            <p:nvPr/>
          </p:nvSpPr>
          <p:spPr>
            <a:xfrm>
              <a:off x="4341457" y="548754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강화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Reinforcement Learning</a:t>
              </a:r>
              <a:endParaRPr lang="ko-KR" altLang="en-US" sz="2000" kern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734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134722-9CDB-4B00-901B-0F9949AF5C5E}"/>
              </a:ext>
            </a:extLst>
          </p:cNvPr>
          <p:cNvGrpSpPr/>
          <p:nvPr/>
        </p:nvGrpSpPr>
        <p:grpSpPr>
          <a:xfrm>
            <a:off x="2785638" y="171529"/>
            <a:ext cx="6620723" cy="2006923"/>
            <a:chOff x="2785638" y="591915"/>
            <a:chExt cx="6620723" cy="200692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B68D0BA-E9AD-404D-B7AC-CB19C5E3D9B9}"/>
                </a:ext>
              </a:extLst>
            </p:cNvPr>
            <p:cNvSpPr/>
            <p:nvPr/>
          </p:nvSpPr>
          <p:spPr>
            <a:xfrm>
              <a:off x="4095006" y="591915"/>
              <a:ext cx="4001985" cy="1290213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200" b="1" kern="1200" dirty="0">
                  <a:solidFill>
                    <a:schemeClr val="bg1"/>
                  </a:solidFill>
                  <a:latin typeface="+mn-ea"/>
                </a:rPr>
                <a:t>비지도 학습</a:t>
              </a:r>
              <a:endParaRPr lang="en-US" altLang="ko-KR" sz="3200" b="1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800" kern="1200" dirty="0">
                  <a:solidFill>
                    <a:schemeClr val="bg1"/>
                  </a:solidFill>
                  <a:latin typeface="+mn-ea"/>
                </a:rPr>
                <a:t>Unsupervised Learning</a:t>
              </a:r>
              <a:endParaRPr lang="ko-KR" altLang="en-US" sz="28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99A628-BC5E-4A33-9C0D-90F7115D1C44}"/>
                </a:ext>
              </a:extLst>
            </p:cNvPr>
            <p:cNvSpPr txBox="1"/>
            <p:nvPr/>
          </p:nvSpPr>
          <p:spPr>
            <a:xfrm>
              <a:off x="2785638" y="2137173"/>
              <a:ext cx="6620723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2400" b="1" dirty="0">
                  <a:latin typeface="+mn-ea"/>
                </a:rPr>
                <a:t>‘</a:t>
              </a:r>
              <a:r>
                <a:rPr kumimoji="1" lang="ko-KR" altLang="en-US" sz="2400" b="1" dirty="0">
                  <a:latin typeface="+mn-ea"/>
                </a:rPr>
                <a:t>정답 </a:t>
              </a:r>
              <a:r>
                <a:rPr kumimoji="1" lang="en-US" altLang="ko-KR" sz="2400" b="1" dirty="0">
                  <a:latin typeface="+mn-ea"/>
                </a:rPr>
                <a:t>(Label)’ </a:t>
              </a:r>
              <a:r>
                <a:rPr kumimoji="1" lang="ko-KR" altLang="en-US" sz="2400" b="1" dirty="0">
                  <a:latin typeface="+mn-ea"/>
                </a:rPr>
                <a:t>이 없는 데이터를 활용하여 학습</a:t>
              </a:r>
              <a:endParaRPr kumimoji="1" lang="en-US" altLang="ko-KR" sz="3200" b="1" dirty="0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F8CDCD-D241-453E-BB0A-118185E5EC84}"/>
              </a:ext>
            </a:extLst>
          </p:cNvPr>
          <p:cNvGrpSpPr/>
          <p:nvPr/>
        </p:nvGrpSpPr>
        <p:grpSpPr>
          <a:xfrm>
            <a:off x="1511560" y="2549645"/>
            <a:ext cx="8044496" cy="3878411"/>
            <a:chOff x="1511560" y="2549645"/>
            <a:chExt cx="8044496" cy="387841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103D6A-8692-42EB-A6BB-E92251FEEB00}"/>
                </a:ext>
              </a:extLst>
            </p:cNvPr>
            <p:cNvGrpSpPr/>
            <p:nvPr/>
          </p:nvGrpSpPr>
          <p:grpSpPr>
            <a:xfrm>
              <a:off x="1511560" y="3128009"/>
              <a:ext cx="2548156" cy="2332025"/>
              <a:chOff x="1388271" y="2540180"/>
              <a:chExt cx="2548156" cy="233202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EF1C528-C5C0-4A06-A00C-3625C8A29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3253" y="2577063"/>
                <a:ext cx="1253548" cy="823257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5688F1C-A219-40EA-84AF-6680827B8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6957">
                <a:off x="2660388" y="2540180"/>
                <a:ext cx="994702" cy="98180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FB602CA-0E63-4683-A372-1AC9387DC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9906" b="17136"/>
              <a:stretch/>
            </p:blipFill>
            <p:spPr>
              <a:xfrm rot="20652659">
                <a:off x="2064167" y="3890401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C42154F-4D75-407C-852E-790F8AAB7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8271" y="3647595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0313CD-C1B7-4FEF-822B-798274378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94571">
                <a:off x="3006411" y="3963373"/>
                <a:ext cx="930016" cy="83586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3DC19E7-7D32-4C14-85CD-D0C71D015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092161">
                <a:off x="2927617" y="3271485"/>
                <a:ext cx="1004415" cy="79743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16EAE93-C95C-4915-8AA7-08C235CF44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621" y="3317442"/>
                <a:ext cx="1052813" cy="83586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277C646-87C3-4383-902F-A8933D9C6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646" t="7315" r="5814" b="-129"/>
            <a:stretch/>
          </p:blipFill>
          <p:spPr>
            <a:xfrm>
              <a:off x="6095998" y="2549645"/>
              <a:ext cx="3460058" cy="3878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17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F5D52-DE93-4F06-BD3F-785797145684}"/>
              </a:ext>
            </a:extLst>
          </p:cNvPr>
          <p:cNvSpPr txBox="1"/>
          <p:nvPr/>
        </p:nvSpPr>
        <p:spPr>
          <a:xfrm>
            <a:off x="3863001" y="392423"/>
            <a:ext cx="31999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Malgun Gothic" panose="020B0503020000020004" pitchFamily="34" charset="-127"/>
              </a:rPr>
              <a:t>비슷한 </a:t>
            </a:r>
            <a:r>
              <a:rPr kumimoji="1" lang="ko-KR" altLang="en-US" dirty="0" err="1">
                <a:latin typeface="Malgun Gothic" panose="020B0503020000020004" pitchFamily="34" charset="-127"/>
              </a:rPr>
              <a:t>데이터끼리</a:t>
            </a:r>
            <a:r>
              <a:rPr kumimoji="1" lang="ko-KR" altLang="en-US" dirty="0">
                <a:latin typeface="Malgun Gothic" panose="020B0503020000020004" pitchFamily="34" charset="-127"/>
              </a:rPr>
              <a:t> 묶는 문제</a:t>
            </a:r>
            <a:endParaRPr kumimoji="1" lang="en-US" altLang="x-none" dirty="0">
              <a:latin typeface="Malgun Gothic" panose="020B0503020000020004" pitchFamily="34" charset="-127"/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58EB2B4-4704-4E07-A4A0-6879028ECA8D}"/>
              </a:ext>
            </a:extLst>
          </p:cNvPr>
          <p:cNvSpPr/>
          <p:nvPr/>
        </p:nvSpPr>
        <p:spPr>
          <a:xfrm>
            <a:off x="149920" y="91074"/>
            <a:ext cx="3465541" cy="1056990"/>
          </a:xfrm>
          <a:custGeom>
            <a:avLst/>
            <a:gdLst>
              <a:gd name="connsiteX0" fmla="*/ 0 w 3465541"/>
              <a:gd name="connsiteY0" fmla="*/ 0 h 1056990"/>
              <a:gd name="connsiteX1" fmla="*/ 3465541 w 3465541"/>
              <a:gd name="connsiteY1" fmla="*/ 0 h 1056990"/>
              <a:gd name="connsiteX2" fmla="*/ 3465541 w 3465541"/>
              <a:gd name="connsiteY2" fmla="*/ 1056990 h 1056990"/>
              <a:gd name="connsiteX3" fmla="*/ 0 w 3465541"/>
              <a:gd name="connsiteY3" fmla="*/ 1056990 h 1056990"/>
              <a:gd name="connsiteX4" fmla="*/ 0 w 3465541"/>
              <a:gd name="connsiteY4" fmla="*/ 0 h 105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5541" h="1056990">
                <a:moveTo>
                  <a:pt x="0" y="0"/>
                </a:moveTo>
                <a:lnTo>
                  <a:pt x="3465541" y="0"/>
                </a:lnTo>
                <a:lnTo>
                  <a:pt x="3465541" y="1056990"/>
                </a:lnTo>
                <a:lnTo>
                  <a:pt x="0" y="10569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1" kern="1200" dirty="0">
                <a:solidFill>
                  <a:schemeClr val="bg1"/>
                </a:solidFill>
                <a:latin typeface="+mn-ea"/>
              </a:rPr>
              <a:t>군집화</a:t>
            </a:r>
            <a:endParaRPr lang="en-US" altLang="ko-KR" sz="2400" b="1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+mn-ea"/>
              </a:rPr>
              <a:t>clustering</a:t>
            </a:r>
            <a:endParaRPr lang="ko-KR" altLang="en-US" sz="2000" kern="12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FFAE95-6E6E-4072-BFD6-4D31CDB0C2EB}"/>
              </a:ext>
            </a:extLst>
          </p:cNvPr>
          <p:cNvGrpSpPr/>
          <p:nvPr/>
        </p:nvGrpSpPr>
        <p:grpSpPr>
          <a:xfrm>
            <a:off x="251205" y="2394007"/>
            <a:ext cx="6251941" cy="3001021"/>
            <a:chOff x="1388271" y="1845153"/>
            <a:chExt cx="9091359" cy="430145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40ADC6F-9B51-498F-BBE6-D3C11DCD2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78" t="48467" r="54799" b="25293"/>
            <a:stretch/>
          </p:blipFill>
          <p:spPr>
            <a:xfrm>
              <a:off x="5423859" y="3258575"/>
              <a:ext cx="992999" cy="89472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27EBE96-B828-4DDA-AC93-6922AE4BDDB5}"/>
                </a:ext>
              </a:extLst>
            </p:cNvPr>
            <p:cNvGrpSpPr/>
            <p:nvPr/>
          </p:nvGrpSpPr>
          <p:grpSpPr>
            <a:xfrm>
              <a:off x="6532605" y="1845153"/>
              <a:ext cx="3947025" cy="3762194"/>
              <a:chOff x="6802355" y="2796919"/>
              <a:chExt cx="3947025" cy="3762194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B48093D-E3D0-4B0D-A30D-E03792F88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638326">
                <a:off x="9481849" y="3061297"/>
                <a:ext cx="1267531" cy="832440"/>
              </a:xfrm>
              <a:prstGeom prst="rect">
                <a:avLst/>
              </a:prstGeom>
            </p:spPr>
          </p:pic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6EAB664E-9759-4FFD-934B-99A494C8B7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2355" y="3688995"/>
                <a:ext cx="1019860" cy="8068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C8F689C7-1092-47BA-8F1C-02560EAEB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2747" y="4484945"/>
                <a:ext cx="1058030" cy="9127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C4B9539-EF44-4098-A04C-2C10D017A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6957">
                <a:off x="8919772" y="2796919"/>
                <a:ext cx="994702" cy="981804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EF50CEA-E818-4DC3-8910-204F7D3F4A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906" b="17136"/>
              <a:stretch/>
            </p:blipFill>
            <p:spPr>
              <a:xfrm rot="20652659">
                <a:off x="8132693" y="2860034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1D9FED73-9BFE-4D5B-88EE-5E49F0F94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2951" y="3287820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6272EADE-A9BB-45C1-9239-AEF8E055E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94571">
                <a:off x="9277570" y="5415841"/>
                <a:ext cx="930016" cy="83586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5D00659-326B-4F3C-A4C6-F53F93767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092161">
                <a:off x="8559531" y="4839886"/>
                <a:ext cx="1004415" cy="797435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4AD56CE-3B7E-4849-8856-328988ADC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8416" y="5310436"/>
                <a:ext cx="1052813" cy="835860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0B1B9F-85B3-42BA-97A2-8CD69D1DE5AB}"/>
                  </a:ext>
                </a:extLst>
              </p:cNvPr>
              <p:cNvSpPr txBox="1"/>
              <p:nvPr/>
            </p:nvSpPr>
            <p:spPr>
              <a:xfrm>
                <a:off x="8914926" y="4236664"/>
                <a:ext cx="85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x-none" sz="1600" dirty="0">
                    <a:latin typeface="Malgun Gothic" panose="020B0503020000020004" pitchFamily="34" charset="-127"/>
                  </a:rPr>
                  <a:t>group1</a:t>
                </a:r>
                <a:endParaRPr kumimoji="1" lang="x-none" altLang="en-US" sz="16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7DA419-65C5-45A7-9D5D-864DD651CDDD}"/>
                  </a:ext>
                </a:extLst>
              </p:cNvPr>
              <p:cNvSpPr txBox="1"/>
              <p:nvPr/>
            </p:nvSpPr>
            <p:spPr>
              <a:xfrm>
                <a:off x="8914926" y="6220559"/>
                <a:ext cx="85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x-none" sz="1600" dirty="0">
                    <a:latin typeface="Malgun Gothic" panose="020B0503020000020004" pitchFamily="34" charset="-127"/>
                  </a:rPr>
                  <a:t>group2</a:t>
                </a:r>
                <a:endParaRPr kumimoji="1" lang="x-none" altLang="en-US" sz="1600" dirty="0">
                  <a:latin typeface="Malgun Gothic" panose="020B0503020000020004" pitchFamily="34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C224DA1-F139-4F8C-81F3-1185E032B11E}"/>
                </a:ext>
              </a:extLst>
            </p:cNvPr>
            <p:cNvGrpSpPr/>
            <p:nvPr/>
          </p:nvGrpSpPr>
          <p:grpSpPr>
            <a:xfrm>
              <a:off x="1388271" y="2540180"/>
              <a:ext cx="3948416" cy="3606427"/>
              <a:chOff x="1658021" y="3491946"/>
              <a:chExt cx="3948416" cy="3606427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5DC07BF-6CE9-4B10-B938-1B084F673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3003" y="3528829"/>
                <a:ext cx="1253548" cy="823257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1A328BD-CDB5-401C-B5BF-7EE1E6881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6957">
                <a:off x="2930138" y="3491946"/>
                <a:ext cx="994702" cy="981804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58CFC40-3D46-4664-9BE2-435DDD3D26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9906" b="17136"/>
              <a:stretch/>
            </p:blipFill>
            <p:spPr>
              <a:xfrm rot="20652659">
                <a:off x="2333917" y="4842167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F9C9001-7295-4DA4-934E-B6CFAC98F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8021" y="4599361"/>
                <a:ext cx="1049456" cy="981804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F1D647D5-5A48-4984-816F-0602829BB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94571">
                <a:off x="3276161" y="4915139"/>
                <a:ext cx="930016" cy="83586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C74BCC4-F801-4CCF-A36B-CABC19945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092161">
                <a:off x="3197367" y="4223251"/>
                <a:ext cx="1004415" cy="79743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A997B91-A5AC-4C02-9218-E63495EDC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3371" y="4269208"/>
                <a:ext cx="1052813" cy="835860"/>
              </a:xfrm>
              <a:prstGeom prst="rect">
                <a:avLst/>
              </a:prstGeom>
            </p:spPr>
          </p:pic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5DB9D871-0FEC-4214-B0AA-A69201C36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5321" y="4546347"/>
                <a:ext cx="120111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A4A2ED3-770D-495E-AB2B-BD6C1BF0F866}"/>
                  </a:ext>
                </a:extLst>
              </p:cNvPr>
              <p:cNvSpPr txBox="1"/>
              <p:nvPr/>
            </p:nvSpPr>
            <p:spPr>
              <a:xfrm>
                <a:off x="2182749" y="6138763"/>
                <a:ext cx="1715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x-none" sz="1600" dirty="0">
                    <a:latin typeface="Malgun Gothic" panose="020B0503020000020004" pitchFamily="34" charset="-127"/>
                  </a:rPr>
                  <a:t>Un-labeled Data</a:t>
                </a:r>
                <a:endParaRPr kumimoji="1" lang="x-none" altLang="en-US" sz="16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52" name="모서리가 접힌 도형[F] 93">
                <a:extLst>
                  <a:ext uri="{FF2B5EF4-FFF2-40B4-BE49-F238E27FC236}">
                    <a16:creationId xmlns:a16="http://schemas.microsoft.com/office/drawing/2014/main" id="{2EE3ECCF-C4B6-4FEE-B975-50740CF5037A}"/>
                  </a:ext>
                </a:extLst>
              </p:cNvPr>
              <p:cNvSpPr/>
              <p:nvPr/>
            </p:nvSpPr>
            <p:spPr>
              <a:xfrm>
                <a:off x="2720123" y="6642958"/>
                <a:ext cx="1052122" cy="401471"/>
              </a:xfrm>
              <a:prstGeom prst="foldedCorner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x-none" sz="1400" b="1" dirty="0">
                    <a:latin typeface="Malgun Gothic" panose="020B0503020000020004" pitchFamily="34" charset="-127"/>
                  </a:rPr>
                  <a:t>label</a:t>
                </a:r>
                <a:endParaRPr kumimoji="1" lang="x-none" altLang="en-US" sz="1400" b="1" dirty="0"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53" name="직선 연결선[R] 14">
                <a:extLst>
                  <a:ext uri="{FF2B5EF4-FFF2-40B4-BE49-F238E27FC236}">
                    <a16:creationId xmlns:a16="http://schemas.microsoft.com/office/drawing/2014/main" id="{3F9862C5-ED16-43D9-95E3-C5D003563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4534" y="6589013"/>
                <a:ext cx="865040" cy="50936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94">
                <a:extLst>
                  <a:ext uri="{FF2B5EF4-FFF2-40B4-BE49-F238E27FC236}">
                    <a16:creationId xmlns:a16="http://schemas.microsoft.com/office/drawing/2014/main" id="{9E86370E-35FB-4F68-862D-62BE9E66B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5631" y="6589013"/>
                <a:ext cx="863943" cy="50936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F64AAF-86BE-4F9A-A450-12AA294A7F9A}"/>
              </a:ext>
            </a:extLst>
          </p:cNvPr>
          <p:cNvGrpSpPr/>
          <p:nvPr/>
        </p:nvGrpSpPr>
        <p:grpSpPr>
          <a:xfrm>
            <a:off x="7369986" y="2841402"/>
            <a:ext cx="4822014" cy="2485174"/>
            <a:chOff x="7369986" y="2841402"/>
            <a:chExt cx="4822014" cy="248517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D5344E2-D1A4-481E-BBBF-7B31ACDC9949}"/>
                </a:ext>
              </a:extLst>
            </p:cNvPr>
            <p:cNvGrpSpPr/>
            <p:nvPr/>
          </p:nvGrpSpPr>
          <p:grpSpPr>
            <a:xfrm>
              <a:off x="7369986" y="2841402"/>
              <a:ext cx="4670232" cy="2059296"/>
              <a:chOff x="7369986" y="3060961"/>
              <a:chExt cx="4670232" cy="205929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70EA4E3-4438-45AF-976D-7B2D2DD37F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8422" r="8525"/>
              <a:stretch/>
            </p:blipFill>
            <p:spPr>
              <a:xfrm>
                <a:off x="10121222" y="3060961"/>
                <a:ext cx="1918996" cy="205103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7DEDD23-C890-4B81-95A1-99EB4AE61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646" t="7315" r="5814" b="-129"/>
              <a:stretch/>
            </p:blipFill>
            <p:spPr>
              <a:xfrm>
                <a:off x="7369986" y="3141261"/>
                <a:ext cx="1899286" cy="1978996"/>
              </a:xfrm>
              <a:prstGeom prst="rect">
                <a:avLst/>
              </a:prstGeom>
            </p:spPr>
          </p:pic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57659641-EE5B-45F4-ABD2-C097281FE1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2581" y="4053822"/>
                <a:ext cx="82598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2593DF-54EA-41C0-8DF8-3A0B2E8BBB42}"/>
                </a:ext>
              </a:extLst>
            </p:cNvPr>
            <p:cNvSpPr txBox="1"/>
            <p:nvPr/>
          </p:nvSpPr>
          <p:spPr>
            <a:xfrm>
              <a:off x="8351578" y="5018799"/>
              <a:ext cx="38404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http://pypr.sourceforge.net/kmeans.html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37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0F5D52-DE93-4F06-BD3F-785797145684}"/>
              </a:ext>
            </a:extLst>
          </p:cNvPr>
          <p:cNvSpPr txBox="1"/>
          <p:nvPr/>
        </p:nvSpPr>
        <p:spPr>
          <a:xfrm>
            <a:off x="3836204" y="392423"/>
            <a:ext cx="474033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Malgun Gothic" panose="020B0503020000020004" pitchFamily="34" charset="-127"/>
              </a:rPr>
              <a:t>서로 관련이 있는 특성</a:t>
            </a:r>
            <a:r>
              <a:rPr kumimoji="1" lang="en-US" altLang="ko-KR" dirty="0">
                <a:latin typeface="Malgun Gothic" panose="020B0503020000020004" pitchFamily="34" charset="-127"/>
              </a:rPr>
              <a:t>(Feature)</a:t>
            </a:r>
            <a:r>
              <a:rPr kumimoji="1" lang="ko-KR" altLang="en-US" dirty="0">
                <a:latin typeface="Malgun Gothic" panose="020B0503020000020004" pitchFamily="34" charset="-127"/>
              </a:rPr>
              <a:t>을 찾는 문제</a:t>
            </a:r>
            <a:endParaRPr kumimoji="1" lang="en-US" altLang="x-none" dirty="0">
              <a:latin typeface="Malgun Gothic" panose="020B0503020000020004" pitchFamily="34" charset="-127"/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658EB2B4-4704-4E07-A4A0-6879028ECA8D}"/>
              </a:ext>
            </a:extLst>
          </p:cNvPr>
          <p:cNvSpPr/>
          <p:nvPr/>
        </p:nvSpPr>
        <p:spPr>
          <a:xfrm>
            <a:off x="149920" y="91074"/>
            <a:ext cx="3465541" cy="1056990"/>
          </a:xfrm>
          <a:custGeom>
            <a:avLst/>
            <a:gdLst>
              <a:gd name="connsiteX0" fmla="*/ 0 w 3465541"/>
              <a:gd name="connsiteY0" fmla="*/ 0 h 1056990"/>
              <a:gd name="connsiteX1" fmla="*/ 3465541 w 3465541"/>
              <a:gd name="connsiteY1" fmla="*/ 0 h 1056990"/>
              <a:gd name="connsiteX2" fmla="*/ 3465541 w 3465541"/>
              <a:gd name="connsiteY2" fmla="*/ 1056990 h 1056990"/>
              <a:gd name="connsiteX3" fmla="*/ 0 w 3465541"/>
              <a:gd name="connsiteY3" fmla="*/ 1056990 h 1056990"/>
              <a:gd name="connsiteX4" fmla="*/ 0 w 3465541"/>
              <a:gd name="connsiteY4" fmla="*/ 0 h 105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5541" h="1056990">
                <a:moveTo>
                  <a:pt x="0" y="0"/>
                </a:moveTo>
                <a:lnTo>
                  <a:pt x="3465541" y="0"/>
                </a:lnTo>
                <a:lnTo>
                  <a:pt x="3465541" y="1056990"/>
                </a:lnTo>
                <a:lnTo>
                  <a:pt x="0" y="10569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12700" rIns="12700" bIns="12700" numCol="1" spcCol="1270" anchor="ctr" anchorCtr="0">
            <a:noAutofit/>
          </a:bodyPr>
          <a:lstStyle/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1" kern="1200" dirty="0">
                <a:solidFill>
                  <a:schemeClr val="bg1"/>
                </a:solidFill>
                <a:latin typeface="+mn-ea"/>
              </a:rPr>
              <a:t>연관 규칙</a:t>
            </a:r>
            <a:endParaRPr lang="en-US" altLang="ko-KR" sz="2400" b="1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2000" kern="1200" dirty="0">
                <a:solidFill>
                  <a:schemeClr val="bg1"/>
                </a:solidFill>
                <a:latin typeface="+mn-ea"/>
              </a:rPr>
              <a:t>association</a:t>
            </a:r>
            <a:endParaRPr lang="ko-KR" altLang="en-US" sz="2000" kern="12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1E9858D-9D2E-4991-B083-1778F1F79310}"/>
              </a:ext>
            </a:extLst>
          </p:cNvPr>
          <p:cNvGraphicFramePr>
            <a:graphicFrameLocks noGrp="1"/>
          </p:cNvGraphicFramePr>
          <p:nvPr/>
        </p:nvGraphicFramePr>
        <p:xfrm>
          <a:off x="2069799" y="2875471"/>
          <a:ext cx="8273145" cy="2379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365">
                  <a:extLst>
                    <a:ext uri="{9D8B030D-6E8A-4147-A177-3AD203B41FA5}">
                      <a16:colId xmlns:a16="http://schemas.microsoft.com/office/drawing/2014/main" val="1718512941"/>
                    </a:ext>
                  </a:extLst>
                </a:gridCol>
                <a:gridCol w="1567956">
                  <a:extLst>
                    <a:ext uri="{9D8B030D-6E8A-4147-A177-3AD203B41FA5}">
                      <a16:colId xmlns:a16="http://schemas.microsoft.com/office/drawing/2014/main" val="3229024934"/>
                    </a:ext>
                  </a:extLst>
                </a:gridCol>
                <a:gridCol w="1567956">
                  <a:extLst>
                    <a:ext uri="{9D8B030D-6E8A-4147-A177-3AD203B41FA5}">
                      <a16:colId xmlns:a16="http://schemas.microsoft.com/office/drawing/2014/main" val="1036850428"/>
                    </a:ext>
                  </a:extLst>
                </a:gridCol>
                <a:gridCol w="1567956">
                  <a:extLst>
                    <a:ext uri="{9D8B030D-6E8A-4147-A177-3AD203B41FA5}">
                      <a16:colId xmlns:a16="http://schemas.microsoft.com/office/drawing/2014/main" val="2335889073"/>
                    </a:ext>
                  </a:extLst>
                </a:gridCol>
                <a:gridCol w="1567956">
                  <a:extLst>
                    <a:ext uri="{9D8B030D-6E8A-4147-A177-3AD203B41FA5}">
                      <a16:colId xmlns:a16="http://schemas.microsoft.com/office/drawing/2014/main" val="3208232467"/>
                    </a:ext>
                  </a:extLst>
                </a:gridCol>
                <a:gridCol w="1567956">
                  <a:extLst>
                    <a:ext uri="{9D8B030D-6E8A-4147-A177-3AD203B41FA5}">
                      <a16:colId xmlns:a16="http://schemas.microsoft.com/office/drawing/2014/main" val="838785035"/>
                    </a:ext>
                  </a:extLst>
                </a:gridCol>
              </a:tblGrid>
              <a:tr h="47599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라면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햇반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우유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계란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과자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977987"/>
                  </a:ext>
                </a:extLst>
              </a:tr>
              <a:tr h="47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008326"/>
                  </a:ext>
                </a:extLst>
              </a:tr>
              <a:tr h="47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5881870"/>
                  </a:ext>
                </a:extLst>
              </a:tr>
              <a:tr h="47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442629"/>
                  </a:ext>
                </a:extLst>
              </a:tr>
              <a:tr h="475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800232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CFE780-9073-4397-ADBB-78C5962FFA5E}"/>
              </a:ext>
            </a:extLst>
          </p:cNvPr>
          <p:cNvGrpSpPr/>
          <p:nvPr/>
        </p:nvGrpSpPr>
        <p:grpSpPr>
          <a:xfrm>
            <a:off x="2733829" y="2920486"/>
            <a:ext cx="2710543" cy="2250228"/>
            <a:chOff x="2733829" y="2920486"/>
            <a:chExt cx="2710543" cy="225022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7EA6714-1F67-431B-843E-0C187BB98EB4}"/>
                </a:ext>
              </a:extLst>
            </p:cNvPr>
            <p:cNvSpPr/>
            <p:nvPr/>
          </p:nvSpPr>
          <p:spPr>
            <a:xfrm>
              <a:off x="2744715" y="3875702"/>
              <a:ext cx="2699657" cy="129501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D2DF9E-447E-407C-9066-3B85181F9B43}"/>
                </a:ext>
              </a:extLst>
            </p:cNvPr>
            <p:cNvSpPr/>
            <p:nvPr/>
          </p:nvSpPr>
          <p:spPr>
            <a:xfrm>
              <a:off x="2733829" y="2920486"/>
              <a:ext cx="2699657" cy="38985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217BBA-A4D3-4AA6-A46F-15400F7D92DA}"/>
              </a:ext>
            </a:extLst>
          </p:cNvPr>
          <p:cNvGrpSpPr/>
          <p:nvPr/>
        </p:nvGrpSpPr>
        <p:grpSpPr>
          <a:xfrm>
            <a:off x="3332543" y="1949938"/>
            <a:ext cx="5791963" cy="850836"/>
            <a:chOff x="3332543" y="1949938"/>
            <a:chExt cx="5791963" cy="850836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B67FED90-2F1D-4271-BE5E-23C256628624}"/>
                </a:ext>
              </a:extLst>
            </p:cNvPr>
            <p:cNvSpPr/>
            <p:nvPr/>
          </p:nvSpPr>
          <p:spPr>
            <a:xfrm rot="177360">
              <a:off x="3332543" y="1949938"/>
              <a:ext cx="1524000" cy="850836"/>
            </a:xfrm>
            <a:custGeom>
              <a:avLst/>
              <a:gdLst>
                <a:gd name="connsiteX0" fmla="*/ 0 w 1524000"/>
                <a:gd name="connsiteY0" fmla="*/ 850836 h 850836"/>
                <a:gd name="connsiteX1" fmla="*/ 228600 w 1524000"/>
                <a:gd name="connsiteY1" fmla="*/ 252122 h 850836"/>
                <a:gd name="connsiteX2" fmla="*/ 707572 w 1524000"/>
                <a:gd name="connsiteY2" fmla="*/ 1750 h 850836"/>
                <a:gd name="connsiteX3" fmla="*/ 1251858 w 1524000"/>
                <a:gd name="connsiteY3" fmla="*/ 175922 h 850836"/>
                <a:gd name="connsiteX4" fmla="*/ 1524000 w 1524000"/>
                <a:gd name="connsiteY4" fmla="*/ 785522 h 85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850836">
                  <a:moveTo>
                    <a:pt x="0" y="850836"/>
                  </a:moveTo>
                  <a:cubicBezTo>
                    <a:pt x="55335" y="622236"/>
                    <a:pt x="110671" y="393636"/>
                    <a:pt x="228600" y="252122"/>
                  </a:cubicBezTo>
                  <a:cubicBezTo>
                    <a:pt x="346529" y="110608"/>
                    <a:pt x="537029" y="14450"/>
                    <a:pt x="707572" y="1750"/>
                  </a:cubicBezTo>
                  <a:cubicBezTo>
                    <a:pt x="878115" y="-10950"/>
                    <a:pt x="1115787" y="45293"/>
                    <a:pt x="1251858" y="175922"/>
                  </a:cubicBezTo>
                  <a:cubicBezTo>
                    <a:pt x="1387929" y="306551"/>
                    <a:pt x="1455964" y="546036"/>
                    <a:pt x="1524000" y="785522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F65758-5B7B-4F39-8513-3C935D491939}"/>
                </a:ext>
              </a:extLst>
            </p:cNvPr>
            <p:cNvSpPr txBox="1"/>
            <p:nvPr/>
          </p:nvSpPr>
          <p:spPr>
            <a:xfrm>
              <a:off x="4856543" y="2038793"/>
              <a:ext cx="4267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서로 관련이 있는 특성</a:t>
              </a:r>
              <a:r>
                <a:rPr lang="en-US" altLang="ko-KR" b="1" dirty="0">
                  <a:latin typeface="+mn-ea"/>
                </a:rPr>
                <a:t>(Feature)</a:t>
              </a:r>
              <a:r>
                <a:rPr lang="ko-KR" altLang="en-US" b="1" dirty="0">
                  <a:latin typeface="+mn-ea"/>
                </a:rPr>
                <a:t>를 찾음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155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EEE2A35-307B-4691-8D2D-7AD804988AF7}"/>
              </a:ext>
            </a:extLst>
          </p:cNvPr>
          <p:cNvGrpSpPr/>
          <p:nvPr/>
        </p:nvGrpSpPr>
        <p:grpSpPr>
          <a:xfrm>
            <a:off x="182808" y="271902"/>
            <a:ext cx="11782840" cy="6272630"/>
            <a:chOff x="182808" y="271902"/>
            <a:chExt cx="11782840" cy="6272630"/>
          </a:xfrm>
          <a:noFill/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4C054767-BD7A-4E06-A859-E93EE29D74B0}"/>
                </a:ext>
              </a:extLst>
            </p:cNvPr>
            <p:cNvSpPr/>
            <p:nvPr/>
          </p:nvSpPr>
          <p:spPr>
            <a:xfrm>
              <a:off x="3648349" y="3780763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2235274"/>
                  </a:lnTo>
                  <a:lnTo>
                    <a:pt x="693108" y="2235274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57471EB-E392-495D-B0F4-7A3E810AF870}"/>
                </a:ext>
              </a:extLst>
            </p:cNvPr>
            <p:cNvSpPr/>
            <p:nvPr/>
          </p:nvSpPr>
          <p:spPr>
            <a:xfrm>
              <a:off x="7806999" y="4525854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6B6EFDA5-0916-448C-8B4E-9DB281FD91D9}"/>
                </a:ext>
              </a:extLst>
            </p:cNvPr>
            <p:cNvSpPr/>
            <p:nvPr/>
          </p:nvSpPr>
          <p:spPr>
            <a:xfrm>
              <a:off x="780699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95EB0B87-BA04-4E00-A7A9-449DFCCE01AD}"/>
                </a:ext>
              </a:extLst>
            </p:cNvPr>
            <p:cNvSpPr/>
            <p:nvPr/>
          </p:nvSpPr>
          <p:spPr>
            <a:xfrm>
              <a:off x="3648349" y="3780763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A40AAAD-06D6-4D7B-A4CE-E9DE5DB56FF6}"/>
                </a:ext>
              </a:extLst>
            </p:cNvPr>
            <p:cNvSpPr/>
            <p:nvPr/>
          </p:nvSpPr>
          <p:spPr>
            <a:xfrm>
              <a:off x="7806999" y="1545489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46554" y="0"/>
                  </a:lnTo>
                  <a:lnTo>
                    <a:pt x="346554" y="745091"/>
                  </a:lnTo>
                  <a:lnTo>
                    <a:pt x="693108" y="745091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4BB18F5-E889-41BE-A463-9AD40C092487}"/>
                </a:ext>
              </a:extLst>
            </p:cNvPr>
            <p:cNvSpPr/>
            <p:nvPr/>
          </p:nvSpPr>
          <p:spPr>
            <a:xfrm>
              <a:off x="7806999" y="800397"/>
              <a:ext cx="693108" cy="74509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45091"/>
                  </a:moveTo>
                  <a:lnTo>
                    <a:pt x="346554" y="745091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D72883B1-E318-46CB-9BE1-E36E14D1DA65}"/>
                </a:ext>
              </a:extLst>
            </p:cNvPr>
            <p:cNvSpPr/>
            <p:nvPr/>
          </p:nvSpPr>
          <p:spPr>
            <a:xfrm>
              <a:off x="3648349" y="1545489"/>
              <a:ext cx="693108" cy="2235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235274"/>
                  </a:moveTo>
                  <a:lnTo>
                    <a:pt x="346554" y="2235274"/>
                  </a:lnTo>
                  <a:lnTo>
                    <a:pt x="346554" y="0"/>
                  </a:lnTo>
                  <a:lnTo>
                    <a:pt x="693108" y="0"/>
                  </a:lnTo>
                </a:path>
              </a:pathLst>
            </a:custGeom>
            <a:grpFill/>
          </p:spPr>
          <p:style>
            <a:lnRef idx="2">
              <a:schemeClr val="dk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36868F9-2D97-473D-8C21-B3155EC8AB25}"/>
                </a:ext>
              </a:extLst>
            </p:cNvPr>
            <p:cNvSpPr/>
            <p:nvPr/>
          </p:nvSpPr>
          <p:spPr>
            <a:xfrm>
              <a:off x="182808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 err="1">
                  <a:latin typeface="+mn-ea"/>
                </a:rPr>
                <a:t>머신러닝</a:t>
              </a:r>
              <a:endParaRPr lang="en-US" altLang="ko-KR" sz="2400" b="1" kern="1200" dirty="0">
                <a:latin typeface="+mn-ea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BD7EF6B-A584-4B75-8F77-62EB688AD4F5}"/>
                </a:ext>
              </a:extLst>
            </p:cNvPr>
            <p:cNvSpPr/>
            <p:nvPr/>
          </p:nvSpPr>
          <p:spPr>
            <a:xfrm>
              <a:off x="4341457" y="1016994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A7FCBBE-BC8E-4EE4-9817-DFDB6CBE269D}"/>
                </a:ext>
              </a:extLst>
            </p:cNvPr>
            <p:cNvSpPr/>
            <p:nvPr/>
          </p:nvSpPr>
          <p:spPr>
            <a:xfrm>
              <a:off x="8500107" y="27190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분류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classification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7582EBC-7B66-4BCD-813A-2AE0B6A6769C}"/>
                </a:ext>
              </a:extLst>
            </p:cNvPr>
            <p:cNvSpPr/>
            <p:nvPr/>
          </p:nvSpPr>
          <p:spPr>
            <a:xfrm>
              <a:off x="8500107" y="1762085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회귀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regression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E90811F-6BF0-4454-B7D4-BC85BAD62857}"/>
                </a:ext>
              </a:extLst>
            </p:cNvPr>
            <p:cNvSpPr/>
            <p:nvPr/>
          </p:nvSpPr>
          <p:spPr>
            <a:xfrm>
              <a:off x="4341457" y="3997359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비지도 학습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Unsupervised Learning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1EC0B6D3-AF16-4147-BD41-51BD9D6BD198}"/>
                </a:ext>
              </a:extLst>
            </p:cNvPr>
            <p:cNvSpPr/>
            <p:nvPr/>
          </p:nvSpPr>
          <p:spPr>
            <a:xfrm>
              <a:off x="8500107" y="3252268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군집화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clustering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B42C6EE-FF2B-4C77-9815-1B7231D3BE89}"/>
                </a:ext>
              </a:extLst>
            </p:cNvPr>
            <p:cNvSpPr/>
            <p:nvPr/>
          </p:nvSpPr>
          <p:spPr>
            <a:xfrm>
              <a:off x="8500107" y="4742450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latin typeface="+mn-ea"/>
                </a:rPr>
                <a:t>연관 규칙</a:t>
              </a:r>
              <a:endParaRPr lang="en-US" altLang="ko-KR" sz="2400" b="1" kern="1200" dirty="0"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latin typeface="+mn-ea"/>
                </a:rPr>
                <a:t>association</a:t>
              </a: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60F30E7-755C-4031-B4E0-4D0D37275C08}"/>
                </a:ext>
              </a:extLst>
            </p:cNvPr>
            <p:cNvSpPr/>
            <p:nvPr/>
          </p:nvSpPr>
          <p:spPr>
            <a:xfrm>
              <a:off x="4341457" y="5487542"/>
              <a:ext cx="3465541" cy="1056990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400" b="1" kern="1200" dirty="0">
                  <a:solidFill>
                    <a:schemeClr val="bg1"/>
                  </a:solidFill>
                  <a:latin typeface="+mn-ea"/>
                </a:rPr>
                <a:t>강화 학습</a:t>
              </a:r>
              <a:endParaRPr lang="en-US" altLang="ko-KR" sz="2400" b="1" kern="1200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2000" kern="1200" dirty="0">
                  <a:solidFill>
                    <a:schemeClr val="bg1"/>
                  </a:solidFill>
                  <a:latin typeface="+mn-ea"/>
                </a:rPr>
                <a:t>Reinforcement Learning</a:t>
              </a:r>
              <a:endParaRPr lang="ko-KR" altLang="en-US" sz="2000" kern="12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700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E28F44-BD08-4E0F-9324-2AF813A59D3D}"/>
              </a:ext>
            </a:extLst>
          </p:cNvPr>
          <p:cNvGrpSpPr/>
          <p:nvPr/>
        </p:nvGrpSpPr>
        <p:grpSpPr>
          <a:xfrm>
            <a:off x="1276596" y="138759"/>
            <a:ext cx="9638807" cy="2341793"/>
            <a:chOff x="1395333" y="132123"/>
            <a:chExt cx="9638807" cy="2341793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CB68D0BA-E9AD-404D-B7AC-CB19C5E3D9B9}"/>
                </a:ext>
              </a:extLst>
            </p:cNvPr>
            <p:cNvSpPr/>
            <p:nvPr/>
          </p:nvSpPr>
          <p:spPr>
            <a:xfrm>
              <a:off x="3987139" y="132123"/>
              <a:ext cx="4217721" cy="1290213"/>
            </a:xfrm>
            <a:custGeom>
              <a:avLst/>
              <a:gdLst>
                <a:gd name="connsiteX0" fmla="*/ 0 w 3465541"/>
                <a:gd name="connsiteY0" fmla="*/ 0 h 1056990"/>
                <a:gd name="connsiteX1" fmla="*/ 3465541 w 3465541"/>
                <a:gd name="connsiteY1" fmla="*/ 0 h 1056990"/>
                <a:gd name="connsiteX2" fmla="*/ 3465541 w 3465541"/>
                <a:gd name="connsiteY2" fmla="*/ 1056990 h 1056990"/>
                <a:gd name="connsiteX3" fmla="*/ 0 w 3465541"/>
                <a:gd name="connsiteY3" fmla="*/ 1056990 h 1056990"/>
                <a:gd name="connsiteX4" fmla="*/ 0 w 3465541"/>
                <a:gd name="connsiteY4" fmla="*/ 0 h 105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5541" h="1056990">
                  <a:moveTo>
                    <a:pt x="0" y="0"/>
                  </a:moveTo>
                  <a:lnTo>
                    <a:pt x="3465541" y="0"/>
                  </a:lnTo>
                  <a:lnTo>
                    <a:pt x="3465541" y="1056990"/>
                  </a:lnTo>
                  <a:lnTo>
                    <a:pt x="0" y="105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200" b="1" kern="1200" dirty="0">
                  <a:solidFill>
                    <a:schemeClr val="bg1"/>
                  </a:solidFill>
                  <a:latin typeface="+mn-ea"/>
                </a:rPr>
                <a:t>강화 학습</a:t>
              </a:r>
              <a:endParaRPr lang="en-US" altLang="ko-KR" sz="3200" b="1" dirty="0">
                <a:solidFill>
                  <a:schemeClr val="bg1"/>
                </a:solidFill>
                <a:latin typeface="+mn-ea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x-none" sz="2800" dirty="0">
                  <a:solidFill>
                    <a:schemeClr val="bg1"/>
                  </a:solidFill>
                  <a:latin typeface="Malgun Gothic" panose="020B0503020000020004" pitchFamily="34" charset="-127"/>
                </a:rPr>
                <a:t>Reinforcement Learning</a:t>
              </a:r>
              <a:endParaRPr lang="ko-KR" altLang="en-US" sz="2800" kern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99A628-BC5E-4A33-9C0D-90F7115D1C44}"/>
                </a:ext>
              </a:extLst>
            </p:cNvPr>
            <p:cNvSpPr txBox="1"/>
            <p:nvPr/>
          </p:nvSpPr>
          <p:spPr>
            <a:xfrm>
              <a:off x="1395333" y="1642919"/>
              <a:ext cx="9638807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x-none" altLang="en-US" sz="2400" b="1" dirty="0">
                  <a:latin typeface="Malgun Gothic" panose="020B0503020000020004" pitchFamily="34" charset="-127"/>
                </a:rPr>
                <a:t>현재 상태에서 선택 가능한 행동 중 보상이 최대인 것 선택하며 학습</a:t>
              </a:r>
              <a:r>
                <a:rPr kumimoji="1" lang="en-US" altLang="x-none" sz="2400" b="1" dirty="0">
                  <a:latin typeface="Malgun Gothic" panose="020B0503020000020004" pitchFamily="34" charset="-127"/>
                </a:rPr>
                <a:t> </a:t>
              </a:r>
              <a:r>
                <a:rPr kumimoji="1" lang="en-US" altLang="x-none" sz="2400" b="1" dirty="0">
                  <a:latin typeface="+mn-ea"/>
                </a:rPr>
                <a:t>(</a:t>
              </a:r>
              <a:r>
                <a:rPr kumimoji="1" lang="x-none" altLang="en-US" sz="2400" b="1" dirty="0">
                  <a:latin typeface="+mn-ea"/>
                </a:rPr>
                <a:t>목표 지향 학습</a:t>
              </a:r>
              <a:r>
                <a:rPr kumimoji="1" lang="en-US" altLang="x-none" sz="2400" b="1" dirty="0">
                  <a:latin typeface="+mn-ea"/>
                </a:rPr>
                <a:t>) 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5701B2F-437E-4914-AC02-DE40095CC145}"/>
              </a:ext>
            </a:extLst>
          </p:cNvPr>
          <p:cNvGrpSpPr/>
          <p:nvPr/>
        </p:nvGrpSpPr>
        <p:grpSpPr>
          <a:xfrm>
            <a:off x="1399949" y="3167086"/>
            <a:ext cx="2724313" cy="3301094"/>
            <a:chOff x="1395333" y="2727699"/>
            <a:chExt cx="2724313" cy="33010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F2E0D3-CEC0-4AA6-88A1-EB0C55EF8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28" t="9002" b="6900"/>
            <a:stretch/>
          </p:blipFill>
          <p:spPr>
            <a:xfrm>
              <a:off x="1395333" y="2727699"/>
              <a:ext cx="2724313" cy="28516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C812D3-210F-4657-8D2C-2E204921B15D}"/>
                </a:ext>
              </a:extLst>
            </p:cNvPr>
            <p:cNvSpPr txBox="1"/>
            <p:nvPr/>
          </p:nvSpPr>
          <p:spPr>
            <a:xfrm>
              <a:off x="1994139" y="5628683"/>
              <a:ext cx="1526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/>
                <a:t>주체 </a:t>
              </a:r>
              <a:r>
                <a:rPr kumimoji="1" lang="en-US" altLang="ko-KR" sz="2000" dirty="0"/>
                <a:t>(Agent)</a:t>
              </a:r>
              <a:endParaRPr kumimoji="1" lang="x-none" altLang="en-US" sz="20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26988C-C5CC-409A-8084-B4D4C3D61586}"/>
              </a:ext>
            </a:extLst>
          </p:cNvPr>
          <p:cNvGrpSpPr/>
          <p:nvPr/>
        </p:nvGrpSpPr>
        <p:grpSpPr>
          <a:xfrm>
            <a:off x="7883033" y="3167086"/>
            <a:ext cx="3151107" cy="3301094"/>
            <a:chOff x="7685657" y="2650208"/>
            <a:chExt cx="3151107" cy="33010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8207AF-2F58-4BDE-AFD7-51F433446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22" t="6441"/>
            <a:stretch/>
          </p:blipFill>
          <p:spPr>
            <a:xfrm rot="13482639">
              <a:off x="7685657" y="2650208"/>
              <a:ext cx="3151107" cy="28516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B4FC30-B689-4713-9BEF-9FFED3A4845B}"/>
                </a:ext>
              </a:extLst>
            </p:cNvPr>
            <p:cNvSpPr txBox="1"/>
            <p:nvPr/>
          </p:nvSpPr>
          <p:spPr>
            <a:xfrm>
              <a:off x="8428459" y="5551192"/>
              <a:ext cx="2249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dirty="0"/>
                <a:t>환경 </a:t>
              </a:r>
              <a:r>
                <a:rPr kumimoji="1" lang="en-US" altLang="ko-KR" sz="2000" dirty="0"/>
                <a:t>(Environment)</a:t>
              </a:r>
              <a:endParaRPr kumimoji="1" lang="x-none" altLang="en-US" sz="20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2CD960-9173-4D6C-B509-B14D1C15CC69}"/>
              </a:ext>
            </a:extLst>
          </p:cNvPr>
          <p:cNvGrpSpPr/>
          <p:nvPr/>
        </p:nvGrpSpPr>
        <p:grpSpPr>
          <a:xfrm>
            <a:off x="4235330" y="5122090"/>
            <a:ext cx="3536517" cy="453539"/>
            <a:chOff x="4119646" y="4618495"/>
            <a:chExt cx="3536517" cy="453539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EE85886-39D5-4326-836D-AD4DC5B2FD42}"/>
                </a:ext>
              </a:extLst>
            </p:cNvPr>
            <p:cNvCxnSpPr>
              <a:cxnSpLocks/>
            </p:cNvCxnSpPr>
            <p:nvPr/>
          </p:nvCxnSpPr>
          <p:spPr>
            <a:xfrm>
              <a:off x="4119646" y="4618495"/>
              <a:ext cx="353651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4D588F-8F5E-43F9-923A-3428BCE8E17A}"/>
                </a:ext>
              </a:extLst>
            </p:cNvPr>
            <p:cNvSpPr txBox="1"/>
            <p:nvPr/>
          </p:nvSpPr>
          <p:spPr>
            <a:xfrm>
              <a:off x="5003066" y="4671924"/>
              <a:ext cx="16049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1"/>
                  </a:solidFill>
                </a:rPr>
                <a:t>행동 </a:t>
              </a:r>
              <a:r>
                <a:rPr kumimoji="1" lang="en-US" altLang="ko-KR" sz="2000" b="1" dirty="0">
                  <a:solidFill>
                    <a:schemeClr val="accent1"/>
                  </a:solidFill>
                </a:rPr>
                <a:t>(Action)</a:t>
              </a:r>
              <a:endParaRPr kumimoji="1" lang="x-none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1F75CC-14E5-456D-9EF3-7DD6794A8E64}"/>
              </a:ext>
            </a:extLst>
          </p:cNvPr>
          <p:cNvGrpSpPr/>
          <p:nvPr/>
        </p:nvGrpSpPr>
        <p:grpSpPr>
          <a:xfrm>
            <a:off x="4124262" y="3323354"/>
            <a:ext cx="3536517" cy="995265"/>
            <a:chOff x="4008578" y="2819759"/>
            <a:chExt cx="3536517" cy="995265"/>
          </a:xfrm>
          <a:noFill/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0387C00-4D26-4D9E-A8D6-F76FA8DFCC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8578" y="3815023"/>
              <a:ext cx="3536517" cy="1"/>
            </a:xfrm>
            <a:prstGeom prst="straightConnector1">
              <a:avLst/>
            </a:prstGeom>
            <a:grpFill/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1E8ADB5-BD6D-47BC-930C-0FAB56CC3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8578" y="3205562"/>
              <a:ext cx="3536517" cy="1"/>
            </a:xfrm>
            <a:prstGeom prst="straightConnector1">
              <a:avLst/>
            </a:prstGeom>
            <a:grpFill/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3CB684-36AE-44DA-8511-965A93A3A0BC}"/>
                </a:ext>
              </a:extLst>
            </p:cNvPr>
            <p:cNvSpPr txBox="1"/>
            <p:nvPr/>
          </p:nvSpPr>
          <p:spPr>
            <a:xfrm>
              <a:off x="4949588" y="3412748"/>
              <a:ext cx="1725409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2"/>
                  </a:solidFill>
                </a:rPr>
                <a:t>보상</a:t>
              </a:r>
              <a:r>
                <a:rPr kumimoji="1" lang="en-US" altLang="x-none" sz="2000" b="1" dirty="0">
                  <a:solidFill>
                    <a:schemeClr val="accent2"/>
                  </a:solidFill>
                </a:rPr>
                <a:t> (Reward</a:t>
              </a:r>
              <a:r>
                <a:rPr kumimoji="1" lang="en-US" altLang="ko-KR" sz="2000" b="1" dirty="0">
                  <a:solidFill>
                    <a:schemeClr val="accent2"/>
                  </a:solidFill>
                </a:rPr>
                <a:t>)</a:t>
              </a:r>
              <a:endParaRPr kumimoji="1" lang="x-none" alt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469347-C85D-4048-A950-AA393169B321}"/>
                </a:ext>
              </a:extLst>
            </p:cNvPr>
            <p:cNvSpPr txBox="1"/>
            <p:nvPr/>
          </p:nvSpPr>
          <p:spPr>
            <a:xfrm>
              <a:off x="4452968" y="2819759"/>
              <a:ext cx="2845394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2000" b="1" dirty="0">
                  <a:solidFill>
                    <a:schemeClr val="accent2"/>
                  </a:solidFill>
                </a:rPr>
                <a:t>변화된</a:t>
              </a:r>
              <a:r>
                <a:rPr kumimoji="1" lang="en-US" altLang="ko-KR" sz="20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2000" b="1" dirty="0">
                  <a:solidFill>
                    <a:schemeClr val="accent2"/>
                  </a:solidFill>
                </a:rPr>
                <a:t>현재 상태</a:t>
              </a:r>
              <a:r>
                <a:rPr kumimoji="1" lang="en-US" altLang="x-none" sz="2000" b="1" dirty="0">
                  <a:solidFill>
                    <a:schemeClr val="accent2"/>
                  </a:solidFill>
                </a:rPr>
                <a:t> (State</a:t>
              </a:r>
              <a:r>
                <a:rPr kumimoji="1" lang="en-US" altLang="ko-KR" sz="2000" b="1" dirty="0">
                  <a:solidFill>
                    <a:schemeClr val="accent2"/>
                  </a:solidFill>
                </a:rPr>
                <a:t>)</a:t>
              </a:r>
              <a:endParaRPr kumimoji="1" lang="x-none" altLang="en-US" sz="2000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40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5BF544D-41DE-4741-AFC1-707837C85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321" y="-24384"/>
            <a:ext cx="906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7DB840-AB7C-4F73-98F3-2BCE5110F6DE}"/>
              </a:ext>
            </a:extLst>
          </p:cNvPr>
          <p:cNvSpPr txBox="1"/>
          <p:nvPr/>
        </p:nvSpPr>
        <p:spPr>
          <a:xfrm>
            <a:off x="10515600" y="6581001"/>
            <a:ext cx="1676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고딕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http://aidev.co.kr/864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34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A.I HISTORY</a:t>
            </a:r>
          </a:p>
        </p:txBody>
      </p:sp>
      <p:pic>
        <p:nvPicPr>
          <p:cNvPr id="10" name="Picture 2" descr="앨런 튜링 - wikipedia 제공">
            <a:extLst>
              <a:ext uri="{FF2B5EF4-FFF2-40B4-BE49-F238E27FC236}">
                <a16:creationId xmlns:a16="http://schemas.microsoft.com/office/drawing/2014/main" id="{00EBF2AC-19EE-4944-8856-8411CDBDF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963103"/>
            <a:ext cx="23812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5C5B901-FE41-42B6-9588-E860F4598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1" b="27259"/>
          <a:stretch/>
        </p:blipFill>
        <p:spPr bwMode="auto">
          <a:xfrm>
            <a:off x="4541520" y="1717041"/>
            <a:ext cx="6736494" cy="44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7F23DA-29F7-4C4F-8173-D983C57F39C5}"/>
              </a:ext>
            </a:extLst>
          </p:cNvPr>
          <p:cNvSpPr/>
          <p:nvPr/>
        </p:nvSpPr>
        <p:spPr>
          <a:xfrm>
            <a:off x="8422640" y="3027680"/>
            <a:ext cx="1808480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293DD-D857-4B2D-A3F8-6F66E6F0DDE2}"/>
              </a:ext>
            </a:extLst>
          </p:cNvPr>
          <p:cNvSpPr txBox="1"/>
          <p:nvPr/>
        </p:nvSpPr>
        <p:spPr>
          <a:xfrm>
            <a:off x="348566" y="5432002"/>
            <a:ext cx="375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Alan Mathison Turing</a:t>
            </a:r>
          </a:p>
          <a:p>
            <a:pPr algn="ctr"/>
            <a:r>
              <a:rPr lang="en-US" altLang="ko-KR" sz="2000" b="1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(1912.06.23 ~ 1954.06.07)</a:t>
            </a:r>
            <a:endParaRPr lang="ko-KR" altLang="en-US" sz="1600" b="1" dirty="0">
              <a:solidFill>
                <a:srgbClr val="4D5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온라인 미디어 2" title="스스로 배우며 진화하는 숨바꼭질 AI">
            <a:hlinkClick r:id="" action="ppaction://media"/>
            <a:extLst>
              <a:ext uri="{FF2B5EF4-FFF2-40B4-BE49-F238E27FC236}">
                <a16:creationId xmlns:a16="http://schemas.microsoft.com/office/drawing/2014/main" id="{17CB218E-96C2-4539-AEAB-F3ACCA6D6A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9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241C9-5C88-4AFA-8633-1F6085ADE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90A4DF-D6BB-4239-BEFF-CF2FFF4BCF4D}"/>
              </a:ext>
            </a:extLst>
          </p:cNvPr>
          <p:cNvSpPr/>
          <p:nvPr/>
        </p:nvSpPr>
        <p:spPr>
          <a:xfrm>
            <a:off x="719889" y="1433036"/>
            <a:ext cx="10944726" cy="50256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FBAA9FC-82B3-4731-B95C-F654BD554C3B}"/>
              </a:ext>
            </a:extLst>
          </p:cNvPr>
          <p:cNvSpPr/>
          <p:nvPr/>
        </p:nvSpPr>
        <p:spPr>
          <a:xfrm>
            <a:off x="527385" y="1433036"/>
            <a:ext cx="11137230" cy="5025635"/>
          </a:xfrm>
          <a:custGeom>
            <a:avLst/>
            <a:gdLst>
              <a:gd name="connsiteX0" fmla="*/ 0 w 10752221"/>
              <a:gd name="connsiteY0" fmla="*/ 427179 h 5025635"/>
              <a:gd name="connsiteX1" fmla="*/ 427179 w 10752221"/>
              <a:gd name="connsiteY1" fmla="*/ 0 h 5025635"/>
              <a:gd name="connsiteX2" fmla="*/ 10325042 w 10752221"/>
              <a:gd name="connsiteY2" fmla="*/ 0 h 5025635"/>
              <a:gd name="connsiteX3" fmla="*/ 10752221 w 10752221"/>
              <a:gd name="connsiteY3" fmla="*/ 427179 h 5025635"/>
              <a:gd name="connsiteX4" fmla="*/ 10752221 w 10752221"/>
              <a:gd name="connsiteY4" fmla="*/ 4598456 h 5025635"/>
              <a:gd name="connsiteX5" fmla="*/ 10325042 w 10752221"/>
              <a:gd name="connsiteY5" fmla="*/ 5025635 h 5025635"/>
              <a:gd name="connsiteX6" fmla="*/ 427179 w 10752221"/>
              <a:gd name="connsiteY6" fmla="*/ 5025635 h 5025635"/>
              <a:gd name="connsiteX7" fmla="*/ 0 w 10752221"/>
              <a:gd name="connsiteY7" fmla="*/ 4598456 h 5025635"/>
              <a:gd name="connsiteX8" fmla="*/ 0 w 10752221"/>
              <a:gd name="connsiteY8" fmla="*/ 427179 h 502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52221" h="5025635">
                <a:moveTo>
                  <a:pt x="0" y="427179"/>
                </a:moveTo>
                <a:cubicBezTo>
                  <a:pt x="0" y="191255"/>
                  <a:pt x="191255" y="0"/>
                  <a:pt x="427179" y="0"/>
                </a:cubicBezTo>
                <a:lnTo>
                  <a:pt x="10325042" y="0"/>
                </a:lnTo>
                <a:cubicBezTo>
                  <a:pt x="10560966" y="0"/>
                  <a:pt x="10752221" y="191255"/>
                  <a:pt x="10752221" y="427179"/>
                </a:cubicBezTo>
                <a:lnTo>
                  <a:pt x="10752221" y="4598456"/>
                </a:lnTo>
                <a:cubicBezTo>
                  <a:pt x="10752221" y="4834380"/>
                  <a:pt x="10560966" y="5025635"/>
                  <a:pt x="10325042" y="5025635"/>
                </a:cubicBezTo>
                <a:lnTo>
                  <a:pt x="427179" y="5025635"/>
                </a:lnTo>
                <a:cubicBezTo>
                  <a:pt x="191255" y="5025635"/>
                  <a:pt x="0" y="4834380"/>
                  <a:pt x="0" y="4598456"/>
                </a:cubicBezTo>
                <a:lnTo>
                  <a:pt x="0" y="427179"/>
                </a:lnTo>
                <a:close/>
              </a:path>
            </a:pathLst>
          </a:custGeom>
          <a:solidFill>
            <a:schemeClr val="bg1"/>
          </a:solidFill>
          <a:ln w="285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1796" tIns="231796" rIns="231796" bIns="4025567" numCol="1" spcCol="1270" anchor="t" anchorCtr="0">
            <a:noAutofit/>
          </a:bodyPr>
          <a:lstStyle/>
          <a:p>
            <a:pPr marL="0" lvl="0" indent="0" algn="l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ko-KR" altLang="en-US" sz="2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지적 능력을 컴퓨터를 통해 구현하는 기술</a:t>
            </a:r>
            <a:endParaRPr lang="ko-KR" altLang="en-US" sz="28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AC1E503-5726-43F2-8CAF-F0707C5061BC}"/>
              </a:ext>
            </a:extLst>
          </p:cNvPr>
          <p:cNvSpPr/>
          <p:nvPr/>
        </p:nvSpPr>
        <p:spPr>
          <a:xfrm>
            <a:off x="988694" y="2689444"/>
            <a:ext cx="1612833" cy="1719464"/>
          </a:xfrm>
          <a:custGeom>
            <a:avLst/>
            <a:gdLst>
              <a:gd name="connsiteX0" fmla="*/ 0 w 1612833"/>
              <a:gd name="connsiteY0" fmla="*/ 169347 h 1719464"/>
              <a:gd name="connsiteX1" fmla="*/ 169347 w 1612833"/>
              <a:gd name="connsiteY1" fmla="*/ 0 h 1719464"/>
              <a:gd name="connsiteX2" fmla="*/ 1443486 w 1612833"/>
              <a:gd name="connsiteY2" fmla="*/ 0 h 1719464"/>
              <a:gd name="connsiteX3" fmla="*/ 1612833 w 1612833"/>
              <a:gd name="connsiteY3" fmla="*/ 169347 h 1719464"/>
              <a:gd name="connsiteX4" fmla="*/ 1612833 w 1612833"/>
              <a:gd name="connsiteY4" fmla="*/ 1550117 h 1719464"/>
              <a:gd name="connsiteX5" fmla="*/ 1443486 w 1612833"/>
              <a:gd name="connsiteY5" fmla="*/ 1719464 h 1719464"/>
              <a:gd name="connsiteX6" fmla="*/ 169347 w 1612833"/>
              <a:gd name="connsiteY6" fmla="*/ 1719464 h 1719464"/>
              <a:gd name="connsiteX7" fmla="*/ 0 w 1612833"/>
              <a:gd name="connsiteY7" fmla="*/ 1550117 h 1719464"/>
              <a:gd name="connsiteX8" fmla="*/ 0 w 1612833"/>
              <a:gd name="connsiteY8" fmla="*/ 169347 h 17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833" h="1719464">
                <a:moveTo>
                  <a:pt x="0" y="169347"/>
                </a:moveTo>
                <a:cubicBezTo>
                  <a:pt x="0" y="75819"/>
                  <a:pt x="75819" y="0"/>
                  <a:pt x="169347" y="0"/>
                </a:cubicBezTo>
                <a:lnTo>
                  <a:pt x="1443486" y="0"/>
                </a:lnTo>
                <a:cubicBezTo>
                  <a:pt x="1537014" y="0"/>
                  <a:pt x="1612833" y="75819"/>
                  <a:pt x="1612833" y="169347"/>
                </a:cubicBezTo>
                <a:lnTo>
                  <a:pt x="1612833" y="1550117"/>
                </a:lnTo>
                <a:cubicBezTo>
                  <a:pt x="1612833" y="1643645"/>
                  <a:pt x="1537014" y="1719464"/>
                  <a:pt x="1443486" y="1719464"/>
                </a:cubicBezTo>
                <a:lnTo>
                  <a:pt x="169347" y="1719464"/>
                </a:lnTo>
                <a:cubicBezTo>
                  <a:pt x="75819" y="1719464"/>
                  <a:pt x="0" y="1643645"/>
                  <a:pt x="0" y="1550117"/>
                </a:cubicBezTo>
                <a:lnTo>
                  <a:pt x="0" y="169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940" tIns="102940" rIns="102940" bIns="10294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전문가 시스템</a:t>
            </a:r>
            <a:endParaRPr lang="en-US" altLang="ko-KR" sz="14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CC7BD49-A58C-4736-8274-748D285B9B50}"/>
              </a:ext>
            </a:extLst>
          </p:cNvPr>
          <p:cNvSpPr/>
          <p:nvPr/>
        </p:nvSpPr>
        <p:spPr>
          <a:xfrm>
            <a:off x="988694" y="4487739"/>
            <a:ext cx="1612833" cy="1719464"/>
          </a:xfrm>
          <a:custGeom>
            <a:avLst/>
            <a:gdLst>
              <a:gd name="connsiteX0" fmla="*/ 0 w 1612833"/>
              <a:gd name="connsiteY0" fmla="*/ 169347 h 1719464"/>
              <a:gd name="connsiteX1" fmla="*/ 169347 w 1612833"/>
              <a:gd name="connsiteY1" fmla="*/ 0 h 1719464"/>
              <a:gd name="connsiteX2" fmla="*/ 1443486 w 1612833"/>
              <a:gd name="connsiteY2" fmla="*/ 0 h 1719464"/>
              <a:gd name="connsiteX3" fmla="*/ 1612833 w 1612833"/>
              <a:gd name="connsiteY3" fmla="*/ 169347 h 1719464"/>
              <a:gd name="connsiteX4" fmla="*/ 1612833 w 1612833"/>
              <a:gd name="connsiteY4" fmla="*/ 1550117 h 1719464"/>
              <a:gd name="connsiteX5" fmla="*/ 1443486 w 1612833"/>
              <a:gd name="connsiteY5" fmla="*/ 1719464 h 1719464"/>
              <a:gd name="connsiteX6" fmla="*/ 169347 w 1612833"/>
              <a:gd name="connsiteY6" fmla="*/ 1719464 h 1719464"/>
              <a:gd name="connsiteX7" fmla="*/ 0 w 1612833"/>
              <a:gd name="connsiteY7" fmla="*/ 1550117 h 1719464"/>
              <a:gd name="connsiteX8" fmla="*/ 0 w 1612833"/>
              <a:gd name="connsiteY8" fmla="*/ 169347 h 17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833" h="1719464">
                <a:moveTo>
                  <a:pt x="0" y="169347"/>
                </a:moveTo>
                <a:cubicBezTo>
                  <a:pt x="0" y="75819"/>
                  <a:pt x="75819" y="0"/>
                  <a:pt x="169347" y="0"/>
                </a:cubicBezTo>
                <a:lnTo>
                  <a:pt x="1443486" y="0"/>
                </a:lnTo>
                <a:cubicBezTo>
                  <a:pt x="1537014" y="0"/>
                  <a:pt x="1612833" y="75819"/>
                  <a:pt x="1612833" y="169347"/>
                </a:cubicBezTo>
                <a:lnTo>
                  <a:pt x="1612833" y="1550117"/>
                </a:lnTo>
                <a:cubicBezTo>
                  <a:pt x="1612833" y="1643645"/>
                  <a:pt x="1537014" y="1719464"/>
                  <a:pt x="1443486" y="1719464"/>
                </a:cubicBezTo>
                <a:lnTo>
                  <a:pt x="169347" y="1719464"/>
                </a:lnTo>
                <a:cubicBezTo>
                  <a:pt x="75819" y="1719464"/>
                  <a:pt x="0" y="1643645"/>
                  <a:pt x="0" y="1550117"/>
                </a:cubicBezTo>
                <a:lnTo>
                  <a:pt x="0" y="1693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940" tIns="102940" rIns="102940" bIns="10294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규칙기반 시스템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51C9EDA-6BC2-4ED7-A6E5-6F2EDC232142}"/>
              </a:ext>
            </a:extLst>
          </p:cNvPr>
          <p:cNvGrpSpPr/>
          <p:nvPr/>
        </p:nvGrpSpPr>
        <p:grpSpPr>
          <a:xfrm>
            <a:off x="2600825" y="2689444"/>
            <a:ext cx="8986786" cy="3517944"/>
            <a:chOff x="2870333" y="2689444"/>
            <a:chExt cx="8332971" cy="3517944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6A7450F-D9EF-4326-857C-ED1231C456D4}"/>
                </a:ext>
              </a:extLst>
            </p:cNvPr>
            <p:cNvSpPr/>
            <p:nvPr/>
          </p:nvSpPr>
          <p:spPr>
            <a:xfrm>
              <a:off x="2870333" y="2689444"/>
              <a:ext cx="8332971" cy="3517944"/>
            </a:xfrm>
            <a:custGeom>
              <a:avLst/>
              <a:gdLst>
                <a:gd name="connsiteX0" fmla="*/ 0 w 8332971"/>
                <a:gd name="connsiteY0" fmla="*/ 369384 h 3517944"/>
                <a:gd name="connsiteX1" fmla="*/ 369384 w 8332971"/>
                <a:gd name="connsiteY1" fmla="*/ 0 h 3517944"/>
                <a:gd name="connsiteX2" fmla="*/ 7963587 w 8332971"/>
                <a:gd name="connsiteY2" fmla="*/ 0 h 3517944"/>
                <a:gd name="connsiteX3" fmla="*/ 8332971 w 8332971"/>
                <a:gd name="connsiteY3" fmla="*/ 369384 h 3517944"/>
                <a:gd name="connsiteX4" fmla="*/ 8332971 w 8332971"/>
                <a:gd name="connsiteY4" fmla="*/ 3148560 h 3517944"/>
                <a:gd name="connsiteX5" fmla="*/ 7963587 w 8332971"/>
                <a:gd name="connsiteY5" fmla="*/ 3517944 h 3517944"/>
                <a:gd name="connsiteX6" fmla="*/ 369384 w 8332971"/>
                <a:gd name="connsiteY6" fmla="*/ 3517944 h 3517944"/>
                <a:gd name="connsiteX7" fmla="*/ 0 w 8332971"/>
                <a:gd name="connsiteY7" fmla="*/ 3148560 h 3517944"/>
                <a:gd name="connsiteX8" fmla="*/ 0 w 8332971"/>
                <a:gd name="connsiteY8" fmla="*/ 369384 h 351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32971" h="3517944">
                  <a:moveTo>
                    <a:pt x="0" y="369384"/>
                  </a:moveTo>
                  <a:cubicBezTo>
                    <a:pt x="0" y="165379"/>
                    <a:pt x="165379" y="0"/>
                    <a:pt x="369384" y="0"/>
                  </a:cubicBezTo>
                  <a:lnTo>
                    <a:pt x="7963587" y="0"/>
                  </a:lnTo>
                  <a:cubicBezTo>
                    <a:pt x="8167592" y="0"/>
                    <a:pt x="8332971" y="165379"/>
                    <a:pt x="8332971" y="369384"/>
                  </a:cubicBezTo>
                  <a:lnTo>
                    <a:pt x="8332971" y="3148560"/>
                  </a:lnTo>
                  <a:cubicBezTo>
                    <a:pt x="8332971" y="3352565"/>
                    <a:pt x="8167592" y="3517944"/>
                    <a:pt x="7963587" y="3517944"/>
                  </a:cubicBezTo>
                  <a:lnTo>
                    <a:pt x="369384" y="3517944"/>
                  </a:lnTo>
                  <a:cubicBezTo>
                    <a:pt x="165379" y="3517944"/>
                    <a:pt x="0" y="3352565"/>
                    <a:pt x="0" y="3148560"/>
                  </a:cubicBezTo>
                  <a:lnTo>
                    <a:pt x="0" y="369384"/>
                  </a:lnTo>
                  <a:close/>
                </a:path>
              </a:pathLst>
            </a:custGeom>
            <a:grpFill/>
            <a:ln w="28575">
              <a:solidFill>
                <a:srgbClr val="FFCA2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869" tIns="214869" rIns="214869" bIns="2342084" numCol="1" spcCol="1270" anchor="t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b="1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</a:t>
              </a:r>
              <a:r>
                <a:rPr lang="en-US" altLang="ko-KR" sz="22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컴퓨터가 데이터를 통해 스스로 학습하여 예측이나 판단을 제공하는 기술</a:t>
              </a:r>
              <a:endParaRPr lang="ko-KR" altLang="en-US" sz="1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2C04434-2496-4E46-AD62-CC82AD5876D0}"/>
                </a:ext>
              </a:extLst>
            </p:cNvPr>
            <p:cNvSpPr/>
            <p:nvPr/>
          </p:nvSpPr>
          <p:spPr>
            <a:xfrm>
              <a:off x="3001655" y="3920725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지도학습</a:t>
              </a: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8C193DA9-9143-45FE-BB5A-4C570793BF40}"/>
                </a:ext>
              </a:extLst>
            </p:cNvPr>
            <p:cNvSpPr/>
            <p:nvPr/>
          </p:nvSpPr>
          <p:spPr>
            <a:xfrm>
              <a:off x="3001655" y="4611788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비지도학습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C490829-FFE4-4149-A30E-9C08A546D3D2}"/>
                </a:ext>
              </a:extLst>
            </p:cNvPr>
            <p:cNvSpPr/>
            <p:nvPr/>
          </p:nvSpPr>
          <p:spPr>
            <a:xfrm>
              <a:off x="3001655" y="5302851"/>
              <a:ext cx="1666594" cy="640032"/>
            </a:xfrm>
            <a:custGeom>
              <a:avLst/>
              <a:gdLst>
                <a:gd name="connsiteX0" fmla="*/ 0 w 1666594"/>
                <a:gd name="connsiteY0" fmla="*/ 67203 h 640032"/>
                <a:gd name="connsiteX1" fmla="*/ 67203 w 1666594"/>
                <a:gd name="connsiteY1" fmla="*/ 0 h 640032"/>
                <a:gd name="connsiteX2" fmla="*/ 1599391 w 1666594"/>
                <a:gd name="connsiteY2" fmla="*/ 0 h 640032"/>
                <a:gd name="connsiteX3" fmla="*/ 1666594 w 1666594"/>
                <a:gd name="connsiteY3" fmla="*/ 67203 h 640032"/>
                <a:gd name="connsiteX4" fmla="*/ 1666594 w 1666594"/>
                <a:gd name="connsiteY4" fmla="*/ 572829 h 640032"/>
                <a:gd name="connsiteX5" fmla="*/ 1599391 w 1666594"/>
                <a:gd name="connsiteY5" fmla="*/ 640032 h 640032"/>
                <a:gd name="connsiteX6" fmla="*/ 67203 w 1666594"/>
                <a:gd name="connsiteY6" fmla="*/ 640032 h 640032"/>
                <a:gd name="connsiteX7" fmla="*/ 0 w 1666594"/>
                <a:gd name="connsiteY7" fmla="*/ 572829 h 640032"/>
                <a:gd name="connsiteX8" fmla="*/ 0 w 1666594"/>
                <a:gd name="connsiteY8" fmla="*/ 67203 h 64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6594" h="640032">
                  <a:moveTo>
                    <a:pt x="0" y="67203"/>
                  </a:moveTo>
                  <a:cubicBezTo>
                    <a:pt x="0" y="30088"/>
                    <a:pt x="30088" y="0"/>
                    <a:pt x="67203" y="0"/>
                  </a:cubicBezTo>
                  <a:lnTo>
                    <a:pt x="1599391" y="0"/>
                  </a:lnTo>
                  <a:cubicBezTo>
                    <a:pt x="1636506" y="0"/>
                    <a:pt x="1666594" y="30088"/>
                    <a:pt x="1666594" y="67203"/>
                  </a:cubicBezTo>
                  <a:lnTo>
                    <a:pt x="1666594" y="572829"/>
                  </a:lnTo>
                  <a:cubicBezTo>
                    <a:pt x="1666594" y="609944"/>
                    <a:pt x="1636506" y="640032"/>
                    <a:pt x="1599391" y="640032"/>
                  </a:cubicBezTo>
                  <a:lnTo>
                    <a:pt x="67203" y="640032"/>
                  </a:lnTo>
                  <a:cubicBezTo>
                    <a:pt x="30088" y="640032"/>
                    <a:pt x="0" y="609944"/>
                    <a:pt x="0" y="572829"/>
                  </a:cubicBezTo>
                  <a:lnTo>
                    <a:pt x="0" y="672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023" tIns="73023" rIns="73023" bIns="73023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강화학습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A319349-4FA6-4A36-972E-E1FBD7E042B6}"/>
              </a:ext>
            </a:extLst>
          </p:cNvPr>
          <p:cNvGrpSpPr/>
          <p:nvPr/>
        </p:nvGrpSpPr>
        <p:grpSpPr>
          <a:xfrm>
            <a:off x="4736008" y="3945853"/>
            <a:ext cx="6620595" cy="2010254"/>
            <a:chOff x="4967016" y="3945853"/>
            <a:chExt cx="5967482" cy="2010254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E423FDF8-B6B9-4AFD-B2C4-EA061AEE808F}"/>
                </a:ext>
              </a:extLst>
            </p:cNvPr>
            <p:cNvSpPr/>
            <p:nvPr/>
          </p:nvSpPr>
          <p:spPr>
            <a:xfrm>
              <a:off x="4967016" y="3945853"/>
              <a:ext cx="5967482" cy="2010254"/>
            </a:xfrm>
            <a:custGeom>
              <a:avLst/>
              <a:gdLst>
                <a:gd name="connsiteX0" fmla="*/ 0 w 5967482"/>
                <a:gd name="connsiteY0" fmla="*/ 211077 h 2010254"/>
                <a:gd name="connsiteX1" fmla="*/ 211077 w 5967482"/>
                <a:gd name="connsiteY1" fmla="*/ 0 h 2010254"/>
                <a:gd name="connsiteX2" fmla="*/ 5756405 w 5967482"/>
                <a:gd name="connsiteY2" fmla="*/ 0 h 2010254"/>
                <a:gd name="connsiteX3" fmla="*/ 5967482 w 5967482"/>
                <a:gd name="connsiteY3" fmla="*/ 211077 h 2010254"/>
                <a:gd name="connsiteX4" fmla="*/ 5967482 w 5967482"/>
                <a:gd name="connsiteY4" fmla="*/ 1799177 h 2010254"/>
                <a:gd name="connsiteX5" fmla="*/ 5756405 w 5967482"/>
                <a:gd name="connsiteY5" fmla="*/ 2010254 h 2010254"/>
                <a:gd name="connsiteX6" fmla="*/ 211077 w 5967482"/>
                <a:gd name="connsiteY6" fmla="*/ 2010254 h 2010254"/>
                <a:gd name="connsiteX7" fmla="*/ 0 w 5967482"/>
                <a:gd name="connsiteY7" fmla="*/ 1799177 h 2010254"/>
                <a:gd name="connsiteX8" fmla="*/ 0 w 5967482"/>
                <a:gd name="connsiteY8" fmla="*/ 211077 h 201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67482" h="2010254">
                  <a:moveTo>
                    <a:pt x="0" y="211077"/>
                  </a:moveTo>
                  <a:cubicBezTo>
                    <a:pt x="0" y="94502"/>
                    <a:pt x="94502" y="0"/>
                    <a:pt x="211077" y="0"/>
                  </a:cubicBezTo>
                  <a:lnTo>
                    <a:pt x="5756405" y="0"/>
                  </a:lnTo>
                  <a:cubicBezTo>
                    <a:pt x="5872980" y="0"/>
                    <a:pt x="5967482" y="94502"/>
                    <a:pt x="5967482" y="211077"/>
                  </a:cubicBezTo>
                  <a:lnTo>
                    <a:pt x="5967482" y="1799177"/>
                  </a:lnTo>
                  <a:cubicBezTo>
                    <a:pt x="5967482" y="1915752"/>
                    <a:pt x="5872980" y="2010254"/>
                    <a:pt x="5756405" y="2010254"/>
                  </a:cubicBezTo>
                  <a:lnTo>
                    <a:pt x="211077" y="2010254"/>
                  </a:lnTo>
                  <a:cubicBezTo>
                    <a:pt x="94502" y="2010254"/>
                    <a:pt x="0" y="1915752"/>
                    <a:pt x="0" y="1799177"/>
                  </a:cubicBezTo>
                  <a:lnTo>
                    <a:pt x="0" y="211077"/>
                  </a:lnTo>
                  <a:close/>
                </a:path>
              </a:pathLst>
            </a:custGeom>
            <a:solidFill>
              <a:srgbClr val="FF7550">
                <a:alpha val="49000"/>
              </a:srgbClr>
            </a:solidFill>
            <a:ln w="28575">
              <a:solidFill>
                <a:srgbClr val="FF75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8502" tIns="168502" rIns="168502" bIns="1196499" numCol="1" spcCol="1270" anchor="t" anchorCtr="0">
              <a:noAutofit/>
            </a:bodyPr>
            <a:lstStyle/>
            <a:p>
              <a:pPr marL="0" lvl="0" indent="0" algn="l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b="1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 </a:t>
              </a:r>
              <a:r>
                <a:rPr lang="en-US" altLang="ko-KR" sz="2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en-US" altLang="ko-KR" sz="18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깊은 인공신경망 알고리즘을 활용하는 </a:t>
              </a:r>
              <a:r>
                <a:rPr lang="ko-KR" altLang="en-US" sz="1600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16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기술</a:t>
              </a:r>
              <a:endParaRPr lang="ko-KR" altLang="en-US" sz="18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8084797-378B-4DA2-98C8-24C5C6C90FA2}"/>
                </a:ext>
              </a:extLst>
            </p:cNvPr>
            <p:cNvSpPr/>
            <p:nvPr/>
          </p:nvSpPr>
          <p:spPr>
            <a:xfrm>
              <a:off x="5116203" y="4850467"/>
              <a:ext cx="1242297" cy="904614"/>
            </a:xfrm>
            <a:custGeom>
              <a:avLst/>
              <a:gdLst>
                <a:gd name="connsiteX0" fmla="*/ 0 w 1242297"/>
                <a:gd name="connsiteY0" fmla="*/ 94984 h 904614"/>
                <a:gd name="connsiteX1" fmla="*/ 94984 w 1242297"/>
                <a:gd name="connsiteY1" fmla="*/ 0 h 904614"/>
                <a:gd name="connsiteX2" fmla="*/ 1147313 w 1242297"/>
                <a:gd name="connsiteY2" fmla="*/ 0 h 904614"/>
                <a:gd name="connsiteX3" fmla="*/ 1242297 w 1242297"/>
                <a:gd name="connsiteY3" fmla="*/ 94984 h 904614"/>
                <a:gd name="connsiteX4" fmla="*/ 1242297 w 1242297"/>
                <a:gd name="connsiteY4" fmla="*/ 809630 h 904614"/>
                <a:gd name="connsiteX5" fmla="*/ 1147313 w 1242297"/>
                <a:gd name="connsiteY5" fmla="*/ 904614 h 904614"/>
                <a:gd name="connsiteX6" fmla="*/ 94984 w 1242297"/>
                <a:gd name="connsiteY6" fmla="*/ 904614 h 904614"/>
                <a:gd name="connsiteX7" fmla="*/ 0 w 1242297"/>
                <a:gd name="connsiteY7" fmla="*/ 809630 h 904614"/>
                <a:gd name="connsiteX8" fmla="*/ 0 w 1242297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297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1147313" y="0"/>
                  </a:lnTo>
                  <a:cubicBezTo>
                    <a:pt x="1199771" y="0"/>
                    <a:pt x="1242297" y="42526"/>
                    <a:pt x="1242297" y="94984"/>
                  </a:cubicBezTo>
                  <a:lnTo>
                    <a:pt x="1242297" y="809630"/>
                  </a:lnTo>
                  <a:cubicBezTo>
                    <a:pt x="1242297" y="862088"/>
                    <a:pt x="1199771" y="904614"/>
                    <a:pt x="1147313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합성곱</a:t>
              </a: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86D5D00-DA5D-4E5C-89FC-0C7451FF7ACA}"/>
                </a:ext>
              </a:extLst>
            </p:cNvPr>
            <p:cNvSpPr/>
            <p:nvPr/>
          </p:nvSpPr>
          <p:spPr>
            <a:xfrm>
              <a:off x="6389095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심층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794431B-E4E1-45D5-B872-5140A8E33BDB}"/>
                </a:ext>
              </a:extLst>
            </p:cNvPr>
            <p:cNvSpPr/>
            <p:nvPr/>
          </p:nvSpPr>
          <p:spPr>
            <a:xfrm>
              <a:off x="7495104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순환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(RNN)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EF908C8-A0D3-480B-99B6-1A07EC84DBDA}"/>
                </a:ext>
              </a:extLst>
            </p:cNvPr>
            <p:cNvSpPr/>
            <p:nvPr/>
          </p:nvSpPr>
          <p:spPr>
            <a:xfrm>
              <a:off x="8601114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제한 볼츠만 머신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(RBM)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9CF9FE9-E5C6-46F5-884E-5E5D3A718890}"/>
                </a:ext>
              </a:extLst>
            </p:cNvPr>
            <p:cNvSpPr/>
            <p:nvPr/>
          </p:nvSpPr>
          <p:spPr>
            <a:xfrm>
              <a:off x="9707123" y="4850467"/>
              <a:ext cx="1075414" cy="904614"/>
            </a:xfrm>
            <a:custGeom>
              <a:avLst/>
              <a:gdLst>
                <a:gd name="connsiteX0" fmla="*/ 0 w 1075414"/>
                <a:gd name="connsiteY0" fmla="*/ 94984 h 904614"/>
                <a:gd name="connsiteX1" fmla="*/ 94984 w 1075414"/>
                <a:gd name="connsiteY1" fmla="*/ 0 h 904614"/>
                <a:gd name="connsiteX2" fmla="*/ 980430 w 1075414"/>
                <a:gd name="connsiteY2" fmla="*/ 0 h 904614"/>
                <a:gd name="connsiteX3" fmla="*/ 1075414 w 1075414"/>
                <a:gd name="connsiteY3" fmla="*/ 94984 h 904614"/>
                <a:gd name="connsiteX4" fmla="*/ 1075414 w 1075414"/>
                <a:gd name="connsiteY4" fmla="*/ 809630 h 904614"/>
                <a:gd name="connsiteX5" fmla="*/ 980430 w 1075414"/>
                <a:gd name="connsiteY5" fmla="*/ 904614 h 904614"/>
                <a:gd name="connsiteX6" fmla="*/ 94984 w 1075414"/>
                <a:gd name="connsiteY6" fmla="*/ 904614 h 904614"/>
                <a:gd name="connsiteX7" fmla="*/ 0 w 1075414"/>
                <a:gd name="connsiteY7" fmla="*/ 809630 h 904614"/>
                <a:gd name="connsiteX8" fmla="*/ 0 w 1075414"/>
                <a:gd name="connsiteY8" fmla="*/ 94984 h 90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414" h="904614">
                  <a:moveTo>
                    <a:pt x="0" y="94984"/>
                  </a:moveTo>
                  <a:cubicBezTo>
                    <a:pt x="0" y="42526"/>
                    <a:pt x="42526" y="0"/>
                    <a:pt x="94984" y="0"/>
                  </a:cubicBezTo>
                  <a:lnTo>
                    <a:pt x="980430" y="0"/>
                  </a:lnTo>
                  <a:cubicBezTo>
                    <a:pt x="1032888" y="0"/>
                    <a:pt x="1075414" y="42526"/>
                    <a:pt x="1075414" y="94984"/>
                  </a:cubicBezTo>
                  <a:lnTo>
                    <a:pt x="1075414" y="809630"/>
                  </a:lnTo>
                  <a:cubicBezTo>
                    <a:pt x="1075414" y="862088"/>
                    <a:pt x="1032888" y="904614"/>
                    <a:pt x="980430" y="904614"/>
                  </a:cubicBezTo>
                  <a:lnTo>
                    <a:pt x="94984" y="904614"/>
                  </a:lnTo>
                  <a:cubicBezTo>
                    <a:pt x="42526" y="904614"/>
                    <a:pt x="0" y="862088"/>
                    <a:pt x="0" y="809630"/>
                  </a:cubicBezTo>
                  <a:lnTo>
                    <a:pt x="0" y="94984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1160" tIns="81160" rIns="81160" bIns="8116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심층 신뢰  신경망</a:t>
              </a:r>
              <a:r>
                <a:rPr lang="en-US" altLang="ko-KR" sz="1400" kern="1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(DBN)</a:t>
              </a:r>
              <a:endPara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DC29E336-AAD7-4EFF-88E2-B798DC081C7C}"/>
              </a:ext>
            </a:extLst>
          </p:cNvPr>
          <p:cNvSpPr/>
          <p:nvPr/>
        </p:nvSpPr>
        <p:spPr>
          <a:xfrm>
            <a:off x="1005755" y="3988174"/>
            <a:ext cx="1612833" cy="920299"/>
          </a:xfrm>
          <a:custGeom>
            <a:avLst/>
            <a:gdLst>
              <a:gd name="connsiteX0" fmla="*/ 0 w 1612833"/>
              <a:gd name="connsiteY0" fmla="*/ 169347 h 1719464"/>
              <a:gd name="connsiteX1" fmla="*/ 169347 w 1612833"/>
              <a:gd name="connsiteY1" fmla="*/ 0 h 1719464"/>
              <a:gd name="connsiteX2" fmla="*/ 1443486 w 1612833"/>
              <a:gd name="connsiteY2" fmla="*/ 0 h 1719464"/>
              <a:gd name="connsiteX3" fmla="*/ 1612833 w 1612833"/>
              <a:gd name="connsiteY3" fmla="*/ 169347 h 1719464"/>
              <a:gd name="connsiteX4" fmla="*/ 1612833 w 1612833"/>
              <a:gd name="connsiteY4" fmla="*/ 1550117 h 1719464"/>
              <a:gd name="connsiteX5" fmla="*/ 1443486 w 1612833"/>
              <a:gd name="connsiteY5" fmla="*/ 1719464 h 1719464"/>
              <a:gd name="connsiteX6" fmla="*/ 169347 w 1612833"/>
              <a:gd name="connsiteY6" fmla="*/ 1719464 h 1719464"/>
              <a:gd name="connsiteX7" fmla="*/ 0 w 1612833"/>
              <a:gd name="connsiteY7" fmla="*/ 1550117 h 1719464"/>
              <a:gd name="connsiteX8" fmla="*/ 0 w 1612833"/>
              <a:gd name="connsiteY8" fmla="*/ 169347 h 17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833" h="1719464">
                <a:moveTo>
                  <a:pt x="0" y="169347"/>
                </a:moveTo>
                <a:cubicBezTo>
                  <a:pt x="0" y="75819"/>
                  <a:pt x="75819" y="0"/>
                  <a:pt x="169347" y="0"/>
                </a:cubicBezTo>
                <a:lnTo>
                  <a:pt x="1443486" y="0"/>
                </a:lnTo>
                <a:cubicBezTo>
                  <a:pt x="1537014" y="0"/>
                  <a:pt x="1612833" y="75819"/>
                  <a:pt x="1612833" y="169347"/>
                </a:cubicBezTo>
                <a:lnTo>
                  <a:pt x="1612833" y="1550117"/>
                </a:lnTo>
                <a:cubicBezTo>
                  <a:pt x="1612833" y="1643645"/>
                  <a:pt x="1537014" y="1719464"/>
                  <a:pt x="1443486" y="1719464"/>
                </a:cubicBezTo>
                <a:lnTo>
                  <a:pt x="169347" y="1719464"/>
                </a:lnTo>
                <a:cubicBezTo>
                  <a:pt x="75819" y="1719464"/>
                  <a:pt x="0" y="1643645"/>
                  <a:pt x="0" y="1550117"/>
                </a:cubicBezTo>
                <a:lnTo>
                  <a:pt x="0" y="169347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2940" tIns="102940" rIns="102940" bIns="102940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및 음성인식</a:t>
            </a:r>
            <a:endParaRPr lang="en-US" altLang="ko-KR" sz="1400" kern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55D12-4F5B-45A8-93F6-F61C5942653E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구분 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99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900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en-US" altLang="ko-KR" sz="4800" b="1" dirty="0">
                <a:latin typeface="+mn-ea"/>
                <a:ea typeface="+mn-ea"/>
              </a:rPr>
              <a:t>1. </a:t>
            </a:r>
            <a:r>
              <a:rPr kumimoji="1" lang="ko-KR" altLang="en-US" sz="4800" b="1" dirty="0" err="1">
                <a:latin typeface="+mn-ea"/>
                <a:ea typeface="+mn-ea"/>
              </a:rPr>
              <a:t>인공신경망</a:t>
            </a:r>
            <a:r>
              <a:rPr kumimoji="1" lang="ko-KR" altLang="en-US" sz="3200" b="1" dirty="0" err="1">
                <a:latin typeface="+mn-ea"/>
                <a:ea typeface="+mn-ea"/>
              </a:rPr>
              <a:t>이란</a:t>
            </a:r>
            <a:r>
              <a:rPr kumimoji="1" lang="en-US" altLang="ko-KR" sz="3200" b="1" dirty="0">
                <a:latin typeface="+mn-ea"/>
                <a:ea typeface="+mn-ea"/>
              </a:rPr>
              <a:t>?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solidFill>
                  <a:srgbClr val="FF0000"/>
                </a:solidFill>
                <a:latin typeface="+mn-ea"/>
                <a:ea typeface="+mn-ea"/>
              </a:rPr>
              <a:t>A</a:t>
            </a:r>
            <a:r>
              <a:rPr kumimoji="1" lang="en-US" altLang="ko-KR" sz="4800" b="1" dirty="0">
                <a:latin typeface="+mn-ea"/>
                <a:ea typeface="+mn-ea"/>
              </a:rPr>
              <a:t>rtificial </a:t>
            </a:r>
            <a:r>
              <a:rPr kumimoji="1" lang="en-US" altLang="ko-KR" sz="48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kumimoji="1" lang="en-US" altLang="ko-KR" sz="4800" b="1" dirty="0">
                <a:latin typeface="+mn-ea"/>
                <a:ea typeface="+mn-ea"/>
              </a:rPr>
              <a:t>eural </a:t>
            </a:r>
            <a:r>
              <a:rPr kumimoji="1" lang="en-US" altLang="ko-KR" sz="4800" b="1" dirty="0">
                <a:solidFill>
                  <a:srgbClr val="FF0000"/>
                </a:solidFill>
                <a:latin typeface="+mn-ea"/>
                <a:ea typeface="+mn-ea"/>
              </a:rPr>
              <a:t>N</a:t>
            </a:r>
            <a:r>
              <a:rPr kumimoji="1" lang="en-US" altLang="ko-KR" sz="4800" b="1" dirty="0">
                <a:latin typeface="+mn-ea"/>
                <a:ea typeface="+mn-ea"/>
              </a:rPr>
              <a:t>etwork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7521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uron, Nerve Cell, Axon, Dendrite, Cell, Biology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59" y="1288812"/>
            <a:ext cx="2739350" cy="14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1040330" y="2730177"/>
            <a:ext cx="5376142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설명선 1(테두리 없음) 20"/>
          <p:cNvSpPr/>
          <p:nvPr/>
        </p:nvSpPr>
        <p:spPr>
          <a:xfrm>
            <a:off x="1247432" y="1120951"/>
            <a:ext cx="841607" cy="283011"/>
          </a:xfrm>
          <a:prstGeom prst="callout1">
            <a:avLst>
              <a:gd name="adj1" fmla="val 59506"/>
              <a:gd name="adj2" fmla="val 14007"/>
              <a:gd name="adj3" fmla="val 87935"/>
              <a:gd name="adj4" fmla="val -207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algun Gothic" panose="020B0503020000020004" pitchFamily="34" charset="-127"/>
              </a:rPr>
              <a:t>수상돌기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2203" y="280048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Malgun Gothic" panose="020B0503020000020004" pitchFamily="34" charset="-127"/>
              </a:rPr>
              <a:t>자극의 전달 방향</a:t>
            </a:r>
          </a:p>
        </p:txBody>
      </p:sp>
      <p:sp>
        <p:nvSpPr>
          <p:cNvPr id="16" name="설명선 1(테두리 없음) 20">
            <a:extLst>
              <a:ext uri="{FF2B5EF4-FFF2-40B4-BE49-F238E27FC236}">
                <a16:creationId xmlns:a16="http://schemas.microsoft.com/office/drawing/2014/main" id="{659EDF97-8D26-EB4D-ACEE-BBEACCF034B4}"/>
              </a:ext>
            </a:extLst>
          </p:cNvPr>
          <p:cNvSpPr/>
          <p:nvPr/>
        </p:nvSpPr>
        <p:spPr>
          <a:xfrm>
            <a:off x="1687107" y="1825800"/>
            <a:ext cx="992810" cy="238338"/>
          </a:xfrm>
          <a:prstGeom prst="callout1">
            <a:avLst>
              <a:gd name="adj1" fmla="val 57989"/>
              <a:gd name="adj2" fmla="val 4614"/>
              <a:gd name="adj3" fmla="val 128148"/>
              <a:gd name="adj4" fmla="val -122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신경세포체</a:t>
            </a:r>
            <a:endParaRPr lang="ko-KR" altLang="en-US" sz="12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20" name="설명선 1(테두리 없음) 20">
            <a:extLst>
              <a:ext uri="{FF2B5EF4-FFF2-40B4-BE49-F238E27FC236}">
                <a16:creationId xmlns:a16="http://schemas.microsoft.com/office/drawing/2014/main" id="{22E92887-4A5D-FE43-B567-4D086ABE93CB}"/>
              </a:ext>
            </a:extLst>
          </p:cNvPr>
          <p:cNvSpPr/>
          <p:nvPr/>
        </p:nvSpPr>
        <p:spPr>
          <a:xfrm>
            <a:off x="2173009" y="1322662"/>
            <a:ext cx="841607" cy="283011"/>
          </a:xfrm>
          <a:prstGeom prst="callout1">
            <a:avLst>
              <a:gd name="adj1" fmla="val 55923"/>
              <a:gd name="adj2" fmla="val 85377"/>
              <a:gd name="adj3" fmla="val 87416"/>
              <a:gd name="adj4" fmla="val 1114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Malgun Gothic" panose="020B0503020000020004" pitchFamily="34" charset="-127"/>
              </a:rPr>
              <a:t>축삭돌기</a:t>
            </a:r>
            <a:endParaRPr lang="ko-KR" altLang="en-US" sz="12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pic>
        <p:nvPicPr>
          <p:cNvPr id="15" name="Picture 4" descr="Neuron, Nerve Cell, Axon, Dendrite, Cell, Biology">
            <a:extLst>
              <a:ext uri="{FF2B5EF4-FFF2-40B4-BE49-F238E27FC236}">
                <a16:creationId xmlns:a16="http://schemas.microsoft.com/office/drawing/2014/main" id="{5C68D092-A1A1-5642-B710-75BD1F5A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44" y="1252354"/>
            <a:ext cx="2739350" cy="14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0F80C3DB-4537-3648-A4F3-C591FCABE525}"/>
              </a:ext>
            </a:extLst>
          </p:cNvPr>
          <p:cNvCxnSpPr>
            <a:cxnSpLocks/>
          </p:cNvCxnSpPr>
          <p:nvPr/>
        </p:nvCxnSpPr>
        <p:spPr>
          <a:xfrm>
            <a:off x="312307" y="1825799"/>
            <a:ext cx="412603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4" name="TextBox 1083">
            <a:extLst>
              <a:ext uri="{FF2B5EF4-FFF2-40B4-BE49-F238E27FC236}">
                <a16:creationId xmlns:a16="http://schemas.microsoft.com/office/drawing/2014/main" id="{B2938E6A-1AAE-9D4A-B9B6-5D6002C38049}"/>
              </a:ext>
            </a:extLst>
          </p:cNvPr>
          <p:cNvSpPr txBox="1"/>
          <p:nvPr/>
        </p:nvSpPr>
        <p:spPr>
          <a:xfrm>
            <a:off x="257015" y="150727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입력</a:t>
            </a: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E895EAC6-CADF-C345-960D-FA8A1365448F}"/>
              </a:ext>
            </a:extLst>
          </p:cNvPr>
          <p:cNvCxnSpPr/>
          <p:nvPr/>
        </p:nvCxnSpPr>
        <p:spPr>
          <a:xfrm>
            <a:off x="3067784" y="1252354"/>
            <a:ext cx="41260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DF5D1FB4-CEF9-D44E-B378-B515333C62A5}"/>
              </a:ext>
            </a:extLst>
          </p:cNvPr>
          <p:cNvSpPr txBox="1"/>
          <p:nvPr/>
        </p:nvSpPr>
        <p:spPr>
          <a:xfrm>
            <a:off x="3038878" y="94026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출력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E8055BBC-FF59-1445-8FFF-4AE0336C01CF}"/>
              </a:ext>
            </a:extLst>
          </p:cNvPr>
          <p:cNvCxnSpPr>
            <a:cxnSpLocks/>
          </p:cNvCxnSpPr>
          <p:nvPr/>
        </p:nvCxnSpPr>
        <p:spPr>
          <a:xfrm>
            <a:off x="3769176" y="1223024"/>
            <a:ext cx="447738" cy="10052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09E9BBFF-2FFA-EC4E-B11A-4F0C6EC06F3F}"/>
              </a:ext>
            </a:extLst>
          </p:cNvPr>
          <p:cNvSpPr txBox="1"/>
          <p:nvPr/>
        </p:nvSpPr>
        <p:spPr>
          <a:xfrm rot="825440">
            <a:off x="3801155" y="10030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입력</a:t>
            </a:r>
          </a:p>
        </p:txBody>
      </p: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58EFBB51-54CD-6B47-9FC1-A55B287FB918}"/>
              </a:ext>
            </a:extLst>
          </p:cNvPr>
          <p:cNvCxnSpPr>
            <a:cxnSpLocks/>
          </p:cNvCxnSpPr>
          <p:nvPr/>
        </p:nvCxnSpPr>
        <p:spPr>
          <a:xfrm flipV="1">
            <a:off x="5771999" y="1145043"/>
            <a:ext cx="515429" cy="7483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1D98F105-DB68-F146-A7CB-805E769F1B9A}"/>
              </a:ext>
            </a:extLst>
          </p:cNvPr>
          <p:cNvSpPr txBox="1"/>
          <p:nvPr/>
        </p:nvSpPr>
        <p:spPr>
          <a:xfrm rot="21227721">
            <a:off x="5763186" y="91805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출력</a:t>
            </a: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07BAA708-3CB7-0346-9CA8-F443B407FF5B}"/>
              </a:ext>
            </a:extLst>
          </p:cNvPr>
          <p:cNvSpPr/>
          <p:nvPr/>
        </p:nvSpPr>
        <p:spPr>
          <a:xfrm>
            <a:off x="7064456" y="1119389"/>
            <a:ext cx="4868008" cy="1891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수상돌기에서 신호를 받아들임</a:t>
            </a:r>
            <a:endParaRPr lang="en-US" altLang="ko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신호의 합이 일정 </a:t>
            </a:r>
            <a:r>
              <a:rPr lang="ko-KR" altLang="en-US" sz="16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기준 이하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면</a:t>
            </a:r>
            <a:r>
              <a:rPr lang="ko-KR" altLang="en-US" sz="16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억제 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상태</a:t>
            </a:r>
            <a:endParaRPr lang="en-US" altLang="ko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신호의 합이 일정 </a:t>
            </a:r>
            <a:r>
              <a:rPr lang="ko-KR" altLang="en-US" sz="16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기준 이상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되면 </a:t>
            </a:r>
            <a:r>
              <a:rPr lang="ko-KR" altLang="en-US" sz="16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흥분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상태가 되어 </a:t>
            </a:r>
            <a:r>
              <a:rPr lang="ko-KR" altLang="en-US" sz="16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축삭돌기를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통해 신호를 출력</a:t>
            </a:r>
            <a:endParaRPr lang="en-US" altLang="ko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출력된</a:t>
            </a:r>
            <a:r>
              <a:rPr lang="ko-KR" altLang="en-US" sz="16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신호는 시냅스를 통해 다음 뉴런에 전달</a:t>
            </a:r>
            <a:endParaRPr lang="en-US" altLang="ko-KR" sz="1600" dirty="0">
              <a:solidFill>
                <a:srgbClr val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CBF731D-1BA0-1B48-A7AC-7A20C43636FE}"/>
              </a:ext>
            </a:extLst>
          </p:cNvPr>
          <p:cNvSpPr txBox="1"/>
          <p:nvPr/>
        </p:nvSpPr>
        <p:spPr>
          <a:xfrm>
            <a:off x="7808668" y="271303"/>
            <a:ext cx="2764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Malgun Gothic" panose="020B0503020000020004" pitchFamily="34" charset="-127"/>
              </a:rPr>
              <a:t>생물학적 신경망 </a:t>
            </a:r>
            <a:endParaRPr kumimoji="1" lang="en-US" altLang="ko-KR" b="1" dirty="0">
              <a:latin typeface="Malgun Gothic" panose="020B0503020000020004" pitchFamily="34" charset="-127"/>
            </a:endParaRPr>
          </a:p>
          <a:p>
            <a:pPr algn="ctr"/>
            <a:r>
              <a:rPr kumimoji="1" lang="en-US" altLang="ko-Kore-KR" sz="1600" b="1" dirty="0">
                <a:latin typeface="Malgun Gothic" panose="020B0503020000020004" pitchFamily="34" charset="-127"/>
              </a:rPr>
              <a:t>Biological Neural Network</a:t>
            </a:r>
            <a:endParaRPr kumimoji="1" lang="ko-Kore-KR" altLang="en-US" sz="1600" b="1" dirty="0">
              <a:latin typeface="Malgun Gothic" panose="020B0503020000020004" pitchFamily="34" charset="-127"/>
            </a:endParaRPr>
          </a:p>
        </p:txBody>
      </p:sp>
      <p:sp>
        <p:nvSpPr>
          <p:cNvPr id="217" name="설명선 1(테두리 없음) 20">
            <a:extLst>
              <a:ext uri="{FF2B5EF4-FFF2-40B4-BE49-F238E27FC236}">
                <a16:creationId xmlns:a16="http://schemas.microsoft.com/office/drawing/2014/main" id="{54C31A0C-8F23-DD4A-B4BD-C26779DF5185}"/>
              </a:ext>
            </a:extLst>
          </p:cNvPr>
          <p:cNvSpPr/>
          <p:nvPr/>
        </p:nvSpPr>
        <p:spPr>
          <a:xfrm>
            <a:off x="2656168" y="2377936"/>
            <a:ext cx="979534" cy="277588"/>
          </a:xfrm>
          <a:prstGeom prst="callout1">
            <a:avLst>
              <a:gd name="adj1" fmla="val 11189"/>
              <a:gd name="adj2" fmla="val 65785"/>
              <a:gd name="adj3" fmla="val -107649"/>
              <a:gd name="adj4" fmla="val 888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Malgun Gothic" panose="020B0503020000020004" pitchFamily="34" charset="-127"/>
              </a:rPr>
              <a:t>시냅스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3D3064-002F-4B4C-82E3-2987AF6A9BF7}"/>
              </a:ext>
            </a:extLst>
          </p:cNvPr>
          <p:cNvGrpSpPr/>
          <p:nvPr/>
        </p:nvGrpSpPr>
        <p:grpSpPr>
          <a:xfrm>
            <a:off x="484600" y="3663682"/>
            <a:ext cx="10785166" cy="2688488"/>
            <a:chOff x="251133" y="4092513"/>
            <a:chExt cx="10785166" cy="26884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BA7002F-A51A-034F-9E7E-A1769079D515}"/>
                </a:ext>
              </a:extLst>
            </p:cNvPr>
            <p:cNvGrpSpPr/>
            <p:nvPr/>
          </p:nvGrpSpPr>
          <p:grpSpPr>
            <a:xfrm>
              <a:off x="6878580" y="4092513"/>
              <a:ext cx="4157719" cy="2381541"/>
              <a:chOff x="6878580" y="4092513"/>
              <a:chExt cx="4157719" cy="2381541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023FBCD-FB64-CE4A-84FB-99F5108C4376}"/>
                  </a:ext>
                </a:extLst>
              </p:cNvPr>
              <p:cNvSpPr txBox="1"/>
              <p:nvPr/>
            </p:nvSpPr>
            <p:spPr>
              <a:xfrm>
                <a:off x="7416720" y="4092513"/>
                <a:ext cx="2785186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b="1" dirty="0">
                    <a:latin typeface="Malgun Gothic" panose="020B0503020000020004" pitchFamily="34" charset="-127"/>
                  </a:rPr>
                  <a:t>인공신경망 </a:t>
                </a:r>
                <a:endParaRPr kumimoji="1" lang="en-US" altLang="ko-KR" b="1" dirty="0">
                  <a:latin typeface="Malgun Gothic" panose="020B0503020000020004" pitchFamily="34" charset="-127"/>
                </a:endParaRPr>
              </a:p>
              <a:p>
                <a:pPr algn="ctr"/>
                <a:r>
                  <a:rPr kumimoji="1" lang="en-US" altLang="ko-KR" sz="1600" b="1" dirty="0">
                    <a:latin typeface="Malgun Gothic" panose="020B0503020000020004" pitchFamily="34" charset="-127"/>
                  </a:rPr>
                  <a:t>(</a:t>
                </a:r>
                <a:r>
                  <a:rPr kumimoji="1" lang="en-US" altLang="ko-Kore-KR" sz="1600" b="1" dirty="0">
                    <a:latin typeface="Malgun Gothic" panose="020B0503020000020004" pitchFamily="34" charset="-127"/>
                  </a:rPr>
                  <a:t>Artificial</a:t>
                </a:r>
                <a:r>
                  <a:rPr kumimoji="1" lang="en-US" altLang="ko-KR" sz="1600" b="1" dirty="0">
                    <a:latin typeface="Malgun Gothic" panose="020B0503020000020004" pitchFamily="34" charset="-127"/>
                  </a:rPr>
                  <a:t>)</a:t>
                </a:r>
                <a:r>
                  <a:rPr kumimoji="1" lang="en-US" altLang="ko-Kore-KR" sz="1600" b="1" dirty="0">
                    <a:latin typeface="Malgun Gothic" panose="020B0503020000020004" pitchFamily="34" charset="-127"/>
                  </a:rPr>
                  <a:t> Neural Network</a:t>
                </a:r>
                <a:endParaRPr kumimoji="1" lang="ko-Kore-KR" altLang="en-US" sz="1600" b="1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FB2579D4-A901-BA4B-995E-38A65FBC00F4}"/>
                  </a:ext>
                </a:extLst>
              </p:cNvPr>
              <p:cNvSpPr/>
              <p:nvPr/>
            </p:nvSpPr>
            <p:spPr>
              <a:xfrm>
                <a:off x="6878580" y="4952034"/>
                <a:ext cx="4157719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생물학적 신경망을 모델링</a:t>
                </a:r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입력값을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받아</a:t>
                </a:r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일정 크기의 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(</a:t>
                </a:r>
                <a:r>
                  <a:rPr lang="ko-KR" altLang="en-US" sz="1600" b="1" dirty="0" err="1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임계값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을 기준으로 출력</a:t>
                </a:r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출력된 값은 다음 인공 뉴런에 전달</a:t>
                </a:r>
                <a:endParaRPr lang="en-US" altLang="ko-KR" sz="1600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EEB53CA-2B16-3048-A708-BC92C0727947}"/>
                </a:ext>
              </a:extLst>
            </p:cNvPr>
            <p:cNvGrpSpPr/>
            <p:nvPr/>
          </p:nvGrpSpPr>
          <p:grpSpPr>
            <a:xfrm>
              <a:off x="251133" y="4429577"/>
              <a:ext cx="6114079" cy="2351424"/>
              <a:chOff x="34294" y="4429577"/>
              <a:chExt cx="6114079" cy="2351424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A845629-0931-5044-AA13-681EBBE3459F}"/>
                  </a:ext>
                </a:extLst>
              </p:cNvPr>
              <p:cNvGrpSpPr/>
              <p:nvPr/>
            </p:nvGrpSpPr>
            <p:grpSpPr>
              <a:xfrm>
                <a:off x="34294" y="4429577"/>
                <a:ext cx="6114079" cy="1824912"/>
                <a:chOff x="307535" y="4065944"/>
                <a:chExt cx="10012838" cy="2520622"/>
              </a:xfrm>
            </p:grpSpPr>
            <p:grpSp>
              <p:nvGrpSpPr>
                <p:cNvPr id="1076" name="그룹 1075">
                  <a:extLst>
                    <a:ext uri="{FF2B5EF4-FFF2-40B4-BE49-F238E27FC236}">
                      <a16:creationId xmlns:a16="http://schemas.microsoft.com/office/drawing/2014/main" id="{67980252-6314-3942-9DD1-7F714A0C0FCC}"/>
                    </a:ext>
                  </a:extLst>
                </p:cNvPr>
                <p:cNvGrpSpPr/>
                <p:nvPr/>
              </p:nvGrpSpPr>
              <p:grpSpPr>
                <a:xfrm>
                  <a:off x="3000947" y="4450601"/>
                  <a:ext cx="6182829" cy="2135965"/>
                  <a:chOff x="1650003" y="4487177"/>
                  <a:chExt cx="6182829" cy="2135965"/>
                </a:xfrm>
              </p:grpSpPr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6ECBDC08-BF62-A147-9410-3D3820FED59F}"/>
                      </a:ext>
                    </a:extLst>
                  </p:cNvPr>
                  <p:cNvSpPr/>
                  <p:nvPr/>
                </p:nvSpPr>
                <p:spPr>
                  <a:xfrm>
                    <a:off x="1650003" y="5286571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35" name="직선 화살표 연결선 34">
                    <a:extLst>
                      <a:ext uri="{FF2B5EF4-FFF2-40B4-BE49-F238E27FC236}">
                        <a16:creationId xmlns:a16="http://schemas.microsoft.com/office/drawing/2014/main" id="{F29D6A1E-F836-8343-9910-7522E5DCD2C0}"/>
                      </a:ext>
                    </a:extLst>
                  </p:cNvPr>
                  <p:cNvCxnSpPr>
                    <a:cxnSpLocks/>
                    <a:stCxn id="112" idx="6"/>
                  </p:cNvCxnSpPr>
                  <p:nvPr/>
                </p:nvCxnSpPr>
                <p:spPr>
                  <a:xfrm>
                    <a:off x="2206159" y="4755766"/>
                    <a:ext cx="1272042" cy="30540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>
                    <a:extLst>
                      <a:ext uri="{FF2B5EF4-FFF2-40B4-BE49-F238E27FC236}">
                        <a16:creationId xmlns:a16="http://schemas.microsoft.com/office/drawing/2014/main" id="{683D440D-E69A-7945-8D6C-44F09E9CB2E2}"/>
                      </a:ext>
                    </a:extLst>
                  </p:cNvPr>
                  <p:cNvCxnSpPr>
                    <a:cxnSpLocks/>
                    <a:stCxn id="105" idx="6"/>
                  </p:cNvCxnSpPr>
                  <p:nvPr/>
                </p:nvCxnSpPr>
                <p:spPr>
                  <a:xfrm flipV="1">
                    <a:off x="2183201" y="5061168"/>
                    <a:ext cx="1278052" cy="129338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직선 화살표 연결선 59">
                    <a:extLst>
                      <a:ext uri="{FF2B5EF4-FFF2-40B4-BE49-F238E27FC236}">
                        <a16:creationId xmlns:a16="http://schemas.microsoft.com/office/drawing/2014/main" id="{1C726760-A831-BA47-8030-8F777DCBDEAF}"/>
                      </a:ext>
                    </a:extLst>
                  </p:cNvPr>
                  <p:cNvCxnSpPr>
                    <a:cxnSpLocks/>
                    <a:stCxn id="105" idx="6"/>
                  </p:cNvCxnSpPr>
                  <p:nvPr/>
                </p:nvCxnSpPr>
                <p:spPr>
                  <a:xfrm flipV="1">
                    <a:off x="2183201" y="5952218"/>
                    <a:ext cx="1291700" cy="40233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직선 화살표 연결선 69">
                    <a:extLst>
                      <a:ext uri="{FF2B5EF4-FFF2-40B4-BE49-F238E27FC236}">
                        <a16:creationId xmlns:a16="http://schemas.microsoft.com/office/drawing/2014/main" id="{370224E3-DD9A-FD4F-B913-48DE528972E2}"/>
                      </a:ext>
                    </a:extLst>
                  </p:cNvPr>
                  <p:cNvCxnSpPr>
                    <a:cxnSpLocks/>
                    <a:stCxn id="112" idx="6"/>
                  </p:cNvCxnSpPr>
                  <p:nvPr/>
                </p:nvCxnSpPr>
                <p:spPr>
                  <a:xfrm>
                    <a:off x="2206159" y="4755766"/>
                    <a:ext cx="1285690" cy="119645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7948A368-5CDA-5447-B402-97E2F808A579}"/>
                      </a:ext>
                    </a:extLst>
                  </p:cNvPr>
                  <p:cNvSpPr/>
                  <p:nvPr/>
                </p:nvSpPr>
                <p:spPr>
                  <a:xfrm>
                    <a:off x="1650003" y="6085965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id="{0CB9886E-3AFE-3F4E-9178-4A6A7340DF74}"/>
                      </a:ext>
                    </a:extLst>
                  </p:cNvPr>
                  <p:cNvSpPr/>
                  <p:nvPr/>
                </p:nvSpPr>
                <p:spPr>
                  <a:xfrm>
                    <a:off x="1672962" y="4487177"/>
                    <a:ext cx="533199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10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115" name="직선 화살표 연결선 114">
                    <a:extLst>
                      <a:ext uri="{FF2B5EF4-FFF2-40B4-BE49-F238E27FC236}">
                        <a16:creationId xmlns:a16="http://schemas.microsoft.com/office/drawing/2014/main" id="{18956B0B-18AF-0242-B295-FAD283E3D81F}"/>
                      </a:ext>
                    </a:extLst>
                  </p:cNvPr>
                  <p:cNvCxnSpPr>
                    <a:cxnSpLocks/>
                    <a:stCxn id="33" idx="6"/>
                  </p:cNvCxnSpPr>
                  <p:nvPr/>
                </p:nvCxnSpPr>
                <p:spPr>
                  <a:xfrm flipV="1">
                    <a:off x="2183201" y="5061167"/>
                    <a:ext cx="1278052" cy="49399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화살표 연결선 115">
                    <a:extLst>
                      <a:ext uri="{FF2B5EF4-FFF2-40B4-BE49-F238E27FC236}">
                        <a16:creationId xmlns:a16="http://schemas.microsoft.com/office/drawing/2014/main" id="{905DC506-89AD-5444-9349-518123440488}"/>
                      </a:ext>
                    </a:extLst>
                  </p:cNvPr>
                  <p:cNvCxnSpPr>
                    <a:cxnSpLocks/>
                    <a:stCxn id="33" idx="6"/>
                  </p:cNvCxnSpPr>
                  <p:nvPr/>
                </p:nvCxnSpPr>
                <p:spPr>
                  <a:xfrm>
                    <a:off x="2183201" y="5555160"/>
                    <a:ext cx="1291700" cy="39705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타원 129">
                    <a:extLst>
                      <a:ext uri="{FF2B5EF4-FFF2-40B4-BE49-F238E27FC236}">
                        <a16:creationId xmlns:a16="http://schemas.microsoft.com/office/drawing/2014/main" id="{2896D6D8-1776-F34E-A33B-34393B32D1DD}"/>
                      </a:ext>
                    </a:extLst>
                  </p:cNvPr>
                  <p:cNvSpPr/>
                  <p:nvPr/>
                </p:nvSpPr>
                <p:spPr>
                  <a:xfrm>
                    <a:off x="3484382" y="5591972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131" name="직선 화살표 연결선 130">
                    <a:extLst>
                      <a:ext uri="{FF2B5EF4-FFF2-40B4-BE49-F238E27FC236}">
                        <a16:creationId xmlns:a16="http://schemas.microsoft.com/office/drawing/2014/main" id="{D9AC7D90-EA73-F24C-B92E-8AB8E0B049D7}"/>
                      </a:ext>
                    </a:extLst>
                  </p:cNvPr>
                  <p:cNvCxnSpPr>
                    <a:cxnSpLocks/>
                    <a:stCxn id="137" idx="6"/>
                    <a:endCxn id="135" idx="2"/>
                  </p:cNvCxnSpPr>
                  <p:nvPr/>
                </p:nvCxnSpPr>
                <p:spPr>
                  <a:xfrm>
                    <a:off x="4023590" y="5061167"/>
                    <a:ext cx="1404694" cy="2316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화살표 연결선 133">
                    <a:extLst>
                      <a:ext uri="{FF2B5EF4-FFF2-40B4-BE49-F238E27FC236}">
                        <a16:creationId xmlns:a16="http://schemas.microsoft.com/office/drawing/2014/main" id="{7B0F1FE0-9EC6-3B49-9010-7531F4D1B321}"/>
                      </a:ext>
                    </a:extLst>
                  </p:cNvPr>
                  <p:cNvCxnSpPr>
                    <a:cxnSpLocks/>
                    <a:stCxn id="137" idx="6"/>
                    <a:endCxn id="144" idx="2"/>
                  </p:cNvCxnSpPr>
                  <p:nvPr/>
                </p:nvCxnSpPr>
                <p:spPr>
                  <a:xfrm>
                    <a:off x="4023590" y="5061167"/>
                    <a:ext cx="1404694" cy="81416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5" name="타원 134">
                    <a:extLst>
                      <a:ext uri="{FF2B5EF4-FFF2-40B4-BE49-F238E27FC236}">
                        <a16:creationId xmlns:a16="http://schemas.microsoft.com/office/drawing/2014/main" id="{B26D5735-50F3-2241-A51F-45BD0A68DA4E}"/>
                      </a:ext>
                    </a:extLst>
                  </p:cNvPr>
                  <p:cNvSpPr/>
                  <p:nvPr/>
                </p:nvSpPr>
                <p:spPr>
                  <a:xfrm>
                    <a:off x="5428284" y="4815740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137" name="타원 136">
                    <a:extLst>
                      <a:ext uri="{FF2B5EF4-FFF2-40B4-BE49-F238E27FC236}">
                        <a16:creationId xmlns:a16="http://schemas.microsoft.com/office/drawing/2014/main" id="{83DE830E-C2DD-054B-92A0-9C82599F82B1}"/>
                      </a:ext>
                    </a:extLst>
                  </p:cNvPr>
                  <p:cNvSpPr/>
                  <p:nvPr/>
                </p:nvSpPr>
                <p:spPr>
                  <a:xfrm>
                    <a:off x="3490392" y="4792578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138" name="직선 화살표 연결선 137">
                    <a:extLst>
                      <a:ext uri="{FF2B5EF4-FFF2-40B4-BE49-F238E27FC236}">
                        <a16:creationId xmlns:a16="http://schemas.microsoft.com/office/drawing/2014/main" id="{51F2F2C9-A925-264A-86F6-657180D3BF91}"/>
                      </a:ext>
                    </a:extLst>
                  </p:cNvPr>
                  <p:cNvCxnSpPr>
                    <a:cxnSpLocks/>
                    <a:stCxn id="130" idx="6"/>
                    <a:endCxn id="135" idx="2"/>
                  </p:cNvCxnSpPr>
                  <p:nvPr/>
                </p:nvCxnSpPr>
                <p:spPr>
                  <a:xfrm flipV="1">
                    <a:off x="4017580" y="5084329"/>
                    <a:ext cx="1410704" cy="77623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화살표 연결선 138">
                    <a:extLst>
                      <a:ext uri="{FF2B5EF4-FFF2-40B4-BE49-F238E27FC236}">
                        <a16:creationId xmlns:a16="http://schemas.microsoft.com/office/drawing/2014/main" id="{2BDC4186-4310-954E-8C98-3DA3A3C500DF}"/>
                      </a:ext>
                    </a:extLst>
                  </p:cNvPr>
                  <p:cNvCxnSpPr>
                    <a:cxnSpLocks/>
                    <a:stCxn id="130" idx="6"/>
                    <a:endCxn id="144" idx="2"/>
                  </p:cNvCxnSpPr>
                  <p:nvPr/>
                </p:nvCxnSpPr>
                <p:spPr>
                  <a:xfrm>
                    <a:off x="4017580" y="5860561"/>
                    <a:ext cx="1410704" cy="1476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타원 143">
                    <a:extLst>
                      <a:ext uri="{FF2B5EF4-FFF2-40B4-BE49-F238E27FC236}">
                        <a16:creationId xmlns:a16="http://schemas.microsoft.com/office/drawing/2014/main" id="{2D6D0470-10C6-1945-B40B-50A0A8EBDBE9}"/>
                      </a:ext>
                    </a:extLst>
                  </p:cNvPr>
                  <p:cNvSpPr/>
                  <p:nvPr/>
                </p:nvSpPr>
                <p:spPr>
                  <a:xfrm>
                    <a:off x="5428284" y="5606738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151" name="직선 화살표 연결선 150">
                    <a:extLst>
                      <a:ext uri="{FF2B5EF4-FFF2-40B4-BE49-F238E27FC236}">
                        <a16:creationId xmlns:a16="http://schemas.microsoft.com/office/drawing/2014/main" id="{6745CEB9-B1C4-BF48-8248-ECF98E55AC35}"/>
                      </a:ext>
                    </a:extLst>
                  </p:cNvPr>
                  <p:cNvCxnSpPr>
                    <a:cxnSpLocks/>
                    <a:stCxn id="135" idx="6"/>
                    <a:endCxn id="153" idx="2"/>
                  </p:cNvCxnSpPr>
                  <p:nvPr/>
                </p:nvCxnSpPr>
                <p:spPr>
                  <a:xfrm>
                    <a:off x="5961482" y="5084329"/>
                    <a:ext cx="1338152" cy="34164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타원 152">
                    <a:extLst>
                      <a:ext uri="{FF2B5EF4-FFF2-40B4-BE49-F238E27FC236}">
                        <a16:creationId xmlns:a16="http://schemas.microsoft.com/office/drawing/2014/main" id="{9A4074A4-8CB8-C040-9039-4A2452926655}"/>
                      </a:ext>
                    </a:extLst>
                  </p:cNvPr>
                  <p:cNvSpPr/>
                  <p:nvPr/>
                </p:nvSpPr>
                <p:spPr>
                  <a:xfrm>
                    <a:off x="7299634" y="5157387"/>
                    <a:ext cx="533198" cy="5371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ko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cxnSp>
                <p:nvCxnSpPr>
                  <p:cNvPr id="155" name="직선 화살표 연결선 154">
                    <a:extLst>
                      <a:ext uri="{FF2B5EF4-FFF2-40B4-BE49-F238E27FC236}">
                        <a16:creationId xmlns:a16="http://schemas.microsoft.com/office/drawing/2014/main" id="{D2748273-9CD9-D44D-9CA4-717204589568}"/>
                      </a:ext>
                    </a:extLst>
                  </p:cNvPr>
                  <p:cNvCxnSpPr>
                    <a:cxnSpLocks/>
                    <a:stCxn id="144" idx="6"/>
                    <a:endCxn id="153" idx="2"/>
                  </p:cNvCxnSpPr>
                  <p:nvPr/>
                </p:nvCxnSpPr>
                <p:spPr>
                  <a:xfrm flipV="1">
                    <a:off x="5961482" y="5425976"/>
                    <a:ext cx="1338152" cy="44935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3" name="직선 화살표 연결선 172">
                  <a:extLst>
                    <a:ext uri="{FF2B5EF4-FFF2-40B4-BE49-F238E27FC236}">
                      <a16:creationId xmlns:a16="http://schemas.microsoft.com/office/drawing/2014/main" id="{68A132DB-F991-4C42-8617-34379FF874CD}"/>
                    </a:ext>
                  </a:extLst>
                </p:cNvPr>
                <p:cNvCxnSpPr>
                  <a:cxnSpLocks/>
                  <a:endCxn id="112" idx="2"/>
                </p:cNvCxnSpPr>
                <p:nvPr/>
              </p:nvCxnSpPr>
              <p:spPr>
                <a:xfrm flipV="1">
                  <a:off x="912996" y="4719190"/>
                  <a:ext cx="2110911" cy="503075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화살표 연결선 173">
                  <a:extLst>
                    <a:ext uri="{FF2B5EF4-FFF2-40B4-BE49-F238E27FC236}">
                      <a16:creationId xmlns:a16="http://schemas.microsoft.com/office/drawing/2014/main" id="{A49FB9AB-E097-8B4C-AC6E-B31D33509133}"/>
                    </a:ext>
                  </a:extLst>
                </p:cNvPr>
                <p:cNvCxnSpPr>
                  <a:cxnSpLocks/>
                  <a:endCxn id="33" idx="2"/>
                </p:cNvCxnSpPr>
                <p:nvPr/>
              </p:nvCxnSpPr>
              <p:spPr>
                <a:xfrm flipV="1">
                  <a:off x="938784" y="5518584"/>
                  <a:ext cx="2062163" cy="7856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화살표 연결선 174">
                  <a:extLst>
                    <a:ext uri="{FF2B5EF4-FFF2-40B4-BE49-F238E27FC236}">
                      <a16:creationId xmlns:a16="http://schemas.microsoft.com/office/drawing/2014/main" id="{236001C5-0795-0041-9F2D-8AED8F3F2F70}"/>
                    </a:ext>
                  </a:extLst>
                </p:cNvPr>
                <p:cNvCxnSpPr>
                  <a:cxnSpLocks/>
                  <a:endCxn id="105" idx="2"/>
                </p:cNvCxnSpPr>
                <p:nvPr/>
              </p:nvCxnSpPr>
              <p:spPr>
                <a:xfrm>
                  <a:off x="938784" y="5760927"/>
                  <a:ext cx="2062163" cy="557051"/>
                </a:xfrm>
                <a:prstGeom prst="straightConnector1">
                  <a:avLst/>
                </a:prstGeom>
                <a:ln w="1905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D594D9D-A8FA-D84E-9BE9-3FEBF941C8A6}"/>
                    </a:ext>
                  </a:extLst>
                </p:cNvPr>
                <p:cNvSpPr txBox="1"/>
                <p:nvPr/>
              </p:nvSpPr>
              <p:spPr>
                <a:xfrm>
                  <a:off x="307535" y="5245685"/>
                  <a:ext cx="788860" cy="344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200" dirty="0">
                      <a:latin typeface="Malgun Gothic" panose="020B0503020000020004" pitchFamily="34" charset="-127"/>
                    </a:rPr>
                    <a:t>입력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6470537-24B0-D74B-A9F5-CCD649411E5C}"/>
                    </a:ext>
                  </a:extLst>
                </p:cNvPr>
                <p:cNvSpPr txBox="1"/>
                <p:nvPr/>
              </p:nvSpPr>
              <p:spPr>
                <a:xfrm>
                  <a:off x="2655267" y="4065944"/>
                  <a:ext cx="1249278" cy="3444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1200" dirty="0">
                      <a:latin typeface="Malgun Gothic" panose="020B0503020000020004" pitchFamily="34" charset="-127"/>
                    </a:rPr>
                    <a:t>뉴런</a:t>
                  </a:r>
                  <a:r>
                    <a:rPr kumimoji="1" lang="en-US" altLang="ko-Kore-KR" sz="1200" dirty="0">
                      <a:latin typeface="Malgun Gothic" panose="020B0503020000020004" pitchFamily="34" charset="-127"/>
                    </a:rPr>
                    <a:t>, </a:t>
                  </a:r>
                  <a:r>
                    <a:rPr kumimoji="1" lang="ko-Kore-KR" altLang="en-US" sz="1200" dirty="0">
                      <a:latin typeface="Malgun Gothic" panose="020B0503020000020004" pitchFamily="34" charset="-127"/>
                    </a:rPr>
                    <a:t>노드</a:t>
                  </a:r>
                </a:p>
              </p:txBody>
            </p:sp>
            <p:cxnSp>
              <p:nvCxnSpPr>
                <p:cNvPr id="194" name="직선 화살표 연결선 193">
                  <a:extLst>
                    <a:ext uri="{FF2B5EF4-FFF2-40B4-BE49-F238E27FC236}">
                      <a16:creationId xmlns:a16="http://schemas.microsoft.com/office/drawing/2014/main" id="{53B94DB3-2FF5-534A-99FD-D844ACEACA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65602" y="5389399"/>
                  <a:ext cx="954771" cy="1"/>
                </a:xfrm>
                <a:prstGeom prst="straightConnector1">
                  <a:avLst/>
                </a:prstGeom>
                <a:ln w="1905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B60CF203-4C59-504B-8F5C-B08C53F356DA}"/>
                    </a:ext>
                  </a:extLst>
                </p:cNvPr>
                <p:cNvSpPr txBox="1"/>
                <p:nvPr/>
              </p:nvSpPr>
              <p:spPr>
                <a:xfrm>
                  <a:off x="9467041" y="5469256"/>
                  <a:ext cx="820778" cy="344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200" dirty="0">
                      <a:latin typeface="Malgun Gothic" panose="020B0503020000020004" pitchFamily="34" charset="-127"/>
                    </a:rPr>
                    <a:t>출력</a:t>
                  </a:r>
                </a:p>
              </p:txBody>
            </p:sp>
          </p:grp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45F7E387-FA24-4C4E-BD75-EE4D20B7EF9C}"/>
                  </a:ext>
                </a:extLst>
              </p:cNvPr>
              <p:cNvSpPr txBox="1"/>
              <p:nvPr/>
            </p:nvSpPr>
            <p:spPr>
              <a:xfrm>
                <a:off x="2882550" y="6473224"/>
                <a:ext cx="96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atin typeface="Malgun Gothic" panose="020B0503020000020004" pitchFamily="34" charset="-127"/>
                  </a:rPr>
                  <a:t>전달 방향</a:t>
                </a: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DC5F96CB-6C84-1547-AACA-9D3B1EF4E9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0" y="6377837"/>
                <a:ext cx="53761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D54BB4-4E27-4A64-941E-5A1B790525B9}"/>
              </a:ext>
            </a:extLst>
          </p:cNvPr>
          <p:cNvCxnSpPr/>
          <p:nvPr/>
        </p:nvCxnSpPr>
        <p:spPr>
          <a:xfrm>
            <a:off x="3290128" y="4259042"/>
            <a:ext cx="41260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6E96495-BD88-45F4-95C6-AEF2DF5A2C42}"/>
              </a:ext>
            </a:extLst>
          </p:cNvPr>
          <p:cNvSpPr txBox="1"/>
          <p:nvPr/>
        </p:nvSpPr>
        <p:spPr>
          <a:xfrm>
            <a:off x="3261222" y="394694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출력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5938148-7C38-4808-902B-A117BFED4D75}"/>
              </a:ext>
            </a:extLst>
          </p:cNvPr>
          <p:cNvCxnSpPr>
            <a:cxnSpLocks/>
          </p:cNvCxnSpPr>
          <p:nvPr/>
        </p:nvCxnSpPr>
        <p:spPr>
          <a:xfrm rot="20959438">
            <a:off x="3989676" y="4178720"/>
            <a:ext cx="447738" cy="10052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879547A-54D8-4217-9216-A65E0C7160C3}"/>
              </a:ext>
            </a:extLst>
          </p:cNvPr>
          <p:cNvSpPr txBox="1"/>
          <p:nvPr/>
        </p:nvSpPr>
        <p:spPr>
          <a:xfrm rot="184878">
            <a:off x="4021655" y="395871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Malgun Gothic" panose="020B0503020000020004" pitchFamily="34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244854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150719A2-76B5-4447-A20C-F117FF7618C1}"/>
              </a:ext>
            </a:extLst>
          </p:cNvPr>
          <p:cNvGraphicFramePr>
            <a:graphicFrameLocks noGrp="1"/>
          </p:cNvGraphicFramePr>
          <p:nvPr/>
        </p:nvGraphicFramePr>
        <p:xfrm>
          <a:off x="1786925" y="5022125"/>
          <a:ext cx="8128000" cy="1559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53884">
                  <a:extLst>
                    <a:ext uri="{9D8B030D-6E8A-4147-A177-3AD203B41FA5}">
                      <a16:colId xmlns:a16="http://schemas.microsoft.com/office/drawing/2014/main" val="3399294369"/>
                    </a:ext>
                  </a:extLst>
                </a:gridCol>
                <a:gridCol w="7574116">
                  <a:extLst>
                    <a:ext uri="{9D8B030D-6E8A-4147-A177-3AD203B41FA5}">
                      <a16:colId xmlns:a16="http://schemas.microsoft.com/office/drawing/2014/main" val="1303068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Q</a:t>
                      </a:r>
                      <a:endParaRPr lang="ko-KR" alt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ore-KR" altLang="en-US" b="0" dirty="0"/>
                        <a:t>생물학적</a:t>
                      </a:r>
                      <a:r>
                        <a:rPr kumimoji="1" lang="ko-KR" altLang="en-US" b="0" dirty="0"/>
                        <a:t> </a:t>
                      </a:r>
                      <a:r>
                        <a:rPr kumimoji="1" lang="ko-KR" altLang="en-US" b="0"/>
                        <a:t>신경망과 인공신경망의 </a:t>
                      </a:r>
                      <a:r>
                        <a:rPr kumimoji="1" lang="ko-KR" altLang="en-US" b="0" dirty="0"/>
                        <a:t>공통점에는 무엇이 있을까요</a:t>
                      </a:r>
                      <a:r>
                        <a:rPr kumimoji="1" lang="en-US" altLang="ko-KR" b="0" dirty="0"/>
                        <a:t>?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912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b="0" dirty="0"/>
                        <a:t>- </a:t>
                      </a:r>
                      <a:r>
                        <a:rPr kumimoji="1" lang="ko-KR" altLang="en-US" b="0" dirty="0">
                          <a:solidFill>
                            <a:srgbClr val="FF0000"/>
                          </a:solidFill>
                        </a:rPr>
                        <a:t>입력에서 출력까지의 전달 방향</a:t>
                      </a:r>
                      <a:endParaRPr kumimoji="1" lang="en-US" altLang="ko-Kore-KR" b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en-US" altLang="ko-KR" b="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kumimoji="1" lang="ko-KR" altLang="en-US" b="0" dirty="0">
                          <a:solidFill>
                            <a:srgbClr val="FF0000"/>
                          </a:solidFill>
                        </a:rPr>
                        <a:t>진 상태</a:t>
                      </a:r>
                      <a:endParaRPr kumimoji="1" lang="en-US" altLang="ko-Kore-KR" b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en-US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kumimoji="1" lang="ko-Kore-KR" altLang="en-US" b="0" dirty="0">
                          <a:solidFill>
                            <a:srgbClr val="FF0000"/>
                          </a:solidFill>
                        </a:rPr>
                        <a:t>일정</a:t>
                      </a:r>
                      <a:r>
                        <a:rPr kumimoji="1" lang="ko-KR" altLang="en-US" b="0" dirty="0">
                          <a:solidFill>
                            <a:srgbClr val="FF0000"/>
                          </a:solidFill>
                        </a:rPr>
                        <a:t> 크기</a:t>
                      </a:r>
                      <a:r>
                        <a:rPr kumimoji="1" lang="en-US" altLang="ko-KR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kumimoji="1" lang="ko-KR" altLang="en-US" b="0" dirty="0" err="1">
                          <a:solidFill>
                            <a:srgbClr val="FF0000"/>
                          </a:solidFill>
                        </a:rPr>
                        <a:t>임계값</a:t>
                      </a:r>
                      <a:r>
                        <a:rPr kumimoji="1" lang="en-US" altLang="ko-KR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kumimoji="1" lang="ko-KR" altLang="en-US" b="0" dirty="0">
                          <a:solidFill>
                            <a:srgbClr val="FF0000"/>
                          </a:solidFill>
                        </a:rPr>
                        <a:t>를 기준으로 출력</a:t>
                      </a:r>
                      <a:endParaRPr kumimoji="1" lang="en-US" altLang="ko-KR" b="0" dirty="0">
                        <a:solidFill>
                          <a:srgbClr val="FF0000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en-US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kumimoji="1" lang="en-US" altLang="en-US" b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kumimoji="1" lang="ko-Kore-KR" altLang="en-US" b="0" dirty="0">
                          <a:solidFill>
                            <a:srgbClr val="FF0000"/>
                          </a:solidFill>
                        </a:rPr>
                        <a:t>다음</a:t>
                      </a:r>
                      <a:r>
                        <a:rPr kumimoji="1" lang="ko-KR" altLang="en-US" b="0" dirty="0">
                          <a:solidFill>
                            <a:srgbClr val="FF0000"/>
                          </a:solidFill>
                        </a:rPr>
                        <a:t> 뉴런에 신호 전달</a:t>
                      </a:r>
                      <a:endParaRPr kumimoji="1" lang="ko-Kore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2510127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7C344617-0A3C-46C7-B45E-736A54EA3E76}"/>
              </a:ext>
            </a:extLst>
          </p:cNvPr>
          <p:cNvGrpSpPr/>
          <p:nvPr/>
        </p:nvGrpSpPr>
        <p:grpSpPr>
          <a:xfrm>
            <a:off x="2053353" y="453301"/>
            <a:ext cx="6487448" cy="2131674"/>
            <a:chOff x="69893" y="1624394"/>
            <a:chExt cx="6159457" cy="2190204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07C2C3D-973F-46B6-BED3-0A4AE1D67C99}"/>
                </a:ext>
              </a:extLst>
            </p:cNvPr>
            <p:cNvGrpSpPr/>
            <p:nvPr/>
          </p:nvGrpSpPr>
          <p:grpSpPr>
            <a:xfrm>
              <a:off x="69893" y="1624394"/>
              <a:ext cx="6159457" cy="2190204"/>
              <a:chOff x="257792" y="1300216"/>
              <a:chExt cx="10010331" cy="263302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7B8BEAC-7F66-429F-8FFE-E5CC390C34AE}"/>
                  </a:ext>
                </a:extLst>
              </p:cNvPr>
              <p:cNvGrpSpPr/>
              <p:nvPr/>
            </p:nvGrpSpPr>
            <p:grpSpPr>
              <a:xfrm>
                <a:off x="1248909" y="1544129"/>
                <a:ext cx="9019214" cy="2389113"/>
                <a:chOff x="76019" y="1575534"/>
                <a:chExt cx="9019214" cy="2389113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F7DB27C4-7C31-4FA0-B258-109834384A02}"/>
                    </a:ext>
                  </a:extLst>
                </p:cNvPr>
                <p:cNvGrpSpPr/>
                <p:nvPr/>
              </p:nvGrpSpPr>
              <p:grpSpPr>
                <a:xfrm>
                  <a:off x="76019" y="1575534"/>
                  <a:ext cx="9019214" cy="2389113"/>
                  <a:chOff x="1799771" y="1026793"/>
                  <a:chExt cx="10982505" cy="3272693"/>
                </a:xfrm>
              </p:grpSpPr>
              <p:pic>
                <p:nvPicPr>
                  <p:cNvPr id="75" name="Picture 4" descr="Neuron, Nerve Cell, Axon, Dendrite, Cell, Biology">
                    <a:extLst>
                      <a:ext uri="{FF2B5EF4-FFF2-40B4-BE49-F238E27FC236}">
                        <a16:creationId xmlns:a16="http://schemas.microsoft.com/office/drawing/2014/main" id="{528CC10D-75CA-40A3-B989-EE6DD45CB3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biLevel thresh="5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99771" y="1303225"/>
                    <a:ext cx="5421086" cy="23639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5FE17952-88D4-4A78-848B-63ADB75668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43065" y="3676856"/>
                    <a:ext cx="10639211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7" name="설명선 1(테두리 없음) 20">
                    <a:extLst>
                      <a:ext uri="{FF2B5EF4-FFF2-40B4-BE49-F238E27FC236}">
                        <a16:creationId xmlns:a16="http://schemas.microsoft.com/office/drawing/2014/main" id="{F3AE78E8-0FB3-4EBA-97DC-D77810E9D9A9}"/>
                      </a:ext>
                    </a:extLst>
                  </p:cNvPr>
                  <p:cNvSpPr/>
                  <p:nvPr/>
                </p:nvSpPr>
                <p:spPr>
                  <a:xfrm>
                    <a:off x="2552913" y="1026793"/>
                    <a:ext cx="1665514" cy="466061"/>
                  </a:xfrm>
                  <a:prstGeom prst="callout1">
                    <a:avLst>
                      <a:gd name="adj1" fmla="val 59506"/>
                      <a:gd name="adj2" fmla="val 14007"/>
                      <a:gd name="adj3" fmla="val 87935"/>
                      <a:gd name="adj4" fmla="val -20796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rPr>
                      <a:t>수상돌기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49C8B8A-C236-43DC-9514-E3756058C042}"/>
                      </a:ext>
                    </a:extLst>
                  </p:cNvPr>
                  <p:cNvSpPr txBox="1"/>
                  <p:nvPr/>
                </p:nvSpPr>
                <p:spPr>
                  <a:xfrm>
                    <a:off x="6045338" y="3792641"/>
                    <a:ext cx="3099962" cy="50684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latin typeface="Malgun Gothic" panose="020B0503020000020004" pitchFamily="34" charset="-127"/>
                      </a:rPr>
                      <a:t>자극의 전달 방향</a:t>
                    </a:r>
                  </a:p>
                </p:txBody>
              </p:sp>
              <p:sp>
                <p:nvSpPr>
                  <p:cNvPr id="79" name="설명선 1(테두리 없음) 20">
                    <a:extLst>
                      <a:ext uri="{FF2B5EF4-FFF2-40B4-BE49-F238E27FC236}">
                        <a16:creationId xmlns:a16="http://schemas.microsoft.com/office/drawing/2014/main" id="{CA7A7B1E-9312-419E-8676-0B9140749161}"/>
                      </a:ext>
                    </a:extLst>
                  </p:cNvPr>
                  <p:cNvSpPr/>
                  <p:nvPr/>
                </p:nvSpPr>
                <p:spPr>
                  <a:xfrm>
                    <a:off x="3423016" y="2187534"/>
                    <a:ext cx="1964738" cy="392493"/>
                  </a:xfrm>
                  <a:prstGeom prst="callout1">
                    <a:avLst>
                      <a:gd name="adj1" fmla="val 57989"/>
                      <a:gd name="adj2" fmla="val 4614"/>
                      <a:gd name="adj3" fmla="val 128148"/>
                      <a:gd name="adj4" fmla="val -12213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 err="1">
                        <a:solidFill>
                          <a:schemeClr val="tx1"/>
                        </a:solidFill>
                        <a:latin typeface="Malgun Gothic" panose="020B0503020000020004" pitchFamily="34" charset="-127"/>
                      </a:rPr>
                      <a:t>신경세포체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80" name="설명선 1(테두리 없음) 20">
                    <a:extLst>
                      <a:ext uri="{FF2B5EF4-FFF2-40B4-BE49-F238E27FC236}">
                        <a16:creationId xmlns:a16="http://schemas.microsoft.com/office/drawing/2014/main" id="{54CC2563-812C-4C26-A38B-00504D5DBFDB}"/>
                      </a:ext>
                    </a:extLst>
                  </p:cNvPr>
                  <p:cNvSpPr/>
                  <p:nvPr/>
                </p:nvSpPr>
                <p:spPr>
                  <a:xfrm>
                    <a:off x="4384599" y="1358969"/>
                    <a:ext cx="1665514" cy="466061"/>
                  </a:xfrm>
                  <a:prstGeom prst="callout1">
                    <a:avLst>
                      <a:gd name="adj1" fmla="val 55923"/>
                      <a:gd name="adj2" fmla="val 85377"/>
                      <a:gd name="adj3" fmla="val 87416"/>
                      <a:gd name="adj4" fmla="val 111418"/>
                    </a:avLst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 err="1">
                        <a:solidFill>
                          <a:schemeClr val="tx1"/>
                        </a:solidFill>
                        <a:latin typeface="Malgun Gothic" panose="020B0503020000020004" pitchFamily="34" charset="-127"/>
                      </a:rPr>
                      <a:t>축삭돌기</a:t>
                    </a:r>
                    <a:endParaRPr lang="ko-KR" altLang="en-US" sz="12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p:grpSp>
            <p:pic>
              <p:nvPicPr>
                <p:cNvPr id="74" name="Picture 4" descr="Neuron, Nerve Cell, Axon, Dendrite, Cell, Biology">
                  <a:extLst>
                    <a:ext uri="{FF2B5EF4-FFF2-40B4-BE49-F238E27FC236}">
                      <a16:creationId xmlns:a16="http://schemas.microsoft.com/office/drawing/2014/main" id="{123844C7-78C5-4C6F-81F2-3A5BF333CA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11645" y="1733505"/>
                  <a:ext cx="4451983" cy="1725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5500592-7F56-4A0B-906E-6798BF87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652" y="2391486"/>
                <a:ext cx="670561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7998993-FE2F-4315-8EE3-C9D753BAA320}"/>
                  </a:ext>
                </a:extLst>
              </p:cNvPr>
              <p:cNvSpPr txBox="1"/>
              <p:nvPr/>
            </p:nvSpPr>
            <p:spPr>
              <a:xfrm>
                <a:off x="257792" y="2008555"/>
                <a:ext cx="800317" cy="333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입력</a:t>
                </a: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57A54F43-2160-431A-A805-797E3F34BBBC}"/>
                  </a:ext>
                </a:extLst>
              </p:cNvPr>
              <p:cNvCxnSpPr/>
              <p:nvPr/>
            </p:nvCxnSpPr>
            <p:spPr>
              <a:xfrm>
                <a:off x="4825845" y="1702100"/>
                <a:ext cx="670560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B7DDA8-B04D-4B8F-9CDD-1A508C39A78A}"/>
                  </a:ext>
                </a:extLst>
              </p:cNvPr>
              <p:cNvSpPr txBox="1"/>
              <p:nvPr/>
            </p:nvSpPr>
            <p:spPr>
              <a:xfrm>
                <a:off x="4778867" y="1326906"/>
                <a:ext cx="800317" cy="333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출력</a:t>
                </a: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90216B08-653F-476E-89CC-A8493BF08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746" y="1666840"/>
                <a:ext cx="727662" cy="120852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934DD97-2A98-4C0E-A2B3-E91BC736C61D}"/>
                  </a:ext>
                </a:extLst>
              </p:cNvPr>
              <p:cNvSpPr txBox="1"/>
              <p:nvPr/>
            </p:nvSpPr>
            <p:spPr>
              <a:xfrm rot="825440">
                <a:off x="6017718" y="1402353"/>
                <a:ext cx="800317" cy="333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입력</a:t>
                </a: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0BDF5681-95B7-4CB7-A09A-ED37E1882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20727" y="1573092"/>
                <a:ext cx="837673" cy="89961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CE3F89-B0EA-43FE-A0B6-A7CF9CCB8F05}"/>
                  </a:ext>
                </a:extLst>
              </p:cNvPr>
              <p:cNvSpPr txBox="1"/>
              <p:nvPr/>
            </p:nvSpPr>
            <p:spPr>
              <a:xfrm rot="21227721">
                <a:off x="9206405" y="1300216"/>
                <a:ext cx="800317" cy="333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출력</a:t>
                </a:r>
              </a:p>
            </p:txBody>
          </p:sp>
        </p:grpSp>
        <p:sp>
          <p:nvSpPr>
            <p:cNvPr id="62" name="설명선 1(테두리 없음) 20">
              <a:extLst>
                <a:ext uri="{FF2B5EF4-FFF2-40B4-BE49-F238E27FC236}">
                  <a16:creationId xmlns:a16="http://schemas.microsoft.com/office/drawing/2014/main" id="{4032F1FD-6B3B-4747-BD4D-D15EAA32CA22}"/>
                </a:ext>
              </a:extLst>
            </p:cNvPr>
            <p:cNvSpPr/>
            <p:nvPr/>
          </p:nvSpPr>
          <p:spPr>
            <a:xfrm>
              <a:off x="2469046" y="3084271"/>
              <a:ext cx="979534" cy="277588"/>
            </a:xfrm>
            <a:prstGeom prst="callout1">
              <a:avLst>
                <a:gd name="adj1" fmla="val 11189"/>
                <a:gd name="adj2" fmla="val 65785"/>
                <a:gd name="adj3" fmla="val -107649"/>
                <a:gd name="adj4" fmla="val 8880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Malgun Gothic" panose="020B0503020000020004" pitchFamily="34" charset="-127"/>
                </a:rPr>
                <a:t>시냅스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0789DB1-3028-41EC-B318-DA29633EA00D}"/>
              </a:ext>
            </a:extLst>
          </p:cNvPr>
          <p:cNvGrpSpPr/>
          <p:nvPr/>
        </p:nvGrpSpPr>
        <p:grpSpPr>
          <a:xfrm>
            <a:off x="2685149" y="2726205"/>
            <a:ext cx="6126681" cy="1984230"/>
            <a:chOff x="34294" y="4429577"/>
            <a:chExt cx="6114079" cy="235142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8345D2B7-78C3-4324-AD9C-BDA5FB013635}"/>
                </a:ext>
              </a:extLst>
            </p:cNvPr>
            <p:cNvGrpSpPr/>
            <p:nvPr/>
          </p:nvGrpSpPr>
          <p:grpSpPr>
            <a:xfrm>
              <a:off x="34294" y="4429577"/>
              <a:ext cx="6114079" cy="1824912"/>
              <a:chOff x="307535" y="4065944"/>
              <a:chExt cx="10012838" cy="2520622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0C0A330D-8B18-4AC4-B7FB-D67D2BF290DB}"/>
                  </a:ext>
                </a:extLst>
              </p:cNvPr>
              <p:cNvGrpSpPr/>
              <p:nvPr/>
            </p:nvGrpSpPr>
            <p:grpSpPr>
              <a:xfrm>
                <a:off x="3000947" y="4450601"/>
                <a:ext cx="6182829" cy="2135965"/>
                <a:chOff x="1650003" y="4487177"/>
                <a:chExt cx="6182829" cy="2135965"/>
              </a:xfrm>
            </p:grpSpPr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EEFC34C-3689-4B9B-A988-7A653ADDE8DC}"/>
                    </a:ext>
                  </a:extLst>
                </p:cNvPr>
                <p:cNvSpPr/>
                <p:nvPr/>
              </p:nvSpPr>
              <p:spPr>
                <a:xfrm>
                  <a:off x="1650003" y="5286571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97" name="직선 화살표 연결선 96">
                  <a:extLst>
                    <a:ext uri="{FF2B5EF4-FFF2-40B4-BE49-F238E27FC236}">
                      <a16:creationId xmlns:a16="http://schemas.microsoft.com/office/drawing/2014/main" id="{39A2ED59-8942-413E-8774-24C26E5920F1}"/>
                    </a:ext>
                  </a:extLst>
                </p:cNvPr>
                <p:cNvCxnSpPr>
                  <a:cxnSpLocks/>
                  <a:stCxn id="102" idx="6"/>
                </p:cNvCxnSpPr>
                <p:nvPr/>
              </p:nvCxnSpPr>
              <p:spPr>
                <a:xfrm>
                  <a:off x="2206159" y="4755766"/>
                  <a:ext cx="1272042" cy="30540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화살표 연결선 97">
                  <a:extLst>
                    <a:ext uri="{FF2B5EF4-FFF2-40B4-BE49-F238E27FC236}">
                      <a16:creationId xmlns:a16="http://schemas.microsoft.com/office/drawing/2014/main" id="{AEB624AE-EE98-4C69-BDC4-EE51E853A3CE}"/>
                    </a:ext>
                  </a:extLst>
                </p:cNvPr>
                <p:cNvCxnSpPr>
                  <a:cxnSpLocks/>
                  <a:stCxn id="101" idx="6"/>
                </p:cNvCxnSpPr>
                <p:nvPr/>
              </p:nvCxnSpPr>
              <p:spPr>
                <a:xfrm flipV="1">
                  <a:off x="2183201" y="5061168"/>
                  <a:ext cx="1278052" cy="129338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화살표 연결선 98">
                  <a:extLst>
                    <a:ext uri="{FF2B5EF4-FFF2-40B4-BE49-F238E27FC236}">
                      <a16:creationId xmlns:a16="http://schemas.microsoft.com/office/drawing/2014/main" id="{2BCC09EB-5574-42ED-9028-4B48EEB32AB0}"/>
                    </a:ext>
                  </a:extLst>
                </p:cNvPr>
                <p:cNvCxnSpPr>
                  <a:cxnSpLocks/>
                  <a:stCxn id="101" idx="6"/>
                </p:cNvCxnSpPr>
                <p:nvPr/>
              </p:nvCxnSpPr>
              <p:spPr>
                <a:xfrm flipV="1">
                  <a:off x="2183201" y="5952218"/>
                  <a:ext cx="1291700" cy="40233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>
                  <a:extLst>
                    <a:ext uri="{FF2B5EF4-FFF2-40B4-BE49-F238E27FC236}">
                      <a16:creationId xmlns:a16="http://schemas.microsoft.com/office/drawing/2014/main" id="{1062BAE4-B4E6-4181-A96A-E8122CBCEF95}"/>
                    </a:ext>
                  </a:extLst>
                </p:cNvPr>
                <p:cNvCxnSpPr>
                  <a:cxnSpLocks/>
                  <a:stCxn id="102" idx="6"/>
                </p:cNvCxnSpPr>
                <p:nvPr/>
              </p:nvCxnSpPr>
              <p:spPr>
                <a:xfrm>
                  <a:off x="2206159" y="4755766"/>
                  <a:ext cx="1285690" cy="119645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F462AA-5E5F-4C34-94D1-39FE7768EFB8}"/>
                    </a:ext>
                  </a:extLst>
                </p:cNvPr>
                <p:cNvSpPr/>
                <p:nvPr/>
              </p:nvSpPr>
              <p:spPr>
                <a:xfrm>
                  <a:off x="1650003" y="6085965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2F6092F-F13F-4012-8873-BDA44D55CB73}"/>
                    </a:ext>
                  </a:extLst>
                </p:cNvPr>
                <p:cNvSpPr/>
                <p:nvPr/>
              </p:nvSpPr>
              <p:spPr>
                <a:xfrm>
                  <a:off x="1672962" y="4487177"/>
                  <a:ext cx="533199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8C1E4847-4333-4FBB-A71E-A00566CB275F}"/>
                    </a:ext>
                  </a:extLst>
                </p:cNvPr>
                <p:cNvCxnSpPr>
                  <a:cxnSpLocks/>
                  <a:stCxn id="96" idx="6"/>
                </p:cNvCxnSpPr>
                <p:nvPr/>
              </p:nvCxnSpPr>
              <p:spPr>
                <a:xfrm flipV="1">
                  <a:off x="2183201" y="5061167"/>
                  <a:ext cx="1278052" cy="49399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화살표 연결선 103">
                  <a:extLst>
                    <a:ext uri="{FF2B5EF4-FFF2-40B4-BE49-F238E27FC236}">
                      <a16:creationId xmlns:a16="http://schemas.microsoft.com/office/drawing/2014/main" id="{26DBD87A-EE43-4BC3-A271-F304DE858E7E}"/>
                    </a:ext>
                  </a:extLst>
                </p:cNvPr>
                <p:cNvCxnSpPr>
                  <a:cxnSpLocks/>
                  <a:stCxn id="96" idx="6"/>
                </p:cNvCxnSpPr>
                <p:nvPr/>
              </p:nvCxnSpPr>
              <p:spPr>
                <a:xfrm>
                  <a:off x="2183201" y="5555160"/>
                  <a:ext cx="1291700" cy="39705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F376732E-CDFD-4B3F-8839-6174E5663C6D}"/>
                    </a:ext>
                  </a:extLst>
                </p:cNvPr>
                <p:cNvSpPr/>
                <p:nvPr/>
              </p:nvSpPr>
              <p:spPr>
                <a:xfrm>
                  <a:off x="3484382" y="5591972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6C0EB0F9-0521-401C-A2E4-D9105CF42EEF}"/>
                    </a:ext>
                  </a:extLst>
                </p:cNvPr>
                <p:cNvCxnSpPr>
                  <a:cxnSpLocks/>
                  <a:stCxn id="110" idx="6"/>
                  <a:endCxn id="109" idx="2"/>
                </p:cNvCxnSpPr>
                <p:nvPr/>
              </p:nvCxnSpPr>
              <p:spPr>
                <a:xfrm>
                  <a:off x="4023590" y="5061167"/>
                  <a:ext cx="1404694" cy="2316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>
                  <a:extLst>
                    <a:ext uri="{FF2B5EF4-FFF2-40B4-BE49-F238E27FC236}">
                      <a16:creationId xmlns:a16="http://schemas.microsoft.com/office/drawing/2014/main" id="{C82B4B7D-52B7-4C33-ADCA-C6C835162C7F}"/>
                    </a:ext>
                  </a:extLst>
                </p:cNvPr>
                <p:cNvCxnSpPr>
                  <a:cxnSpLocks/>
                  <a:stCxn id="110" idx="6"/>
                  <a:endCxn id="114" idx="2"/>
                </p:cNvCxnSpPr>
                <p:nvPr/>
              </p:nvCxnSpPr>
              <p:spPr>
                <a:xfrm>
                  <a:off x="4023590" y="5061167"/>
                  <a:ext cx="1404694" cy="81416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6E4818-E4CD-43B5-A3FC-6A1539D44706}"/>
                    </a:ext>
                  </a:extLst>
                </p:cNvPr>
                <p:cNvSpPr/>
                <p:nvPr/>
              </p:nvSpPr>
              <p:spPr>
                <a:xfrm>
                  <a:off x="5428284" y="4815740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23C51-DA89-4C77-A1B5-2B0B278334E9}"/>
                    </a:ext>
                  </a:extLst>
                </p:cNvPr>
                <p:cNvSpPr/>
                <p:nvPr/>
              </p:nvSpPr>
              <p:spPr>
                <a:xfrm>
                  <a:off x="3490392" y="4792578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6180B6B3-678C-4EBC-A3F7-65CEFAE2B580}"/>
                    </a:ext>
                  </a:extLst>
                </p:cNvPr>
                <p:cNvCxnSpPr>
                  <a:cxnSpLocks/>
                  <a:stCxn id="106" idx="6"/>
                  <a:endCxn id="109" idx="2"/>
                </p:cNvCxnSpPr>
                <p:nvPr/>
              </p:nvCxnSpPr>
              <p:spPr>
                <a:xfrm flipV="1">
                  <a:off x="4017580" y="5084329"/>
                  <a:ext cx="1410704" cy="77623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화살표 연결선 112">
                  <a:extLst>
                    <a:ext uri="{FF2B5EF4-FFF2-40B4-BE49-F238E27FC236}">
                      <a16:creationId xmlns:a16="http://schemas.microsoft.com/office/drawing/2014/main" id="{043D0BC1-9E6D-45C4-9A45-D2A13DF0D9D2}"/>
                    </a:ext>
                  </a:extLst>
                </p:cNvPr>
                <p:cNvCxnSpPr>
                  <a:cxnSpLocks/>
                  <a:stCxn id="106" idx="6"/>
                  <a:endCxn id="114" idx="2"/>
                </p:cNvCxnSpPr>
                <p:nvPr/>
              </p:nvCxnSpPr>
              <p:spPr>
                <a:xfrm>
                  <a:off x="4017580" y="5860561"/>
                  <a:ext cx="1410704" cy="1476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FBE1004-76F8-4764-A3F0-4F0938C23DA2}"/>
                    </a:ext>
                  </a:extLst>
                </p:cNvPr>
                <p:cNvSpPr/>
                <p:nvPr/>
              </p:nvSpPr>
              <p:spPr>
                <a:xfrm>
                  <a:off x="5428284" y="5606738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FF5F596D-3F64-4007-B076-F68007667C89}"/>
                    </a:ext>
                  </a:extLst>
                </p:cNvPr>
                <p:cNvCxnSpPr>
                  <a:cxnSpLocks/>
                  <a:stCxn id="109" idx="6"/>
                  <a:endCxn id="118" idx="2"/>
                </p:cNvCxnSpPr>
                <p:nvPr/>
              </p:nvCxnSpPr>
              <p:spPr>
                <a:xfrm>
                  <a:off x="5961482" y="5084329"/>
                  <a:ext cx="1338152" cy="34164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0429A28-733D-4C41-8C06-AE17BCA461F8}"/>
                    </a:ext>
                  </a:extLst>
                </p:cNvPr>
                <p:cNvSpPr/>
                <p:nvPr/>
              </p:nvSpPr>
              <p:spPr>
                <a:xfrm>
                  <a:off x="7299634" y="5157387"/>
                  <a:ext cx="533198" cy="53717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19" name="직선 화살표 연결선 118">
                  <a:extLst>
                    <a:ext uri="{FF2B5EF4-FFF2-40B4-BE49-F238E27FC236}">
                      <a16:creationId xmlns:a16="http://schemas.microsoft.com/office/drawing/2014/main" id="{0C1A1D22-FB18-4CC9-9988-CEEA31990EA8}"/>
                    </a:ext>
                  </a:extLst>
                </p:cNvPr>
                <p:cNvCxnSpPr>
                  <a:cxnSpLocks/>
                  <a:stCxn id="114" idx="6"/>
                  <a:endCxn id="118" idx="2"/>
                </p:cNvCxnSpPr>
                <p:nvPr/>
              </p:nvCxnSpPr>
              <p:spPr>
                <a:xfrm flipV="1">
                  <a:off x="5961482" y="5425976"/>
                  <a:ext cx="1338152" cy="4493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7F4138BB-E229-44A9-B93A-86B12804C13E}"/>
                  </a:ext>
                </a:extLst>
              </p:cNvPr>
              <p:cNvCxnSpPr>
                <a:cxnSpLocks/>
                <a:endCxn id="102" idx="2"/>
              </p:cNvCxnSpPr>
              <p:nvPr/>
            </p:nvCxnSpPr>
            <p:spPr>
              <a:xfrm flipV="1">
                <a:off x="912996" y="4719190"/>
                <a:ext cx="2110911" cy="50307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30209E1A-8000-4C65-B220-5B02D83D130A}"/>
                  </a:ext>
                </a:extLst>
              </p:cNvPr>
              <p:cNvCxnSpPr>
                <a:cxnSpLocks/>
                <a:endCxn id="96" idx="2"/>
              </p:cNvCxnSpPr>
              <p:nvPr/>
            </p:nvCxnSpPr>
            <p:spPr>
              <a:xfrm flipV="1">
                <a:off x="938784" y="5518584"/>
                <a:ext cx="2062163" cy="785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0F3A5156-30ED-4449-A828-9E402D4CD6C8}"/>
                  </a:ext>
                </a:extLst>
              </p:cNvPr>
              <p:cNvCxnSpPr>
                <a:cxnSpLocks/>
                <a:endCxn id="101" idx="2"/>
              </p:cNvCxnSpPr>
              <p:nvPr/>
            </p:nvCxnSpPr>
            <p:spPr>
              <a:xfrm>
                <a:off x="938784" y="5760927"/>
                <a:ext cx="2062163" cy="55705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DE0A195-8727-4E75-A1E0-7E9FB3346117}"/>
                  </a:ext>
                </a:extLst>
              </p:cNvPr>
              <p:cNvSpPr txBox="1"/>
              <p:nvPr/>
            </p:nvSpPr>
            <p:spPr>
              <a:xfrm>
                <a:off x="307535" y="5245685"/>
                <a:ext cx="788860" cy="344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입력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F97ECB1-C939-40C6-81E5-C0D8EEB65D72}"/>
                  </a:ext>
                </a:extLst>
              </p:cNvPr>
              <p:cNvSpPr txBox="1"/>
              <p:nvPr/>
            </p:nvSpPr>
            <p:spPr>
              <a:xfrm>
                <a:off x="2655267" y="4065944"/>
                <a:ext cx="1249278" cy="34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뉴런</a:t>
                </a:r>
                <a:r>
                  <a:rPr kumimoji="1" lang="en-US" altLang="ko-Kore-KR" sz="1200" dirty="0">
                    <a:latin typeface="Malgun Gothic" panose="020B0503020000020004" pitchFamily="34" charset="-127"/>
                  </a:rPr>
                  <a:t>, 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노드</a:t>
                </a: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10502F32-A5A1-4704-B257-F198E5DB9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5602" y="5389399"/>
                <a:ext cx="954771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96CC305-69D8-447A-AFC6-CCAAE0E2B03C}"/>
                  </a:ext>
                </a:extLst>
              </p:cNvPr>
              <p:cNvSpPr txBox="1"/>
              <p:nvPr/>
            </p:nvSpPr>
            <p:spPr>
              <a:xfrm>
                <a:off x="9467041" y="5469256"/>
                <a:ext cx="820778" cy="344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출력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B8FA62-E4E0-4E38-AED0-5E02CF5CCBAD}"/>
                </a:ext>
              </a:extLst>
            </p:cNvPr>
            <p:cNvSpPr txBox="1"/>
            <p:nvPr/>
          </p:nvSpPr>
          <p:spPr>
            <a:xfrm>
              <a:off x="2882550" y="6473224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Malgun Gothic" panose="020B0503020000020004" pitchFamily="34" charset="-127"/>
                </a:rPr>
                <a:t>전달 방향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235BE883-2800-4B91-A506-F45A5B169608}"/>
                </a:ext>
              </a:extLst>
            </p:cNvPr>
            <p:cNvCxnSpPr>
              <a:cxnSpLocks/>
            </p:cNvCxnSpPr>
            <p:nvPr/>
          </p:nvCxnSpPr>
          <p:spPr>
            <a:xfrm>
              <a:off x="419750" y="6377837"/>
              <a:ext cx="5376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7918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4255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en-US" altLang="ko-KR" sz="4800" b="1" dirty="0">
                <a:latin typeface="+mn-ea"/>
                <a:ea typeface="+mn-ea"/>
              </a:rPr>
              <a:t>2. </a:t>
            </a:r>
            <a:r>
              <a:rPr kumimoji="1" lang="ko-KR" altLang="en-US" sz="4800" b="1" dirty="0" err="1">
                <a:latin typeface="+mn-ea"/>
                <a:ea typeface="+mn-ea"/>
              </a:rPr>
              <a:t>퍼셉트론</a:t>
            </a:r>
            <a:r>
              <a:rPr kumimoji="1" lang="ko-KR" altLang="en-US" sz="3200" b="1" dirty="0" err="1">
                <a:latin typeface="+mn-ea"/>
                <a:ea typeface="+mn-ea"/>
              </a:rPr>
              <a:t>이란</a:t>
            </a:r>
            <a:r>
              <a:rPr kumimoji="1" lang="en-US" altLang="ko-KR" sz="3200" b="1" dirty="0">
                <a:latin typeface="+mn-ea"/>
                <a:ea typeface="+mn-ea"/>
              </a:rPr>
              <a:t>?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latin typeface="+mn-ea"/>
                <a:ea typeface="+mn-ea"/>
              </a:rPr>
              <a:t>Perceptron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3328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C807FF0-C494-4035-B37B-09AC94521EB2}"/>
              </a:ext>
            </a:extLst>
          </p:cNvPr>
          <p:cNvGrpSpPr/>
          <p:nvPr/>
        </p:nvGrpSpPr>
        <p:grpSpPr>
          <a:xfrm>
            <a:off x="2042646" y="1645149"/>
            <a:ext cx="4745670" cy="3122692"/>
            <a:chOff x="316139" y="1810082"/>
            <a:chExt cx="2913896" cy="192996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E08258-4450-7B4F-B4A6-B6C15A395C54}"/>
                </a:ext>
              </a:extLst>
            </p:cNvPr>
            <p:cNvSpPr txBox="1"/>
            <p:nvPr/>
          </p:nvSpPr>
          <p:spPr>
            <a:xfrm>
              <a:off x="2140745" y="1810082"/>
              <a:ext cx="731504" cy="190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1400" dirty="0">
                  <a:latin typeface="Malgun Gothic" panose="020B0503020000020004" pitchFamily="34" charset="-127"/>
                </a:rPr>
                <a:t>출력</a:t>
              </a:r>
              <a:r>
                <a:rPr kumimoji="1" lang="en-US" altLang="ko-KR" sz="1400" dirty="0">
                  <a:latin typeface="Malgun Gothic" panose="020B0503020000020004" pitchFamily="34" charset="-127"/>
                </a:rPr>
                <a:t>(</a:t>
              </a:r>
              <a:r>
                <a:rPr kumimoji="1" lang="ko-KR" altLang="en-US" sz="1400" dirty="0" err="1">
                  <a:latin typeface="Malgun Gothic" panose="020B0503020000020004" pitchFamily="34" charset="-127"/>
                </a:rPr>
                <a:t>예측값</a:t>
              </a:r>
              <a:r>
                <a:rPr kumimoji="1" lang="en-US" altLang="ko-KR" sz="1400" dirty="0">
                  <a:latin typeface="Malgun Gothic" panose="020B0503020000020004" pitchFamily="34" charset="-127"/>
                </a:rPr>
                <a:t>)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E08258-4450-7B4F-B4A6-B6C15A395C54}"/>
                </a:ext>
              </a:extLst>
            </p:cNvPr>
            <p:cNvSpPr txBox="1"/>
            <p:nvPr/>
          </p:nvSpPr>
          <p:spPr>
            <a:xfrm>
              <a:off x="488002" y="1810082"/>
              <a:ext cx="333862" cy="190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x-none" altLang="en-US" sz="1400" dirty="0">
                  <a:latin typeface="Malgun Gothic" panose="020B0503020000020004" pitchFamily="34" charset="-127"/>
                </a:rPr>
                <a:t>입</a:t>
              </a:r>
              <a:r>
                <a:rPr kumimoji="1" lang="ko-KR" altLang="en-US" sz="1400" dirty="0">
                  <a:latin typeface="Malgun Gothic" panose="020B0503020000020004" pitchFamily="34" charset="-127"/>
                </a:rPr>
                <a:t>력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316139" y="2101492"/>
              <a:ext cx="687353" cy="70669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327352" y="3033354"/>
              <a:ext cx="687353" cy="70669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61" name="직선 화살표 연결선 60"/>
            <p:cNvCxnSpPr>
              <a:cxnSpLocks/>
              <a:stCxn id="58" idx="6"/>
            </p:cNvCxnSpPr>
            <p:nvPr/>
          </p:nvCxnSpPr>
          <p:spPr>
            <a:xfrm>
              <a:off x="1003492" y="2454839"/>
              <a:ext cx="728096" cy="25553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cxnSpLocks/>
              <a:stCxn id="59" idx="6"/>
            </p:cNvCxnSpPr>
            <p:nvPr/>
          </p:nvCxnSpPr>
          <p:spPr>
            <a:xfrm flipV="1">
              <a:off x="1014705" y="2965097"/>
              <a:ext cx="719053" cy="421604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/>
                <p:cNvSpPr/>
                <p:nvPr/>
              </p:nvSpPr>
              <p:spPr>
                <a:xfrm>
                  <a:off x="1181510" y="2202581"/>
                  <a:ext cx="530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3" name="직사각형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510" y="2202581"/>
                  <a:ext cx="53065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/>
                <p:cNvSpPr/>
                <p:nvPr/>
              </p:nvSpPr>
              <p:spPr>
                <a:xfrm>
                  <a:off x="1197317" y="3251726"/>
                  <a:ext cx="535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4" name="직사각형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317" y="3251726"/>
                  <a:ext cx="53598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직사각형 100"/>
                <p:cNvSpPr/>
                <p:nvPr/>
              </p:nvSpPr>
              <p:spPr>
                <a:xfrm>
                  <a:off x="510620" y="2306838"/>
                  <a:ext cx="320437" cy="247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01" name="직사각형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20" y="2306838"/>
                  <a:ext cx="320437" cy="247286"/>
                </a:xfrm>
                <a:prstGeom prst="rect">
                  <a:avLst/>
                </a:prstGeom>
                <a:blipFill>
                  <a:blip r:embed="rId8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직사각형 102"/>
                <p:cNvSpPr/>
                <p:nvPr/>
              </p:nvSpPr>
              <p:spPr>
                <a:xfrm>
                  <a:off x="497766" y="3269759"/>
                  <a:ext cx="324098" cy="247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03" name="직사각형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766" y="3269759"/>
                  <a:ext cx="324098" cy="247286"/>
                </a:xfrm>
                <a:prstGeom prst="rect">
                  <a:avLst/>
                </a:prstGeom>
                <a:blipFill>
                  <a:blip r:embed="rId9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947F18-7625-514D-92EB-B50D27CC7897}"/>
                </a:ext>
              </a:extLst>
            </p:cNvPr>
            <p:cNvGrpSpPr/>
            <p:nvPr/>
          </p:nvGrpSpPr>
          <p:grpSpPr>
            <a:xfrm>
              <a:off x="1747645" y="2123719"/>
              <a:ext cx="1482390" cy="1468658"/>
              <a:chOff x="1737409" y="2046782"/>
              <a:chExt cx="1482390" cy="1468658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1762272" y="2046782"/>
                <a:ext cx="1457527" cy="1468658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0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1773485" y="2483095"/>
                <a:ext cx="587497" cy="57596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0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타원 114"/>
                  <p:cNvSpPr/>
                  <p:nvPr/>
                </p:nvSpPr>
                <p:spPr>
                  <a:xfrm>
                    <a:off x="2631540" y="2477187"/>
                    <a:ext cx="561394" cy="58755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20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15" name="타원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1540" y="2477187"/>
                    <a:ext cx="561394" cy="58755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8575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직선 화살표 연결선 115"/>
              <p:cNvCxnSpPr>
                <a:cxnSpLocks/>
                <a:stCxn id="114" idx="6"/>
                <a:endCxn id="115" idx="2"/>
              </p:cNvCxnSpPr>
              <p:nvPr/>
            </p:nvCxnSpPr>
            <p:spPr>
              <a:xfrm flipV="1">
                <a:off x="2360982" y="2770966"/>
                <a:ext cx="270558" cy="11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직사각형 116"/>
                  <p:cNvSpPr/>
                  <p:nvPr/>
                </p:nvSpPr>
                <p:spPr>
                  <a:xfrm>
                    <a:off x="1737409" y="2568322"/>
                    <a:ext cx="582447" cy="4255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ko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17" name="직사각형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7409" y="2568322"/>
                    <a:ext cx="582447" cy="42557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2264455" y="2481540"/>
                    <a:ext cx="453161" cy="28507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x-non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20" name="직사각형 1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455" y="2481540"/>
                    <a:ext cx="453161" cy="28507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6A50B6-EFC9-48D2-842F-D02187AEB6F0}"/>
                </a:ext>
              </a:extLst>
            </p:cNvPr>
            <p:cNvSpPr txBox="1"/>
            <p:nvPr/>
          </p:nvSpPr>
          <p:spPr>
            <a:xfrm>
              <a:off x="1224789" y="2021751"/>
              <a:ext cx="444099" cy="190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1400" dirty="0">
                  <a:latin typeface="Malgun Gothic" panose="020B0503020000020004" pitchFamily="34" charset="-127"/>
                </a:rPr>
                <a:t>가중치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16562E-384D-4871-BE6A-0141C86C0970}"/>
                </a:ext>
              </a:extLst>
            </p:cNvPr>
            <p:cNvSpPr txBox="1"/>
            <p:nvPr/>
          </p:nvSpPr>
          <p:spPr>
            <a:xfrm>
              <a:off x="2283752" y="2417019"/>
              <a:ext cx="444099" cy="190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ko-KR" altLang="en-US" sz="1400" dirty="0" err="1">
                  <a:latin typeface="Malgun Gothic" panose="020B0503020000020004" pitchFamily="34" charset="-127"/>
                </a:rPr>
                <a:t>임계값</a:t>
              </a:r>
              <a:endParaRPr kumimoji="1" lang="x-none" altLang="en-US" sz="1400" dirty="0">
                <a:latin typeface="Malgun Gothic" panose="020B0503020000020004" pitchFamily="34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CBE544-B8FF-A440-A26F-F9AAB4A2691E}"/>
                  </a:ext>
                </a:extLst>
              </p:cNvPr>
              <p:cNvSpPr txBox="1"/>
              <p:nvPr/>
            </p:nvSpPr>
            <p:spPr>
              <a:xfrm>
                <a:off x="4152666" y="5720184"/>
                <a:ext cx="3751492" cy="778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x-non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x-none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x-non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kumimoji="1" lang="en-US" altLang="x-none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x-non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kumimoji="1" lang="en-US" altLang="x-non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2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) </m:t>
                              </m:r>
                            </m:e>
                            <m:e>
                              <m:r>
                                <a:rPr kumimoji="1" lang="en-US" altLang="x-none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2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 </m:t>
                              </m:r>
                              <m:r>
                                <a:rPr kumimoji="1" lang="en-US" altLang="x-none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x-none" sz="2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x-none" altLang="en-US" sz="2000" dirty="0">
                  <a:latin typeface="Malgun Gothic" panose="020B0503020000020004" pitchFamily="34" charset="-12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ACBE544-B8FF-A440-A26F-F9AAB4A26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666" y="5720184"/>
                <a:ext cx="3751492" cy="7788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제목 1">
            <a:extLst>
              <a:ext uri="{FF2B5EF4-FFF2-40B4-BE49-F238E27FC236}">
                <a16:creationId xmlns:a16="http://schemas.microsoft.com/office/drawing/2014/main" id="{023216CB-1E62-0145-98E2-B3F4CF1DD7FE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74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j-ea"/>
              </a:rPr>
              <a:t>퍼셉트론</a:t>
            </a:r>
            <a:r>
              <a:rPr kumimoji="1" lang="ko-KR" altLang="en-US" sz="3600" b="1" dirty="0">
                <a:latin typeface="+mj-ea"/>
              </a:rPr>
              <a:t> </a:t>
            </a:r>
            <a:r>
              <a:rPr kumimoji="1" lang="en-US" altLang="ko-KR" sz="3200" b="1" dirty="0">
                <a:latin typeface="+mj-ea"/>
              </a:rPr>
              <a:t>Perceptron</a:t>
            </a:r>
            <a:endParaRPr kumimoji="1" lang="x-none" altLang="en-US" sz="28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FA122-69ED-44C2-A146-8800483FE426}"/>
              </a:ext>
            </a:extLst>
          </p:cNvPr>
          <p:cNvSpPr txBox="1"/>
          <p:nvPr/>
        </p:nvSpPr>
        <p:spPr>
          <a:xfrm>
            <a:off x="2288707" y="660289"/>
            <a:ext cx="761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다수의 입력을 받아 하나의 출력을 내보내는 가장 기초적인 인공신경망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82C6682-0AA7-470E-BDC7-5B5096F7223F}"/>
                  </a:ext>
                </a:extLst>
              </p:cNvPr>
              <p:cNvSpPr txBox="1"/>
              <p:nvPr/>
            </p:nvSpPr>
            <p:spPr>
              <a:xfrm>
                <a:off x="7245976" y="1905753"/>
                <a:ext cx="4907876" cy="2705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가중치</a:t>
                </a:r>
                <a14:m>
                  <m:oMath xmlns:m="http://schemas.openxmlformats.org/officeDocument/2006/math">
                    <m:r>
                      <a:rPr kumimoji="1" lang="ko-KR" alt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x-none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x-none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en-US" sz="1600" dirty="0">
                    <a:latin typeface="Malgun Gothic" panose="020B0503020000020004" pitchFamily="34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각 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입력값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x-non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)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이 결과에 주는 </a:t>
                </a: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영향력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을 조절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가중치 값이 클수록 해당 신호가 </a:t>
                </a:r>
                <a:r>
                  <a:rPr kumimoji="1" lang="ko-KR" altLang="en-US" sz="1400" b="1" dirty="0">
                    <a:latin typeface="Malgun Gothic" panose="020B0503020000020004" pitchFamily="34" charset="-127"/>
                  </a:rPr>
                  <a:t>중요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하다는 뜻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900" dirty="0">
                  <a:latin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+mn-ea"/>
                  </a:rPr>
                  <a:t>임계값</a:t>
                </a:r>
                <a14:m>
                  <m:oMath xmlns:m="http://schemas.openxmlformats.org/officeDocument/2006/math">
                    <m:r>
                      <a:rPr kumimoji="1" lang="ko-KR" altLang="en-US" sz="16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kumimoji="1" lang="en-US" altLang="x-non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1600" b="1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     - </a:t>
                </a: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출력의 기준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이 되는 값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ko-KR" altLang="en-US" sz="100" dirty="0">
                    <a:latin typeface="Malgun Gothic" panose="020B0503020000020004" pitchFamily="34" charset="-127"/>
                  </a:rPr>
                  <a:t>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각각의 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입력값에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가중치를 부여한 총합이 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입계값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400" dirty="0">
                    <a:latin typeface="+mn-ea"/>
                  </a:rPr>
                  <a:t>를            </a:t>
                </a:r>
                <a:endParaRPr kumimoji="1" lang="en-US" altLang="ko-KR" sz="1400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+mn-ea"/>
                  </a:rPr>
                  <a:t>        </a:t>
                </a:r>
                <a:r>
                  <a:rPr kumimoji="1" lang="ko-KR" altLang="en-US" sz="1400" dirty="0">
                    <a:latin typeface="+mn-ea"/>
                  </a:rPr>
                  <a:t>넘을 때만 </a:t>
                </a:r>
                <a:r>
                  <a:rPr kumimoji="1" lang="en-US" altLang="ko-KR" sz="1400" dirty="0">
                    <a:latin typeface="+mn-ea"/>
                  </a:rPr>
                  <a:t>1</a:t>
                </a:r>
                <a:r>
                  <a:rPr kumimoji="1" lang="ko-KR" altLang="en-US" sz="1400" dirty="0">
                    <a:latin typeface="+mn-ea"/>
                  </a:rPr>
                  <a:t>을 출력</a:t>
                </a:r>
                <a:r>
                  <a:rPr kumimoji="1" lang="en-US" altLang="ko-KR" sz="1400" dirty="0">
                    <a:latin typeface="+mn-ea"/>
                  </a:rPr>
                  <a:t>, </a:t>
                </a:r>
                <a:r>
                  <a:rPr kumimoji="1" lang="ko-KR" altLang="en-US" sz="1400" dirty="0">
                    <a:latin typeface="+mn-ea"/>
                  </a:rPr>
                  <a:t>그렇지 않으면 </a:t>
                </a:r>
                <a:r>
                  <a:rPr kumimoji="1" lang="en-US" altLang="ko-KR" sz="1400" dirty="0">
                    <a:latin typeface="+mn-ea"/>
                  </a:rPr>
                  <a:t>0</a:t>
                </a:r>
                <a:r>
                  <a:rPr kumimoji="1" lang="ko-KR" altLang="en-US" sz="1400" dirty="0">
                    <a:latin typeface="+mn-ea"/>
                  </a:rPr>
                  <a:t>을 출력</a:t>
                </a:r>
                <a:endParaRPr kumimoji="1"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82C6682-0AA7-470E-BDC7-5B5096F7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976" y="1905753"/>
                <a:ext cx="4907876" cy="2705292"/>
              </a:xfrm>
              <a:prstGeom prst="rect">
                <a:avLst/>
              </a:prstGeom>
              <a:blipFill>
                <a:blip r:embed="rId14"/>
                <a:stretch>
                  <a:fillRect l="-497" b="-13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82E2977-B280-45D0-BAE6-1A97821F96D3}"/>
                  </a:ext>
                </a:extLst>
              </p:cNvPr>
              <p:cNvSpPr/>
              <p:nvPr/>
            </p:nvSpPr>
            <p:spPr>
              <a:xfrm>
                <a:off x="210064" y="5150345"/>
                <a:ext cx="11800703" cy="14929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입력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에 해당 가중치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x-none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를 곱한 후 모두 더한 총합이 </a:t>
                </a:r>
                <a:r>
                  <a:rPr kumimoji="1" lang="ko-KR" altLang="en-US" sz="1800" dirty="0" err="1">
                    <a:solidFill>
                      <a:schemeClr val="tx1"/>
                    </a:solidFill>
                    <a:latin typeface="+mn-ea"/>
                  </a:rPr>
                  <a:t>임계값</a:t>
                </a:r>
                <a:r>
                  <a:rPr kumimoji="1" lang="en-US" altLang="ko-KR" sz="1800" baseline="0" dirty="0">
                    <a:solidFill>
                      <a:schemeClr val="tx1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를 넘으면 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을 출력하고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넘지 않으면 </a:t>
                </a:r>
                <a:r>
                  <a:rPr kumimoji="1" lang="en-US" altLang="ko-KR" sz="18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r>
                  <a:rPr kumimoji="1" lang="ko-KR" altLang="en-US" sz="1800" dirty="0">
                    <a:solidFill>
                      <a:schemeClr val="tx1"/>
                    </a:solidFill>
                    <a:latin typeface="+mn-ea"/>
                  </a:rPr>
                  <a:t>을 출력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82E2977-B280-45D0-BAE6-1A97821F9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4" y="5150345"/>
                <a:ext cx="11800703" cy="14929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830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53333A9-7871-2A49-BD06-063869473A42}"/>
                  </a:ext>
                </a:extLst>
              </p:cNvPr>
              <p:cNvSpPr txBox="1"/>
              <p:nvPr/>
            </p:nvSpPr>
            <p:spPr>
              <a:xfrm>
                <a:off x="7614153" y="127241"/>
                <a:ext cx="4907876" cy="2290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가중치</a:t>
                </a:r>
                <a14:m>
                  <m:oMath xmlns:m="http://schemas.openxmlformats.org/officeDocument/2006/math">
                    <m:r>
                      <a:rPr kumimoji="1" lang="ko-KR" altLang="en-US" sz="16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x-none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x-none" sz="1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en-US" sz="1600" dirty="0">
                    <a:latin typeface="Malgun Gothic" panose="020B0503020000020004" pitchFamily="34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각 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입력값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x-non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)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이 결과에 주는 </a:t>
                </a:r>
                <a:r>
                  <a:rPr kumimoji="1" lang="ko-KR" altLang="en-US" sz="1400" b="1" dirty="0">
                    <a:latin typeface="Malgun Gothic" panose="020B0503020000020004" pitchFamily="34" charset="-127"/>
                  </a:rPr>
                  <a:t>영향력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을 조절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가중치 값이 클수록 해당 신호가 </a:t>
                </a:r>
                <a:r>
                  <a:rPr kumimoji="1" lang="ko-KR" altLang="en-US" sz="1400" b="1" dirty="0">
                    <a:latin typeface="Malgun Gothic" panose="020B0503020000020004" pitchFamily="34" charset="-127"/>
                  </a:rPr>
                  <a:t>중요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하다는 뜻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900" dirty="0">
                  <a:latin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+mn-ea"/>
                  </a:rPr>
                  <a:t>임계값</a:t>
                </a:r>
                <a14:m>
                  <m:oMath xmlns:m="http://schemas.openxmlformats.org/officeDocument/2006/math">
                    <m:r>
                      <a:rPr kumimoji="1" lang="ko-KR" altLang="en-US" sz="16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kumimoji="1" lang="en-US" altLang="x-non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1600" b="1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ko-KR" altLang="en-US" sz="100" dirty="0">
                    <a:latin typeface="Malgun Gothic" panose="020B0503020000020004" pitchFamily="34" charset="-127"/>
                  </a:rPr>
                  <a:t>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각각의 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입력값에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가중치를 부여한 총합이</a:t>
                </a:r>
                <a:r>
                  <a:rPr kumimoji="1" lang="en-US" altLang="x-none" sz="1400" dirty="0">
                    <a:latin typeface="Malgun Gothic" panose="020B0503020000020004" pitchFamily="34" charset="-127"/>
                    <a:ea typeface="Cambria Math" panose="02040503050406030204" pitchFamily="18" charset="0"/>
                  </a:rPr>
                  <a:t> </a:t>
                </a:r>
                <a:endParaRPr kumimoji="1" lang="en-US" altLang="x-none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x-none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ko-KR" altLang="en-US" sz="1400" dirty="0" err="1">
                    <a:latin typeface="+mn-ea"/>
                  </a:rPr>
                  <a:t>를</a:t>
                </a:r>
                <a:r>
                  <a:rPr kumimoji="1" lang="ko-KR" altLang="en-US" sz="1400" dirty="0">
                    <a:latin typeface="+mn-ea"/>
                  </a:rPr>
                  <a:t> 넘을 때만 </a:t>
                </a:r>
                <a:r>
                  <a:rPr kumimoji="1" lang="en-US" altLang="ko-KR" sz="1400" dirty="0">
                    <a:latin typeface="+mn-ea"/>
                  </a:rPr>
                  <a:t>1</a:t>
                </a:r>
                <a:r>
                  <a:rPr kumimoji="1" lang="ko-KR" altLang="en-US" sz="1400" dirty="0">
                    <a:latin typeface="+mn-ea"/>
                  </a:rPr>
                  <a:t>을 출력</a:t>
                </a:r>
                <a:r>
                  <a:rPr kumimoji="1" lang="en-US" altLang="ko-KR" sz="1400" dirty="0">
                    <a:latin typeface="+mn-ea"/>
                  </a:rPr>
                  <a:t>, </a:t>
                </a:r>
                <a:r>
                  <a:rPr kumimoji="1" lang="ko-KR" altLang="en-US" sz="1400" dirty="0">
                    <a:latin typeface="+mn-ea"/>
                  </a:rPr>
                  <a:t>그렇지 않으면 </a:t>
                </a:r>
                <a:r>
                  <a:rPr kumimoji="1" lang="en-US" altLang="ko-KR" sz="1400" dirty="0">
                    <a:latin typeface="+mn-ea"/>
                  </a:rPr>
                  <a:t>0</a:t>
                </a:r>
                <a:r>
                  <a:rPr kumimoji="1" lang="ko-KR" altLang="en-US" sz="1400" dirty="0">
                    <a:latin typeface="+mn-ea"/>
                  </a:rPr>
                  <a:t>을 출력</a:t>
                </a:r>
                <a:endParaRPr kumimoji="1"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53333A9-7871-2A49-BD06-063869473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53" y="127241"/>
                <a:ext cx="4907876" cy="2290371"/>
              </a:xfrm>
              <a:prstGeom prst="rect">
                <a:avLst/>
              </a:prstGeom>
              <a:blipFill>
                <a:blip r:embed="rId3"/>
                <a:stretch>
                  <a:fillRect l="-497" b="-1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/>
              <p:cNvSpPr/>
              <p:nvPr/>
            </p:nvSpPr>
            <p:spPr>
              <a:xfrm>
                <a:off x="7663334" y="2660114"/>
                <a:ext cx="4982359" cy="1066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편향 </a:t>
                </a:r>
                <a14:m>
                  <m:oMath xmlns:m="http://schemas.openxmlformats.org/officeDocument/2006/math">
                    <m:r>
                      <a:rPr kumimoji="1" lang="en-US" altLang="x-none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kumimoji="1" lang="en-US" altLang="x-none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b="1" dirty="0">
                    <a:latin typeface="Malgun Gothic" panose="020B0503020000020004" pitchFamily="34" charset="-127"/>
                  </a:rPr>
                  <a:t>(-</a:t>
                </a:r>
                <a:r>
                  <a:rPr kumimoji="1" lang="en-US" altLang="x-none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kumimoji="1" lang="en-US" altLang="ko-KR" sz="1600" b="1" dirty="0">
                    <a:latin typeface="Malgun Gothic" panose="020B0503020000020004" pitchFamily="34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뉴런이 얼마나 쉽게 활성화되는지를 조정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en-US" sz="1400" dirty="0">
                    <a:latin typeface="Malgun Gothic" panose="020B0503020000020004" pitchFamily="34" charset="-127"/>
                  </a:rPr>
                  <a:t>     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편향이 크면 뉴런이 더욱 쉽게 활성화</a:t>
                </a:r>
                <a:endParaRPr kumimoji="1" lang="x-none" altLang="en-US" sz="14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8" name="직사각형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334" y="2660114"/>
                <a:ext cx="4982359" cy="1066382"/>
              </a:xfrm>
              <a:prstGeom prst="rect">
                <a:avLst/>
              </a:prstGeom>
              <a:blipFill>
                <a:blip r:embed="rId4"/>
                <a:stretch>
                  <a:fillRect l="-490" b="-5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/>
              <p:cNvSpPr/>
              <p:nvPr/>
            </p:nvSpPr>
            <p:spPr>
              <a:xfrm>
                <a:off x="7744923" y="4671320"/>
                <a:ext cx="4494793" cy="1389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x-none" sz="1600" b="1" dirty="0" err="1"/>
                  <a:t>활성화</a:t>
                </a:r>
                <a:r>
                  <a:rPr kumimoji="1" lang="en-US" altLang="x-none" sz="1600" b="1" dirty="0"/>
                  <a:t> </a:t>
                </a:r>
                <a:r>
                  <a:rPr kumimoji="1" lang="en-US" altLang="x-none" sz="1600" b="1" dirty="0" err="1"/>
                  <a:t>함수</a:t>
                </a:r>
                <a:r>
                  <a:rPr kumimoji="1" lang="en-US" altLang="x-none" sz="1600" b="1" dirty="0"/>
                  <a:t> </a:t>
                </a:r>
                <a14:m>
                  <m:oMath xmlns:m="http://schemas.openxmlformats.org/officeDocument/2006/math">
                    <m:r>
                      <a:rPr kumimoji="1" lang="en-US" altLang="x-none" sz="16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kumimoji="1" lang="en-US" altLang="x-none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x-none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x-none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x-none" sz="1600" b="1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b="1" dirty="0">
                    <a:latin typeface="Malgun Gothic" panose="020B0503020000020004" pitchFamily="34" charset="-127"/>
                  </a:rPr>
                  <a:t>입력의 총합을 출력으로 변환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하는 함수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활성화를 일으키는지를 정하는 역할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   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여러 종류 중 선택하여 사용</a:t>
                </a:r>
                <a:endParaRPr kumimoji="1" lang="x-none" altLang="en-US" sz="14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43" name="직사각형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923" y="4671320"/>
                <a:ext cx="4494793" cy="1389483"/>
              </a:xfrm>
              <a:prstGeom prst="rect">
                <a:avLst/>
              </a:prstGeom>
              <a:blipFill>
                <a:blip r:embed="rId5"/>
                <a:stretch>
                  <a:fillRect l="-542" b="-3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6C4D87-F2C2-493F-A346-F7F03D00C539}"/>
              </a:ext>
            </a:extLst>
          </p:cNvPr>
          <p:cNvGrpSpPr/>
          <p:nvPr/>
        </p:nvGrpSpPr>
        <p:grpSpPr>
          <a:xfrm>
            <a:off x="482918" y="843378"/>
            <a:ext cx="6673545" cy="2012501"/>
            <a:chOff x="112215" y="1461220"/>
            <a:chExt cx="6673545" cy="201250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807FF0-C494-4035-B37B-09AC94521EB2}"/>
                </a:ext>
              </a:extLst>
            </p:cNvPr>
            <p:cNvGrpSpPr/>
            <p:nvPr/>
          </p:nvGrpSpPr>
          <p:grpSpPr>
            <a:xfrm>
              <a:off x="112215" y="1461220"/>
              <a:ext cx="2913896" cy="2012501"/>
              <a:chOff x="316139" y="1727547"/>
              <a:chExt cx="2913896" cy="201250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0E08258-4450-7B4F-B4A6-B6C15A395C54}"/>
                  </a:ext>
                </a:extLst>
              </p:cNvPr>
              <p:cNvSpPr txBox="1"/>
              <p:nvPr/>
            </p:nvSpPr>
            <p:spPr>
              <a:xfrm>
                <a:off x="1870707" y="1727547"/>
                <a:ext cx="1191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출력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(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예측값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)</a:t>
                </a:r>
                <a:endParaRPr kumimoji="1" lang="x-none" altLang="en-US" sz="14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0E08258-4450-7B4F-B4A6-B6C15A395C54}"/>
                  </a:ext>
                </a:extLst>
              </p:cNvPr>
              <p:cNvSpPr txBox="1"/>
              <p:nvPr/>
            </p:nvSpPr>
            <p:spPr>
              <a:xfrm>
                <a:off x="385242" y="1727548"/>
                <a:ext cx="54373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400" dirty="0">
                    <a:latin typeface="Malgun Gothic" panose="020B0503020000020004" pitchFamily="34" charset="-127"/>
                  </a:rPr>
                  <a:t>입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력</a:t>
                </a:r>
                <a:endParaRPr kumimoji="1" lang="x-none" altLang="en-US" sz="14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16139" y="2101492"/>
                <a:ext cx="687353" cy="70669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327352" y="3033354"/>
                <a:ext cx="687353" cy="70669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61" name="직선 화살표 연결선 60"/>
              <p:cNvCxnSpPr>
                <a:cxnSpLocks/>
                <a:stCxn id="58" idx="6"/>
              </p:cNvCxnSpPr>
              <p:nvPr/>
            </p:nvCxnSpPr>
            <p:spPr>
              <a:xfrm>
                <a:off x="1003492" y="2454839"/>
                <a:ext cx="728096" cy="25553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cxnSpLocks/>
                <a:stCxn id="59" idx="6"/>
              </p:cNvCxnSpPr>
              <p:nvPr/>
            </p:nvCxnSpPr>
            <p:spPr>
              <a:xfrm flipV="1">
                <a:off x="1014705" y="2965097"/>
                <a:ext cx="719053" cy="42160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직사각형 62"/>
                  <p:cNvSpPr/>
                  <p:nvPr/>
                </p:nvSpPr>
                <p:spPr>
                  <a:xfrm>
                    <a:off x="1181510" y="2202581"/>
                    <a:ext cx="53065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63" name="직사각형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1510" y="2202581"/>
                    <a:ext cx="53065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직사각형 63"/>
                  <p:cNvSpPr/>
                  <p:nvPr/>
                </p:nvSpPr>
                <p:spPr>
                  <a:xfrm>
                    <a:off x="1197317" y="3251726"/>
                    <a:ext cx="53598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64" name="직사각형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7317" y="3251726"/>
                    <a:ext cx="53598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417438" y="2275647"/>
                    <a:ext cx="48962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01" name="직사각형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438" y="2275647"/>
                    <a:ext cx="48962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417438" y="3251726"/>
                    <a:ext cx="49494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03" name="직사각형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438" y="3251726"/>
                    <a:ext cx="49494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7947F18-7625-514D-92EB-B50D27CC7897}"/>
                  </a:ext>
                </a:extLst>
              </p:cNvPr>
              <p:cNvGrpSpPr/>
              <p:nvPr/>
            </p:nvGrpSpPr>
            <p:grpSpPr>
              <a:xfrm>
                <a:off x="1712795" y="2123719"/>
                <a:ext cx="1517240" cy="1468658"/>
                <a:chOff x="1702559" y="2046782"/>
                <a:chExt cx="1517240" cy="1468658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1762272" y="2046782"/>
                  <a:ext cx="1457527" cy="1468658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20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1792924" y="2464772"/>
                  <a:ext cx="587497" cy="57596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20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2631540" y="2477187"/>
                      <a:ext cx="561394" cy="58755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ko-KR" altLang="en-US" sz="20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15" name="타원 1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1540" y="2477187"/>
                      <a:ext cx="561394" cy="587559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28575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6" name="직선 화살표 연결선 115"/>
                <p:cNvCxnSpPr>
                  <a:endCxn id="115" idx="2"/>
                </p:cNvCxnSpPr>
                <p:nvPr/>
              </p:nvCxnSpPr>
              <p:spPr>
                <a:xfrm flipV="1">
                  <a:off x="2380421" y="2770967"/>
                  <a:ext cx="251119" cy="5799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직사각형 116"/>
                    <p:cNvSpPr/>
                    <p:nvPr/>
                  </p:nvSpPr>
                  <p:spPr>
                    <a:xfrm>
                      <a:off x="1702559" y="2516882"/>
                      <a:ext cx="758477" cy="53950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ko-KR" altLang="en-US" sz="12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17" name="직사각형 1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02559" y="2516882"/>
                      <a:ext cx="758477" cy="53950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0800" t="-115730" r="-68800" b="-1629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직사각형 119"/>
                    <p:cNvSpPr/>
                    <p:nvPr/>
                  </p:nvSpPr>
                  <p:spPr>
                    <a:xfrm>
                      <a:off x="2293617" y="2374059"/>
                      <a:ext cx="402994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x-non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ko-KR" altLang="en-US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직사각형 1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93617" y="2374059"/>
                      <a:ext cx="402994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CBE544-B8FF-A440-A26F-F9AAB4A2691E}"/>
                    </a:ext>
                  </a:extLst>
                </p:cNvPr>
                <p:cNvSpPr txBox="1"/>
                <p:nvPr/>
              </p:nvSpPr>
              <p:spPr>
                <a:xfrm>
                  <a:off x="3034268" y="1920285"/>
                  <a:ext cx="3751492" cy="71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x-non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x-non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eqArr>
                              <m:eqArrPr>
                                <m:ctrlPr>
                                  <a:rPr kumimoji="1" lang="en-US" altLang="x-non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2  </m:t>
                                    </m:r>
                                  </m:sub>
                                </m:s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 </m:t>
                                </m:r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) </m:t>
                                </m:r>
                              </m:e>
                              <m:e>
                                <m:r>
                                  <a:rPr kumimoji="1" lang="en-US" altLang="x-non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</m:t>
                                </m:r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2  </m:t>
                                    </m:r>
                                  </m:sub>
                                </m:s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 </m:t>
                                </m:r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x-none" altLang="en-US" dirty="0">
                    <a:latin typeface="Malgun Gothic" panose="020B0503020000020004" pitchFamily="34" charset="-127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ACBE544-B8FF-A440-A26F-F9AAB4A26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268" y="1920285"/>
                  <a:ext cx="3751492" cy="7101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187F8FA-D457-4CCF-8C46-9D82495AF4DD}"/>
              </a:ext>
            </a:extLst>
          </p:cNvPr>
          <p:cNvGrpSpPr/>
          <p:nvPr/>
        </p:nvGrpSpPr>
        <p:grpSpPr>
          <a:xfrm>
            <a:off x="3612360" y="2496669"/>
            <a:ext cx="3751492" cy="1406830"/>
            <a:chOff x="3241657" y="3067265"/>
            <a:chExt cx="3751492" cy="1406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A3CFD7C-10CD-D048-A15B-725B33142A40}"/>
                    </a:ext>
                  </a:extLst>
                </p:cNvPr>
                <p:cNvSpPr txBox="1"/>
                <p:nvPr/>
              </p:nvSpPr>
              <p:spPr>
                <a:xfrm>
                  <a:off x="3241657" y="3763901"/>
                  <a:ext cx="3751492" cy="71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x-non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x-non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eqArr>
                              <m:eqArrPr>
                                <m:ctrlPr>
                                  <a:rPr kumimoji="1" lang="en-US" altLang="x-none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x-non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x-non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 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)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1 </m:t>
                                </m:r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  </m:t>
                                    </m:r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 0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x-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x-none" altLang="en-US" dirty="0">
                    <a:latin typeface="Malgun Gothic" panose="020B0503020000020004" pitchFamily="34" charset="-127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A3CFD7C-10CD-D048-A15B-725B33142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1657" y="3763901"/>
                  <a:ext cx="3751492" cy="71019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9D58A0CE-440B-8E47-A3F4-FF704EFAE4FE}"/>
                    </a:ext>
                  </a:extLst>
                </p:cNvPr>
                <p:cNvSpPr/>
                <p:nvPr/>
              </p:nvSpPr>
              <p:spPr>
                <a:xfrm>
                  <a:off x="4994657" y="3140587"/>
                  <a:ext cx="97872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x-non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kumimoji="1" lang="en-US" altLang="x-non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a:rPr kumimoji="1" lang="en-US" altLang="x-non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x-none" altLang="en-US" dirty="0">
                    <a:solidFill>
                      <a:srgbClr val="FF0000"/>
                    </a:solidFill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9D58A0CE-440B-8E47-A3F4-FF704EFAE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4657" y="3140587"/>
                  <a:ext cx="97872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A4625CA-C2F6-4A4C-81EA-E67F71CB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983983" y="3067265"/>
              <a:ext cx="0" cy="58152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1244808-D1F1-4810-9B2F-E4CFF005D96F}"/>
              </a:ext>
            </a:extLst>
          </p:cNvPr>
          <p:cNvGrpSpPr/>
          <p:nvPr/>
        </p:nvGrpSpPr>
        <p:grpSpPr>
          <a:xfrm>
            <a:off x="484628" y="3962859"/>
            <a:ext cx="7260295" cy="2461961"/>
            <a:chOff x="113925" y="4580701"/>
            <a:chExt cx="7260295" cy="24619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552340-027B-1845-94AB-6E334B19D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19519" y="5727433"/>
              <a:ext cx="1754701" cy="1315229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DD9E308-B335-4339-96B3-157ED443279A}"/>
                </a:ext>
              </a:extLst>
            </p:cNvPr>
            <p:cNvGrpSpPr/>
            <p:nvPr/>
          </p:nvGrpSpPr>
          <p:grpSpPr>
            <a:xfrm>
              <a:off x="113925" y="4580701"/>
              <a:ext cx="6322779" cy="2027650"/>
              <a:chOff x="112215" y="4574668"/>
              <a:chExt cx="6322779" cy="202765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EDF805B-D2B0-4E09-84FF-A933B12F3D5C}"/>
                  </a:ext>
                </a:extLst>
              </p:cNvPr>
              <p:cNvGrpSpPr/>
              <p:nvPr/>
            </p:nvGrpSpPr>
            <p:grpSpPr>
              <a:xfrm>
                <a:off x="3172643" y="4598472"/>
                <a:ext cx="3262351" cy="1948092"/>
                <a:chOff x="3172643" y="4598472"/>
                <a:chExt cx="3262351" cy="19480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551C9CF-19FF-7D4A-AB5D-120DEFEFC6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72643" y="5005373"/>
                      <a:ext cx="3262351" cy="15411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kumimoji="1" lang="en-US" altLang="x-none" i="1" dirty="0"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+  </m:t>
                              </m:r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</m:sub>
                          </m:sSub>
                          <m:r>
                            <a:rPr kumimoji="1" lang="en-US" altLang="x-non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x-non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a14:m>
                      <a:r>
                        <a:rPr kumimoji="1" lang="en-US" altLang="x-none" dirty="0">
                          <a:latin typeface="Malgun Gothic" panose="020B0503020000020004" pitchFamily="34" charset="-127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x-none" dirty="0">
                              <a:latin typeface="Malgun Gothic" panose="020B0503020000020004" pitchFamily="34" charset="-127"/>
                            </a:rPr>
                            <m:t>)</m:t>
                          </m:r>
                        </m:oMath>
                      </a14:m>
                      <a:endParaRPr kumimoji="1" lang="en-US" altLang="x-none" b="0" i="1" dirty="0">
                        <a:latin typeface="Cambria Math" panose="02040503050406030204" pitchFamily="18" charset="0"/>
                      </a:endParaRPr>
                    </a:p>
                    <a:p>
                      <a:endParaRPr kumimoji="1" lang="en-US" altLang="x-none" b="0" i="1" dirty="0">
                        <a:latin typeface="Cambria Math" panose="020405030504060302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eqArr>
                                  <m:eqArrPr>
                                    <m:ctrlPr>
                                      <a:rPr kumimoji="1" lang="en-US" altLang="x-non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x-none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kumimoji="1"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≤0)</m:t>
                                    </m:r>
                                  </m:e>
                                  <m:e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</a:rPr>
                                      <m:t>1 (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x-none" b="0" i="1" smtClean="0">
                                        <a:latin typeface="Cambria Math" panose="02040503050406030204" pitchFamily="18" charset="0"/>
                                      </a:rPr>
                                      <m:t> &gt;0)</m:t>
                                    </m:r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kumimoji="1" lang="en-US" altLang="x-none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551C9CF-19FF-7D4A-AB5D-120DEFEFC6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72643" y="5005373"/>
                      <a:ext cx="3262351" cy="1541191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D46AE445-B38D-B846-9F23-17B3764E07DD}"/>
                    </a:ext>
                  </a:extLst>
                </p:cNvPr>
                <p:cNvCxnSpPr/>
                <p:nvPr/>
              </p:nvCxnSpPr>
              <p:spPr>
                <a:xfrm>
                  <a:off x="5040093" y="4598472"/>
                  <a:ext cx="0" cy="581522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101F32BB-7A87-48C7-B1BF-A076E3FF4A3A}"/>
                  </a:ext>
                </a:extLst>
              </p:cNvPr>
              <p:cNvGrpSpPr/>
              <p:nvPr/>
            </p:nvGrpSpPr>
            <p:grpSpPr>
              <a:xfrm>
                <a:off x="112215" y="4574668"/>
                <a:ext cx="2963563" cy="2027650"/>
                <a:chOff x="251586" y="4567544"/>
                <a:chExt cx="2963563" cy="202765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253296" y="5182946"/>
                      <a:ext cx="617648" cy="624447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x-none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x-non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6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타원 1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296" y="5182946"/>
                      <a:ext cx="617648" cy="624447"/>
                    </a:xfrm>
                    <a:prstGeom prst="ellipse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28575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타원 126"/>
                    <p:cNvSpPr/>
                    <p:nvPr/>
                  </p:nvSpPr>
                  <p:spPr>
                    <a:xfrm>
                      <a:off x="251586" y="5970747"/>
                      <a:ext cx="617648" cy="624447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x-none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x-non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6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타원 1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586" y="5970747"/>
                      <a:ext cx="617648" cy="624447"/>
                    </a:xfrm>
                    <a:prstGeom prst="ellipse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28575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8" name="타원 127"/>
                <p:cNvSpPr/>
                <p:nvPr/>
              </p:nvSpPr>
              <p:spPr>
                <a:xfrm>
                  <a:off x="1665276" y="4787823"/>
                  <a:ext cx="1549873" cy="1472444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6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29" name="직선 화살표 연결선 128"/>
                <p:cNvCxnSpPr>
                  <a:cxnSpLocks/>
                  <a:stCxn id="126" idx="6"/>
                  <a:endCxn id="128" idx="2"/>
                </p:cNvCxnSpPr>
                <p:nvPr/>
              </p:nvCxnSpPr>
              <p:spPr>
                <a:xfrm>
                  <a:off x="870944" y="5495170"/>
                  <a:ext cx="794332" cy="28875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화살표 연결선 129"/>
                <p:cNvCxnSpPr>
                  <a:cxnSpLocks/>
                </p:cNvCxnSpPr>
                <p:nvPr/>
              </p:nvCxnSpPr>
              <p:spPr>
                <a:xfrm flipV="1">
                  <a:off x="854614" y="5775745"/>
                  <a:ext cx="808952" cy="35200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직사각형 130"/>
                    <p:cNvSpPr/>
                    <p:nvPr/>
                  </p:nvSpPr>
                  <p:spPr>
                    <a:xfrm>
                      <a:off x="956710" y="5185491"/>
                      <a:ext cx="492635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x-non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6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31" name="직사각형 13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6710" y="5185491"/>
                      <a:ext cx="492635" cy="338554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직사각형 131"/>
                    <p:cNvSpPr/>
                    <p:nvPr/>
                  </p:nvSpPr>
                  <p:spPr>
                    <a:xfrm>
                      <a:off x="1018452" y="5934118"/>
                      <a:ext cx="497379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x-non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6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32" name="직사각형 1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8452" y="5934118"/>
                      <a:ext cx="497379" cy="338554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3" name="타원 132"/>
                <p:cNvSpPr/>
                <p:nvPr/>
              </p:nvSpPr>
              <p:spPr>
                <a:xfrm>
                  <a:off x="1670652" y="5221781"/>
                  <a:ext cx="729195" cy="65512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6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  <p:cxnSp>
              <p:nvCxnSpPr>
                <p:cNvPr id="135" name="직선 화살표 연결선 134"/>
                <p:cNvCxnSpPr/>
                <p:nvPr/>
              </p:nvCxnSpPr>
              <p:spPr>
                <a:xfrm>
                  <a:off x="894836" y="4848850"/>
                  <a:ext cx="788683" cy="498907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589992" y="4567544"/>
                      <a:ext cx="396519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x-none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ko-KR" altLang="en-US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직사각형 1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9992" y="4567544"/>
                      <a:ext cx="396519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타원 136"/>
                    <p:cNvSpPr/>
                    <p:nvPr/>
                  </p:nvSpPr>
                  <p:spPr>
                    <a:xfrm>
                      <a:off x="2684020" y="5312021"/>
                      <a:ext cx="512474" cy="47722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ko-KR" altLang="en-US" sz="160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37" name="타원 1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84020" y="5312021"/>
                      <a:ext cx="512474" cy="477229"/>
                    </a:xfrm>
                    <a:prstGeom prst="ellipse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 w="28575">
                      <a:solidFill>
                        <a:srgbClr val="0070C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8" name="직선 화살표 연결선 137"/>
                <p:cNvCxnSpPr>
                  <a:cxnSpLocks/>
                  <a:stCxn id="133" idx="6"/>
                  <a:endCxn id="137" idx="2"/>
                </p:cNvCxnSpPr>
                <p:nvPr/>
              </p:nvCxnSpPr>
              <p:spPr>
                <a:xfrm>
                  <a:off x="2399847" y="5549342"/>
                  <a:ext cx="284173" cy="1294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2301911" y="5114793"/>
                      <a:ext cx="370291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( )</m:t>
                            </m:r>
                          </m:oMath>
                        </m:oMathPara>
                      </a14:m>
                      <a:endParaRPr lang="ko-KR" altLang="en-US" sz="16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39" name="직사각형 13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01911" y="5114793"/>
                      <a:ext cx="370291" cy="33855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37705" b="-1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66A80E61-8F1D-4114-B881-AC42F8920B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8172" y="5417613"/>
                      <a:ext cx="968983" cy="27699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a14:m>
                      <a:r>
                        <a:rPr lang="en-US" altLang="ko-KR" sz="1200" dirty="0">
                          <a:latin typeface="Malgun Gothic" panose="020B0503020000020004" pitchFamily="34" charset="-127"/>
                        </a:rPr>
                        <a:t>+</a:t>
                      </a:r>
                      <a:r>
                        <a:rPr lang="en-US" altLang="ko-KR" sz="1200" i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altLang="ko-KR" sz="1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a14:m>
                      <a:endParaRPr lang="ko-KR" altLang="en-US" sz="1200" i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66A80E61-8F1D-4114-B881-AC42F8920B9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8172" y="5417613"/>
                      <a:ext cx="968983" cy="276999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20126" t="-97778" b="-16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8689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1B5EDC-DC23-244B-902A-B94A189D280D}"/>
              </a:ext>
            </a:extLst>
          </p:cNvPr>
          <p:cNvSpPr txBox="1"/>
          <p:nvPr/>
        </p:nvSpPr>
        <p:spPr>
          <a:xfrm>
            <a:off x="3261517" y="838907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</a:rPr>
              <a:t>입력 신호의 총합이 활성화를 일으키는지를 정하는 역할</a:t>
            </a:r>
            <a:endParaRPr kumimoji="1" lang="x-none" altLang="en-US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3814236" y="773288"/>
            <a:ext cx="28574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927C7CF2-7E90-E14F-9AFC-FE6D7373B53D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>
                <a:latin typeface="+mj-ea"/>
              </a:rPr>
              <a:t>활성화 함수의 종류</a:t>
            </a:r>
            <a:endParaRPr kumimoji="1" lang="x-none" altLang="en-US" sz="2800" b="1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8F9098-6104-DE4F-95A9-2879ED47063B}"/>
              </a:ext>
            </a:extLst>
          </p:cNvPr>
          <p:cNvGrpSpPr/>
          <p:nvPr/>
        </p:nvGrpSpPr>
        <p:grpSpPr>
          <a:xfrm>
            <a:off x="435119" y="1359859"/>
            <a:ext cx="4496172" cy="3031325"/>
            <a:chOff x="435119" y="1359859"/>
            <a:chExt cx="4496172" cy="30313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B47BF87-4009-AB41-8A2A-B3A89043E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6" t="7726" r="49305" b="50517"/>
            <a:stretch/>
          </p:blipFill>
          <p:spPr>
            <a:xfrm>
              <a:off x="435119" y="1359859"/>
              <a:ext cx="3159203" cy="3031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6857E4E-C636-4C5F-85FE-7052C20819C8}"/>
                    </a:ext>
                  </a:extLst>
                </p:cNvPr>
                <p:cNvSpPr/>
                <p:nvPr/>
              </p:nvSpPr>
              <p:spPr>
                <a:xfrm>
                  <a:off x="3594322" y="3710771"/>
                  <a:ext cx="1336969" cy="484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" altLang="x-none" dirty="0">
                      <a:latin typeface="Malgun Gothic" panose="020B0503020000020004" pitchFamily="34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" altLang="x-none" dirty="0">
                      <a:latin typeface="Malgun Gothic" panose="020B0503020000020004" pitchFamily="34" charset="-127"/>
                    </a:rPr>
                    <a:t>)=​​​ 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" altLang="x-non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a14:m>
                  <a:endParaRPr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6857E4E-C636-4C5F-85FE-7052C20819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322" y="3710771"/>
                  <a:ext cx="1336969" cy="484941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464202F-8151-B04E-A62B-0102180764D0}"/>
                  </a:ext>
                </a:extLst>
              </p:cNvPr>
              <p:cNvSpPr/>
              <p:nvPr/>
            </p:nvSpPr>
            <p:spPr>
              <a:xfrm>
                <a:off x="19657" y="4608118"/>
                <a:ext cx="6096000" cy="20820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en-US" sz="1600" b="1" dirty="0">
                    <a:latin typeface="Malgun Gothic" panose="020B0503020000020004" pitchFamily="34" charset="-127"/>
                  </a:rPr>
                  <a:t>Sigmoid </a:t>
                </a:r>
                <a:r>
                  <a:rPr kumimoji="1" lang="x-none" altLang="en-US" sz="1600" b="1" dirty="0">
                    <a:latin typeface="Malgun Gothic" panose="020B0503020000020004" pitchFamily="34" charset="-127"/>
                  </a:rPr>
                  <a:t>시그모이드</a:t>
                </a:r>
                <a:endParaRPr kumimoji="1" lang="en-US" altLang="en-US" sz="1600" b="1" dirty="0">
                  <a:latin typeface="Malgun Gothic" panose="020B05030200000200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kumimoji="1" lang="en-US" altLang="en-US" sz="1600" b="1" dirty="0">
                  <a:latin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0~1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사이의 값으로 출력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이진 분류의 출력층에 사용하기 좋음 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     (0.5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를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기준으로 분류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기울기 소실 문제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4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값이 너무 작거나 큰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경우 기울기가 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0</a:t>
                </a:r>
                <a:r>
                  <a:rPr kumimoji="1" lang="ko-KR" altLang="en-US" sz="1400" dirty="0" err="1">
                    <a:latin typeface="Malgun Gothic" panose="020B0503020000020004" pitchFamily="34" charset="-127"/>
                  </a:rPr>
                  <a:t>으로</a:t>
                </a:r>
                <a:r>
                  <a:rPr kumimoji="1" lang="en-US" altLang="ko-KR" sz="1400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400" dirty="0">
                    <a:latin typeface="Malgun Gothic" panose="020B0503020000020004" pitchFamily="34" charset="-127"/>
                  </a:rPr>
                  <a:t>수렴하여 소실됨 </a:t>
                </a:r>
                <a:endParaRPr kumimoji="1" lang="en-US" altLang="ko-KR" sz="14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464202F-8151-B04E-A62B-010218076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" y="4608118"/>
                <a:ext cx="6096000" cy="2082045"/>
              </a:xfrm>
              <a:prstGeom prst="rect">
                <a:avLst/>
              </a:prstGeom>
              <a:blipFill>
                <a:blip r:embed="rId5"/>
                <a:stretch>
                  <a:fillRect l="-100" b="-2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FF8BC475-3DC8-AC4A-95F8-10C329CD5676}"/>
              </a:ext>
            </a:extLst>
          </p:cNvPr>
          <p:cNvGrpSpPr/>
          <p:nvPr/>
        </p:nvGrpSpPr>
        <p:grpSpPr>
          <a:xfrm>
            <a:off x="6565408" y="1230224"/>
            <a:ext cx="5292549" cy="3124366"/>
            <a:chOff x="6565408" y="1230224"/>
            <a:chExt cx="5292549" cy="312436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1C1D4C-48CC-8747-A439-5D3B27497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6" t="49263" r="49305" b="9882"/>
            <a:stretch/>
          </p:blipFill>
          <p:spPr>
            <a:xfrm>
              <a:off x="6565408" y="1230224"/>
              <a:ext cx="3328016" cy="31243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0F04372-EC01-8440-A51D-4B89F8DC963D}"/>
                    </a:ext>
                  </a:extLst>
                </p:cNvPr>
                <p:cNvSpPr txBox="1"/>
                <p:nvPr/>
              </p:nvSpPr>
              <p:spPr>
                <a:xfrm>
                  <a:off x="9901972" y="3844878"/>
                  <a:ext cx="195598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𝑅𝑒𝐿𝑈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kumimoji="1" lang="en-US" altLang="ko-Kore-KR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⁡(0,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sz="1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0F04372-EC01-8440-A51D-4B89F8DC96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972" y="3844878"/>
                  <a:ext cx="1955985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48" t="-10000" r="-3247" b="-3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48B4C3E-4374-9543-B20F-AEA4FE71FF51}"/>
                  </a:ext>
                </a:extLst>
              </p:cNvPr>
              <p:cNvSpPr/>
              <p:nvPr/>
            </p:nvSpPr>
            <p:spPr>
              <a:xfrm>
                <a:off x="6253682" y="4644920"/>
                <a:ext cx="6096000" cy="18913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1600" b="1" dirty="0" err="1">
                    <a:latin typeface="Malgun Gothic" panose="020B0503020000020004" pitchFamily="34" charset="-127"/>
                  </a:rPr>
                  <a:t>ReLU</a:t>
                </a:r>
                <a:r>
                  <a:rPr kumimoji="1" lang="en-US" altLang="ko-KR" sz="1600" b="1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600" b="1" dirty="0" err="1">
                    <a:latin typeface="Malgun Gothic" panose="020B0503020000020004" pitchFamily="34" charset="-127"/>
                  </a:rPr>
                  <a:t>렐루</a:t>
                </a:r>
                <a:endParaRPr kumimoji="1" lang="en-US" altLang="ko-KR" sz="1600" b="1" dirty="0">
                  <a:latin typeface="Malgun Gothic" panose="020B05030200000200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kumimoji="1" lang="en-US" altLang="ko-KR" sz="1600" dirty="0">
                  <a:latin typeface="Malgun Gothic" panose="020B0503020000020004" pitchFamily="34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ko-KR" altLang="en-US" sz="1600" b="0" i="0" dirty="0">
                    <a:latin typeface="Cambria Math" panose="02040503050406030204" pitchFamily="18" charset="0"/>
                  </a:rPr>
                  <a:t>가 양수이면 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ko-KR" altLang="en-US" sz="1600" b="0" i="0" dirty="0" err="1">
                    <a:latin typeface="Cambria Math" panose="02040503050406030204" pitchFamily="18" charset="0"/>
                  </a:rPr>
                  <a:t>를</a:t>
                </a:r>
                <a:r>
                  <a:rPr kumimoji="1" lang="en-US" altLang="ko-KR" sz="1600" b="0" i="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600" b="0" i="0" dirty="0">
                    <a:latin typeface="Cambria Math" panose="02040503050406030204" pitchFamily="18" charset="0"/>
                  </a:rPr>
                  <a:t> 음수이면 </a:t>
                </a:r>
                <a:r>
                  <a:rPr kumimoji="1" lang="en-US" altLang="ko-KR" sz="1600" b="0" i="0" dirty="0">
                    <a:latin typeface="Cambria Math" panose="02040503050406030204" pitchFamily="18" charset="0"/>
                  </a:rPr>
                  <a:t>0</a:t>
                </a:r>
                <a:r>
                  <a:rPr kumimoji="1" lang="ko-KR" altLang="en-US" sz="1600" b="0" i="0" dirty="0">
                    <a:latin typeface="Cambria Math" panose="02040503050406030204" pitchFamily="18" charset="0"/>
                  </a:rPr>
                  <a:t>을 출력</a:t>
                </a:r>
                <a:endParaRPr kumimoji="1" lang="en-US" altLang="ko-KR" sz="1600" b="0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6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ko-KR" altLang="en-US" sz="1600" dirty="0">
                    <a:latin typeface="Malgun Gothic" panose="020B0503020000020004" pitchFamily="34" charset="-127"/>
                  </a:rPr>
                  <a:t>가 양수인 경우 기울기가 다른 활성화 함수에 비해 큼          </a:t>
                </a:r>
                <a:r>
                  <a:rPr kumimoji="1" lang="en-US" altLang="ko-KR" sz="1600" dirty="0">
                    <a:latin typeface="Malgun Gothic" panose="020B0503020000020004" pitchFamily="34" charset="-127"/>
                  </a:rPr>
                  <a:t>-</a:t>
                </a:r>
                <a:r>
                  <a:rPr kumimoji="1" lang="ko-KR" altLang="en-US" sz="1600" dirty="0">
                    <a:latin typeface="Malgun Gothic" panose="020B0503020000020004" pitchFamily="34" charset="-127"/>
                  </a:rPr>
                  <a:t> 신경망의 학습 속도가 </a:t>
                </a:r>
                <a:r>
                  <a:rPr kumimoji="1" lang="ko-KR" altLang="en-US" sz="1600" dirty="0" err="1">
                    <a:latin typeface="Malgun Gothic" panose="020B0503020000020004" pitchFamily="34" charset="-127"/>
                  </a:rPr>
                  <a:t>빨라짐</a:t>
                </a:r>
                <a:endParaRPr kumimoji="1" lang="en-US" altLang="ko-KR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48B4C3E-4374-9543-B20F-AEA4FE71F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82" y="4644920"/>
                <a:ext cx="6096000" cy="1891352"/>
              </a:xfrm>
              <a:prstGeom prst="rect">
                <a:avLst/>
              </a:prstGeom>
              <a:blipFill>
                <a:blip r:embed="rId7"/>
                <a:stretch>
                  <a:fillRect l="-400" b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4C29B09-C942-C347-A348-27D70105566A}"/>
              </a:ext>
            </a:extLst>
          </p:cNvPr>
          <p:cNvSpPr txBox="1"/>
          <p:nvPr/>
        </p:nvSpPr>
        <p:spPr>
          <a:xfrm>
            <a:off x="9245848" y="11105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873E315-442C-0546-B676-146C08F6E5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94" t="8530" r="50539" b="49457"/>
          <a:stretch/>
        </p:blipFill>
        <p:spPr>
          <a:xfrm>
            <a:off x="435119" y="1395738"/>
            <a:ext cx="3183804" cy="32491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21901B-2314-5940-8074-AA92D5A995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09" t="49431" r="50245" b="10513"/>
          <a:stretch/>
        </p:blipFill>
        <p:spPr>
          <a:xfrm>
            <a:off x="6709620" y="1150572"/>
            <a:ext cx="3183804" cy="32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2B4074C-956C-41D4-AB5D-A98A335C36C0}"/>
              </a:ext>
            </a:extLst>
          </p:cNvPr>
          <p:cNvGrpSpPr/>
          <p:nvPr/>
        </p:nvGrpSpPr>
        <p:grpSpPr>
          <a:xfrm>
            <a:off x="761470" y="3382126"/>
            <a:ext cx="3968912" cy="812474"/>
            <a:chOff x="724894" y="2700873"/>
            <a:chExt cx="3968912" cy="81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6085D15-9116-8C43-99E1-0ABC8F4FF4AA}"/>
                    </a:ext>
                  </a:extLst>
                </p:cNvPr>
                <p:cNvSpPr txBox="1"/>
                <p:nvPr/>
              </p:nvSpPr>
              <p:spPr>
                <a:xfrm>
                  <a:off x="724894" y="3144015"/>
                  <a:ext cx="32623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en-US" altLang="x-none" dirty="0">
                      <a:latin typeface="Malgun Gothic" panose="020B0503020000020004" pitchFamily="34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x-none" dirty="0">
                          <a:latin typeface="Malgun Gothic" panose="020B0503020000020004" pitchFamily="34" charset="-127"/>
                        </a:rPr>
                        <m:t>)</m:t>
                      </m:r>
                      <m:r>
                        <a:rPr kumimoji="1" lang="en-US" altLang="x-none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a14:m>
                  <a:endParaRPr kumimoji="1" lang="en-US" altLang="x-none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6085D15-9116-8C43-99E1-0ABC8F4FF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94" y="3144015"/>
                  <a:ext cx="326235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19E329-7E9C-4393-A71D-0E63CD67546B}"/>
                    </a:ext>
                  </a:extLst>
                </p:cNvPr>
                <p:cNvSpPr txBox="1"/>
                <p:nvPr/>
              </p:nvSpPr>
              <p:spPr>
                <a:xfrm>
                  <a:off x="1431455" y="2700873"/>
                  <a:ext cx="32623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x-none" b="0" i="1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+  </m:t>
                            </m:r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2  </m:t>
                            </m:r>
                          </m:sub>
                        </m:sSub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x-none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kumimoji="1" lang="en-US" altLang="x-none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19E329-7E9C-4393-A71D-0E63CD675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1455" y="2700873"/>
                  <a:ext cx="326235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FB18CA-F7EC-4F6B-96C4-1CE8B78D6C6D}"/>
              </a:ext>
            </a:extLst>
          </p:cNvPr>
          <p:cNvGrpSpPr/>
          <p:nvPr/>
        </p:nvGrpSpPr>
        <p:grpSpPr>
          <a:xfrm>
            <a:off x="163486" y="806227"/>
            <a:ext cx="4249354" cy="2860329"/>
            <a:chOff x="272439" y="447240"/>
            <a:chExt cx="4225966" cy="271200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717DC7B-6567-4023-9045-B93E331BFE62}"/>
                </a:ext>
              </a:extLst>
            </p:cNvPr>
            <p:cNvGrpSpPr/>
            <p:nvPr/>
          </p:nvGrpSpPr>
          <p:grpSpPr>
            <a:xfrm>
              <a:off x="272439" y="447240"/>
              <a:ext cx="4225966" cy="2712002"/>
              <a:chOff x="212430" y="4597150"/>
              <a:chExt cx="3002719" cy="1998044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9A8F2C2-06FA-4464-8C50-25EC9539C2A5}"/>
                  </a:ext>
                </a:extLst>
              </p:cNvPr>
              <p:cNvSpPr/>
              <p:nvPr/>
            </p:nvSpPr>
            <p:spPr>
              <a:xfrm>
                <a:off x="212430" y="5182946"/>
                <a:ext cx="658514" cy="624447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1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5783BAED-361C-4BC5-A11F-D7B29EE8BB7B}"/>
                  </a:ext>
                </a:extLst>
              </p:cNvPr>
              <p:cNvSpPr/>
              <p:nvPr/>
            </p:nvSpPr>
            <p:spPr>
              <a:xfrm>
                <a:off x="251586" y="5970747"/>
                <a:ext cx="617648" cy="624447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31D01C8-0297-4C62-97FA-53990C86FDCC}"/>
                  </a:ext>
                </a:extLst>
              </p:cNvPr>
              <p:cNvSpPr/>
              <p:nvPr/>
            </p:nvSpPr>
            <p:spPr>
              <a:xfrm>
                <a:off x="1665276" y="4787823"/>
                <a:ext cx="1549873" cy="147244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CC1340F1-4350-4535-A8EF-493013B40168}"/>
                  </a:ext>
                </a:extLst>
              </p:cNvPr>
              <p:cNvCxnSpPr>
                <a:cxnSpLocks/>
                <a:stCxn id="41" idx="6"/>
                <a:endCxn id="43" idx="2"/>
              </p:cNvCxnSpPr>
              <p:nvPr/>
            </p:nvCxnSpPr>
            <p:spPr>
              <a:xfrm>
                <a:off x="870944" y="5495170"/>
                <a:ext cx="794332" cy="28875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690A43BF-C63D-493D-B635-C9217456C4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614" y="5775745"/>
                <a:ext cx="808952" cy="35200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B35D45C4-B88B-4723-8F32-2B4AF846A667}"/>
                      </a:ext>
                    </a:extLst>
                  </p:cNvPr>
                  <p:cNvSpPr/>
                  <p:nvPr/>
                </p:nvSpPr>
                <p:spPr>
                  <a:xfrm>
                    <a:off x="896893" y="5235791"/>
                    <a:ext cx="693593" cy="2364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ko-KR" sz="1600" dirty="0">
                              <a:latin typeface="Malgun Gothic" panose="020B0503020000020004" pitchFamily="34" charset="-127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altLang="ko-KR" sz="1600" b="0" i="0" dirty="0" smtClean="0">
                              <a:latin typeface="Malgun Gothic" panose="020B0503020000020004" pitchFamily="34" charset="-127"/>
                            </a:rPr>
                            <m:t>0.4</m:t>
                          </m:r>
                        </m:oMath>
                      </m:oMathPara>
                    </a14:m>
                    <a:endParaRPr lang="ko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B35D45C4-B88B-4723-8F32-2B4AF846A66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893" y="5235791"/>
                    <a:ext cx="693593" cy="2364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57168B11-FB1C-4B10-AD56-B5BDF3FAB1DD}"/>
                      </a:ext>
                    </a:extLst>
                  </p:cNvPr>
                  <p:cNvSpPr/>
                  <p:nvPr/>
                </p:nvSpPr>
                <p:spPr>
                  <a:xfrm>
                    <a:off x="976892" y="5986726"/>
                    <a:ext cx="645973" cy="2364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altLang="ko-KR" sz="1600" dirty="0">
                        <a:latin typeface="Malgun Gothic" panose="020B0503020000020004" pitchFamily="34" charset="-127"/>
                      </a:rPr>
                      <a:t>= 0.5</a:t>
                    </a:r>
                    <a:endParaRPr lang="ko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57168B11-FB1C-4B10-AD56-B5BDF3FAB1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892" y="5986726"/>
                    <a:ext cx="645973" cy="2364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455" r="-2000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735FA74-9733-4F25-9CC2-65300F63CA15}"/>
                  </a:ext>
                </a:extLst>
              </p:cNvPr>
              <p:cNvSpPr/>
              <p:nvPr/>
            </p:nvSpPr>
            <p:spPr>
              <a:xfrm>
                <a:off x="1681454" y="5297178"/>
                <a:ext cx="525271" cy="5291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F050CA6A-1C1F-4CB1-9F55-11F5B0D5CF07}"/>
                  </a:ext>
                </a:extLst>
              </p:cNvPr>
              <p:cNvCxnSpPr/>
              <p:nvPr/>
            </p:nvCxnSpPr>
            <p:spPr>
              <a:xfrm>
                <a:off x="894836" y="4848850"/>
                <a:ext cx="788683" cy="498907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61054C1-EDC7-4E32-BB40-5A0B72037006}"/>
                      </a:ext>
                    </a:extLst>
                  </p:cNvPr>
                  <p:cNvSpPr/>
                  <p:nvPr/>
                </p:nvSpPr>
                <p:spPr>
                  <a:xfrm>
                    <a:off x="445695" y="4597150"/>
                    <a:ext cx="641261" cy="2364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x-none" sz="16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x-none" sz="1600" b="0" i="1" smtClean="0">
                              <a:latin typeface="Cambria Math" panose="02040503050406030204" pitchFamily="18" charset="0"/>
                            </a:rPr>
                            <m:t>=−3</m:t>
                          </m:r>
                        </m:oMath>
                      </m:oMathPara>
                    </a14:m>
                    <a:endParaRPr lang="ko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A61054C1-EDC7-4E32-BB40-5A0B720370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695" y="4597150"/>
                    <a:ext cx="641261" cy="23649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C38DF642-D726-4B68-BE02-BD445FCAD289}"/>
                      </a:ext>
                    </a:extLst>
                  </p:cNvPr>
                  <p:cNvSpPr/>
                  <p:nvPr/>
                </p:nvSpPr>
                <p:spPr>
                  <a:xfrm>
                    <a:off x="2684020" y="5312021"/>
                    <a:ext cx="512474" cy="477229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C38DF642-D726-4B68-BE02-BD445FCAD2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4020" y="5312021"/>
                    <a:ext cx="512474" cy="47722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E3498DB5-D58F-43EB-95CC-8D4F37C7714F}"/>
                  </a:ext>
                </a:extLst>
              </p:cNvPr>
              <p:cNvCxnSpPr>
                <a:cxnSpLocks/>
                <a:stCxn id="48" idx="6"/>
                <a:endCxn id="51" idx="2"/>
              </p:cNvCxnSpPr>
              <p:nvPr/>
            </p:nvCxnSpPr>
            <p:spPr>
              <a:xfrm flipV="1">
                <a:off x="2206725" y="5550636"/>
                <a:ext cx="477294" cy="11114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0EC9AC79-54CC-4494-A2A6-58DDD56CA718}"/>
                      </a:ext>
                    </a:extLst>
                  </p:cNvPr>
                  <p:cNvSpPr/>
                  <p:nvPr/>
                </p:nvSpPr>
                <p:spPr>
                  <a:xfrm>
                    <a:off x="2245946" y="5233616"/>
                    <a:ext cx="370291" cy="2364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 )</m:t>
                          </m:r>
                        </m:oMath>
                      </m:oMathPara>
                    </a14:m>
                    <a:endParaRPr lang="ko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0EC9AC79-54CC-4494-A2A6-58DDD56CA7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5946" y="5233616"/>
                    <a:ext cx="370291" cy="23649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6D42E4-C1BF-4C66-BAD4-E172F2BC9746}"/>
                    </a:ext>
                  </a:extLst>
                </p:cNvPr>
                <p:cNvSpPr txBox="1"/>
                <p:nvPr/>
              </p:nvSpPr>
              <p:spPr>
                <a:xfrm>
                  <a:off x="384769" y="1474696"/>
                  <a:ext cx="812042" cy="320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rPr>
                    <a:t>= 5 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6D42E4-C1BF-4C66-BAD4-E172F2BC97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69" y="1474696"/>
                  <a:ext cx="812042" cy="320998"/>
                </a:xfrm>
                <a:prstGeom prst="rect">
                  <a:avLst/>
                </a:prstGeom>
                <a:blipFill>
                  <a:blip r:embed="rId1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D819B91-6D1F-4C85-9065-A751C48BC256}"/>
                    </a:ext>
                  </a:extLst>
                </p:cNvPr>
                <p:cNvSpPr txBox="1"/>
                <p:nvPr/>
              </p:nvSpPr>
              <p:spPr>
                <a:xfrm>
                  <a:off x="2342921" y="1571729"/>
                  <a:ext cx="716508" cy="320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D819B91-6D1F-4C85-9065-A751C48BC2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921" y="1571729"/>
                  <a:ext cx="716508" cy="320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EB742B-4A9D-4FE7-9E12-3493168119DE}"/>
                    </a:ext>
                  </a:extLst>
                </p:cNvPr>
                <p:cNvSpPr txBox="1"/>
                <p:nvPr/>
              </p:nvSpPr>
              <p:spPr>
                <a:xfrm>
                  <a:off x="384769" y="2569709"/>
                  <a:ext cx="812042" cy="320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rPr>
                    <a:t>= 7</a:t>
                  </a: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CEB742B-4A9D-4FE7-9E12-349316811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69" y="2569709"/>
                  <a:ext cx="812042" cy="320998"/>
                </a:xfrm>
                <a:prstGeom prst="rect">
                  <a:avLst/>
                </a:prstGeom>
                <a:blipFill>
                  <a:blip r:embed="rId12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8">
                <a:extLst>
                  <a:ext uri="{FF2B5EF4-FFF2-40B4-BE49-F238E27FC236}">
                    <a16:creationId xmlns:a16="http://schemas.microsoft.com/office/drawing/2014/main" id="{BC5E083F-ABBF-438A-B232-75FF79DBDA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607" y="4388071"/>
              <a:ext cx="9783717" cy="110242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66713">
                      <a:extLst>
                        <a:ext uri="{9D8B030D-6E8A-4147-A177-3AD203B41FA5}">
                          <a16:colId xmlns:a16="http://schemas.microsoft.com/office/drawing/2014/main" val="3399294369"/>
                        </a:ext>
                      </a:extLst>
                    </a:gridCol>
                    <a:gridCol w="9117004">
                      <a:extLst>
                        <a:ext uri="{9D8B030D-6E8A-4147-A177-3AD203B41FA5}">
                          <a16:colId xmlns:a16="http://schemas.microsoft.com/office/drawing/2014/main" val="1303068066"/>
                        </a:ext>
                      </a:extLst>
                    </a:gridCol>
                  </a:tblGrid>
                  <a:tr h="3232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T</a:t>
                          </a:r>
                          <a:endParaRPr lang="ko-KR" altLang="en-US" sz="1800" b="1" dirty="0"/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b="0" dirty="0" err="1"/>
                            <a:t>퍼셉트론이</a:t>
                          </a:r>
                          <a:r>
                            <a:rPr lang="ko-KR" altLang="en-US" sz="1800" b="0" dirty="0"/>
                            <a:t> 입력을 처리하는 과정을 따라가봅시다</a:t>
                          </a:r>
                          <a:r>
                            <a:rPr lang="en-US" altLang="ko-KR" sz="1800" b="0" dirty="0"/>
                            <a:t>.</a:t>
                          </a:r>
                          <a:endParaRPr lang="ko-KR" altLang="en-US" sz="18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166566"/>
                      </a:ext>
                    </a:extLst>
                  </a:tr>
                  <a:tr h="3232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Q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b="0" dirty="0"/>
                            <a:t>그림의 </a:t>
                          </a:r>
                          <a:r>
                            <a:rPr lang="ko-KR" altLang="en-US" sz="1800" b="0" dirty="0" err="1"/>
                            <a:t>퍼셉트론에서</a:t>
                          </a:r>
                          <a:r>
                            <a:rPr lang="ko-KR" alt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x-none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ko-KR" altLang="en-US" sz="1800" b="0" i="1" smtClean="0">
                                  <a:latin typeface="Cambria Math" panose="02040503050406030204" pitchFamily="18" charset="0"/>
                                </a:rPr>
                                <m:t>의</m:t>
                              </m:r>
                              <m:r>
                                <a:rPr kumimoji="1" lang="en-US" altLang="ko-KR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1800" b="0" i="1" smtClean="0">
                                  <a:latin typeface="Cambria Math" panose="02040503050406030204" pitchFamily="18" charset="0"/>
                                </a:rPr>
                                <m:t>값</m:t>
                              </m:r>
                            </m:oMath>
                          </a14:m>
                          <a:r>
                            <a:rPr lang="ko-KR" altLang="en-US" sz="1800" b="0" dirty="0"/>
                            <a:t>은 얼마인가요</a:t>
                          </a:r>
                          <a:r>
                            <a:rPr lang="en-US" altLang="ko-KR" sz="1800" b="0" dirty="0"/>
                            <a:t>?</a:t>
                          </a:r>
                          <a:endParaRPr lang="ko-KR" altLang="en-US" sz="18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69123715"/>
                      </a:ext>
                    </a:extLst>
                  </a:tr>
                  <a:tr h="3232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A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x-none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x-none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 </m:t>
                                  </m:r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  </m:t>
                                  </m:r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x-none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b>
                              </m:sSub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이므로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의 값은 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2.5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입니다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.</a:t>
                          </a:r>
                          <a:endParaRPr lang="ko-KR" altLang="en-US" sz="1800" b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5101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8">
                <a:extLst>
                  <a:ext uri="{FF2B5EF4-FFF2-40B4-BE49-F238E27FC236}">
                    <a16:creationId xmlns:a16="http://schemas.microsoft.com/office/drawing/2014/main" id="{BC5E083F-ABBF-438A-B232-75FF79DBDA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2729935"/>
                  </p:ext>
                </p:extLst>
              </p:nvPr>
            </p:nvGraphicFramePr>
            <p:xfrm>
              <a:off x="1136607" y="4388071"/>
              <a:ext cx="9783717" cy="110242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66713">
                      <a:extLst>
                        <a:ext uri="{9D8B030D-6E8A-4147-A177-3AD203B41FA5}">
                          <a16:colId xmlns:a16="http://schemas.microsoft.com/office/drawing/2014/main" val="3399294369"/>
                        </a:ext>
                      </a:extLst>
                    </a:gridCol>
                    <a:gridCol w="9117004">
                      <a:extLst>
                        <a:ext uri="{9D8B030D-6E8A-4147-A177-3AD203B41FA5}">
                          <a16:colId xmlns:a16="http://schemas.microsoft.com/office/drawing/2014/main" val="13030680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T</a:t>
                          </a:r>
                          <a:endParaRPr lang="ko-KR" altLang="en-US" sz="1800" b="1" dirty="0"/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b="0" dirty="0" err="1"/>
                            <a:t>퍼셉트론이</a:t>
                          </a:r>
                          <a:r>
                            <a:rPr lang="ko-KR" altLang="en-US" sz="1800" b="0" dirty="0"/>
                            <a:t> 입력을 처리하는 과정을 따라가봅시다</a:t>
                          </a:r>
                          <a:r>
                            <a:rPr lang="en-US" altLang="ko-KR" sz="1800" b="0" dirty="0"/>
                            <a:t>.</a:t>
                          </a:r>
                          <a:endParaRPr lang="ko-KR" altLang="en-US" sz="18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5166566"/>
                      </a:ext>
                    </a:extLst>
                  </a:tr>
                  <a:tr h="37090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Q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7281" t="-104839" r="-67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91237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A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3"/>
                          <a:stretch>
                            <a:fillRect l="-7281" t="-211667" r="-67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51012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2CE740F4-C78E-441C-9C73-93B2C9692CAD}"/>
              </a:ext>
            </a:extLst>
          </p:cNvPr>
          <p:cNvGrpSpPr/>
          <p:nvPr/>
        </p:nvGrpSpPr>
        <p:grpSpPr>
          <a:xfrm>
            <a:off x="5998422" y="789411"/>
            <a:ext cx="5650563" cy="3343182"/>
            <a:chOff x="4274411" y="-3622"/>
            <a:chExt cx="5650563" cy="3343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8EB9A0-4268-4550-98C0-BDA839EE3FFF}"/>
                    </a:ext>
                  </a:extLst>
                </p:cNvPr>
                <p:cNvSpPr txBox="1"/>
                <p:nvPr/>
              </p:nvSpPr>
              <p:spPr>
                <a:xfrm>
                  <a:off x="4288076" y="478050"/>
                  <a:ext cx="1997182" cy="641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eqArr>
                              <m:eqArrPr>
                                <m:ctrlPr>
                                  <a:rPr kumimoji="1" lang="en-US" altLang="x-non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ko-KR" alt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≤0)</m:t>
                                </m:r>
                              </m:e>
                              <m:e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1 (</m:t>
                                </m:r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x-none" sz="1600" b="0" i="1" smtClean="0">
                                    <a:latin typeface="Cambria Math" panose="02040503050406030204" pitchFamily="18" charset="0"/>
                                  </a:rPr>
                                  <m:t> &gt;0)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8EB9A0-4268-4550-98C0-BDA839EE3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076" y="478050"/>
                  <a:ext cx="1997182" cy="6415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50D939-9A66-493E-B982-33A871B4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74411" y="1261075"/>
              <a:ext cx="2466019" cy="197006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2A3F637-5941-4EB6-967F-DA77B46CE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176" t="53927" r="53083" b="9882"/>
            <a:stretch/>
          </p:blipFill>
          <p:spPr>
            <a:xfrm>
              <a:off x="7205258" y="1309252"/>
              <a:ext cx="2719716" cy="20303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4CE946-8F83-4214-8DD2-20B7226C0F8F}"/>
                    </a:ext>
                  </a:extLst>
                </p:cNvPr>
                <p:cNvSpPr txBox="1"/>
                <p:nvPr/>
              </p:nvSpPr>
              <p:spPr>
                <a:xfrm>
                  <a:off x="7440407" y="539319"/>
                  <a:ext cx="1761829" cy="5492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eqArr>
                              <m:eqArrPr>
                                <m:ctrlP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ko-KR" alt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ko-KR" sz="1600" i="1">
                                    <a:latin typeface="Cambria Math" panose="02040503050406030204" pitchFamily="18" charset="0"/>
                                  </a:rPr>
                                  <m:t> ≤0)</m:t>
                                </m:r>
                              </m:e>
                              <m:e>
                                <m:r>
                                  <a:rPr kumimoji="1"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x-none" sz="1600" i="1">
                                    <a:latin typeface="Cambria Math" panose="02040503050406030204" pitchFamily="18" charset="0"/>
                                  </a:rPr>
                                  <m:t> &gt;0)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ko-Kore-KR" altLang="en-US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4CE946-8F83-4214-8DD2-20B7226C0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0407" y="539319"/>
                  <a:ext cx="1761829" cy="549253"/>
                </a:xfrm>
                <a:prstGeom prst="rect">
                  <a:avLst/>
                </a:prstGeom>
                <a:blipFill>
                  <a:blip r:embed="rId17"/>
                  <a:stretch>
                    <a:fillRect b="-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85BBC1-5C4E-44CB-B37F-357D1F33DC70}"/>
                </a:ext>
              </a:extLst>
            </p:cNvPr>
            <p:cNvSpPr txBox="1"/>
            <p:nvPr/>
          </p:nvSpPr>
          <p:spPr>
            <a:xfrm>
              <a:off x="4583344" y="53814"/>
              <a:ext cx="1627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계단함수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EB75C1-6BF4-4C48-B6EA-09150F072F42}"/>
                </a:ext>
              </a:extLst>
            </p:cNvPr>
            <p:cNvSpPr txBox="1"/>
            <p:nvPr/>
          </p:nvSpPr>
          <p:spPr>
            <a:xfrm>
              <a:off x="7794186" y="-3622"/>
              <a:ext cx="12175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② </a:t>
              </a:r>
              <a:r>
                <a:rPr lang="en-US" altLang="ko-KR" sz="2000" b="1" dirty="0" err="1">
                  <a:solidFill>
                    <a:schemeClr val="accent1"/>
                  </a:solidFill>
                </a:rPr>
                <a:t>ReLU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119C5977-4D94-4424-BAA2-991693E19B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607" y="5625975"/>
              <a:ext cx="9783718" cy="1005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66713">
                      <a:extLst>
                        <a:ext uri="{9D8B030D-6E8A-4147-A177-3AD203B41FA5}">
                          <a16:colId xmlns:a16="http://schemas.microsoft.com/office/drawing/2014/main" val="4288954738"/>
                        </a:ext>
                      </a:extLst>
                    </a:gridCol>
                    <a:gridCol w="9117005">
                      <a:extLst>
                        <a:ext uri="{9D8B030D-6E8A-4147-A177-3AD203B41FA5}">
                          <a16:colId xmlns:a16="http://schemas.microsoft.com/office/drawing/2014/main" val="4071110899"/>
                        </a:ext>
                      </a:extLst>
                    </a:gridCol>
                  </a:tblGrid>
                  <a:tr h="3232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T</a:t>
                          </a:r>
                          <a:endParaRPr lang="ko-KR" altLang="en-US" sz="1800" b="1" dirty="0"/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/>
                            <a:t>①계단함수 ②</a:t>
                          </a:r>
                          <a:r>
                            <a:rPr lang="en-US" altLang="ko-KR" sz="1800" b="0" dirty="0" err="1"/>
                            <a:t>ReLU</a:t>
                          </a:r>
                          <a:r>
                            <a:rPr lang="en-US" altLang="ko-KR" sz="1800" b="0" baseline="0" dirty="0"/>
                            <a:t> </a:t>
                          </a:r>
                          <a:r>
                            <a:rPr lang="ko-KR" altLang="en-US" sz="1800" b="0" baseline="0" dirty="0"/>
                            <a:t>함수를</a:t>
                          </a:r>
                          <a:r>
                            <a:rPr lang="ko-KR" altLang="en-US" sz="1800" b="0" dirty="0"/>
                            <a:t> 활성화 함수로 사용했을 때의</a:t>
                          </a:r>
                          <a:r>
                            <a:rPr lang="en-US" altLang="ko-KR" sz="1800" b="0" baseline="0" dirty="0"/>
                            <a:t> </a:t>
                          </a:r>
                          <a:r>
                            <a:rPr lang="ko-KR" altLang="en-US" sz="1800" b="0" baseline="0" dirty="0"/>
                            <a:t>각</a:t>
                          </a:r>
                          <a:r>
                            <a:rPr lang="ko-KR" altLang="en-US" sz="18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a:t>값을 구해봅시다</a:t>
                          </a:r>
                          <a:r>
                            <a:rPr lang="en-US" altLang="ko-KR" sz="1800" b="0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a:t>.</a:t>
                          </a:r>
                          <a:endParaRPr lang="ko-KR" altLang="en-US" sz="1800" dirty="0">
                            <a:solidFill>
                              <a:schemeClr val="tx1"/>
                            </a:solidFill>
                            <a:latin typeface="Malgun Gothic" panose="020B0503020000020004" pitchFamily="34" charset="-127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7164240"/>
                      </a:ext>
                    </a:extLst>
                  </a:tr>
                  <a:tr h="32327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A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b="0" dirty="0"/>
                            <a:t>①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 = 2.5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이므로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, 0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보다 크기 때문에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는 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입니다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.</a:t>
                          </a:r>
                        </a:p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800" b="0" dirty="0"/>
                            <a:t>②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x-none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 = 2.5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이므로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, 0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보다 크기 때문에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는 그대로 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2.5</a:t>
                          </a:r>
                          <a:r>
                            <a:rPr lang="ko-KR" altLang="en-US" sz="1800" b="0" dirty="0">
                              <a:solidFill>
                                <a:srgbClr val="FF0000"/>
                              </a:solidFill>
                            </a:rPr>
                            <a:t>입니다</a:t>
                          </a:r>
                          <a:r>
                            <a:rPr lang="en-US" altLang="ko-KR" sz="1800" b="0" dirty="0">
                              <a:solidFill>
                                <a:srgbClr val="FF0000"/>
                              </a:solidFill>
                            </a:rPr>
                            <a:t>.</a:t>
                          </a:r>
                          <a:endParaRPr lang="en-US" altLang="ko-KR" sz="1800" b="0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567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119C5977-4D94-4424-BAA2-991693E19B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2155336"/>
                  </p:ext>
                </p:extLst>
              </p:nvPr>
            </p:nvGraphicFramePr>
            <p:xfrm>
              <a:off x="1136607" y="5625975"/>
              <a:ext cx="9783718" cy="10058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666713">
                      <a:extLst>
                        <a:ext uri="{9D8B030D-6E8A-4147-A177-3AD203B41FA5}">
                          <a16:colId xmlns:a16="http://schemas.microsoft.com/office/drawing/2014/main" val="4288954738"/>
                        </a:ext>
                      </a:extLst>
                    </a:gridCol>
                    <a:gridCol w="9117005">
                      <a:extLst>
                        <a:ext uri="{9D8B030D-6E8A-4147-A177-3AD203B41FA5}">
                          <a16:colId xmlns:a16="http://schemas.microsoft.com/office/drawing/2014/main" val="40711108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T</a:t>
                          </a:r>
                          <a:endParaRPr lang="ko-KR" altLang="en-US" sz="1800" b="1" dirty="0"/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7281" t="-8333" r="-67" b="-2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716424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/>
                            <a:t>A</a:t>
                          </a:r>
                          <a:endParaRPr lang="ko-KR" altLang="en-US" sz="1800" b="1" dirty="0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8"/>
                          <a:stretch>
                            <a:fillRect l="-7281" t="-61321" r="-67" b="-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5674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제목 1">
            <a:extLst>
              <a:ext uri="{FF2B5EF4-FFF2-40B4-BE49-F238E27FC236}">
                <a16:creationId xmlns:a16="http://schemas.microsoft.com/office/drawing/2014/main" id="{8B7F8AA5-BDEB-4B30-8D81-12A614210591}"/>
              </a:ext>
            </a:extLst>
          </p:cNvPr>
          <p:cNvSpPr txBox="1">
            <a:spLocks/>
          </p:cNvSpPr>
          <p:nvPr/>
        </p:nvSpPr>
        <p:spPr>
          <a:xfrm>
            <a:off x="-5522" y="5954"/>
            <a:ext cx="12217921" cy="6180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err="1">
                <a:latin typeface="+mn-ea"/>
                <a:ea typeface="+mn-ea"/>
              </a:rPr>
              <a:t>퍼셉트론</a:t>
            </a:r>
            <a:r>
              <a:rPr lang="ko-KR" altLang="en-US" sz="2000" b="1" dirty="0" err="1">
                <a:latin typeface="+mn-ea"/>
                <a:ea typeface="+mn-ea"/>
              </a:rPr>
              <a:t>과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ko-KR" altLang="en-US" sz="2800" b="1" dirty="0">
                <a:latin typeface="+mn-ea"/>
                <a:ea typeface="+mn-ea"/>
              </a:rPr>
              <a:t>활성화 함수</a:t>
            </a:r>
            <a:r>
              <a:rPr lang="ko-KR" altLang="en-US" sz="2000" b="1" dirty="0">
                <a:latin typeface="+mn-ea"/>
                <a:ea typeface="+mn-ea"/>
              </a:rPr>
              <a:t>에 대해 배운 내용을 바탕으로 질문에 답해보세요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227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 descr="텔레비전, 사람, 전자기기, 실내이(가) 표시된 사진&#10;&#10;자동 생성된 설명">
            <a:extLst>
              <a:ext uri="{FF2B5EF4-FFF2-40B4-BE49-F238E27FC236}">
                <a16:creationId xmlns:a16="http://schemas.microsoft.com/office/drawing/2014/main" id="{CCFB40EE-F7D9-4DBB-A1D0-01FF7F4D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49" y="1583773"/>
            <a:ext cx="1734270" cy="1259115"/>
          </a:xfrm>
          <a:prstGeom prst="rect">
            <a:avLst/>
          </a:prstGeom>
        </p:spPr>
      </p:pic>
      <p:pic>
        <p:nvPicPr>
          <p:cNvPr id="56" name="그림 55" descr="사진, 신문, 가장, 텍스트이(가) 표시된 사진&#10;&#10;자동 생성된 설명">
            <a:extLst>
              <a:ext uri="{FF2B5EF4-FFF2-40B4-BE49-F238E27FC236}">
                <a16:creationId xmlns:a16="http://schemas.microsoft.com/office/drawing/2014/main" id="{5D10C76F-0561-4191-96C9-E2958227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135" y="4113208"/>
            <a:ext cx="1785040" cy="12959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A.I HISTORY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82537D-F260-4FCE-89AD-E4FF66C6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6" y="3433769"/>
            <a:ext cx="11838864" cy="438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67BBA-357A-482E-8976-1D5D1E487095}"/>
              </a:ext>
            </a:extLst>
          </p:cNvPr>
          <p:cNvSpPr txBox="1"/>
          <p:nvPr/>
        </p:nvSpPr>
        <p:spPr>
          <a:xfrm>
            <a:off x="3365545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1956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E3414-ED48-4E98-8FA8-C66DF5F74183}"/>
              </a:ext>
            </a:extLst>
          </p:cNvPr>
          <p:cNvSpPr txBox="1"/>
          <p:nvPr/>
        </p:nvSpPr>
        <p:spPr>
          <a:xfrm>
            <a:off x="636947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1950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[R] 33">
            <a:extLst>
              <a:ext uri="{FF2B5EF4-FFF2-40B4-BE49-F238E27FC236}">
                <a16:creationId xmlns:a16="http://schemas.microsoft.com/office/drawing/2014/main" id="{6ADD614F-E96E-47E5-99A6-2ACA706D2914}"/>
              </a:ext>
            </a:extLst>
          </p:cNvPr>
          <p:cNvCxnSpPr>
            <a:cxnSpLocks/>
          </p:cNvCxnSpPr>
          <p:nvPr/>
        </p:nvCxnSpPr>
        <p:spPr>
          <a:xfrm>
            <a:off x="742110" y="3876780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5EC62D-6341-452F-940F-4B9206D1C00A}"/>
              </a:ext>
            </a:extLst>
          </p:cNvPr>
          <p:cNvSpPr txBox="1"/>
          <p:nvPr/>
        </p:nvSpPr>
        <p:spPr>
          <a:xfrm>
            <a:off x="2001246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1955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0B459-31A4-4255-BD14-2427578A2081}"/>
              </a:ext>
            </a:extLst>
          </p:cNvPr>
          <p:cNvSpPr txBox="1"/>
          <p:nvPr/>
        </p:nvSpPr>
        <p:spPr>
          <a:xfrm>
            <a:off x="4729844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1997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F2ED0-9CAB-4C7F-9FD9-294EBEE639C4}"/>
              </a:ext>
            </a:extLst>
          </p:cNvPr>
          <p:cNvSpPr txBox="1"/>
          <p:nvPr/>
        </p:nvSpPr>
        <p:spPr>
          <a:xfrm>
            <a:off x="7458442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96CF5-FE51-4B86-B0C0-2430512BECCF}"/>
              </a:ext>
            </a:extLst>
          </p:cNvPr>
          <p:cNvSpPr txBox="1"/>
          <p:nvPr/>
        </p:nvSpPr>
        <p:spPr>
          <a:xfrm>
            <a:off x="6094143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2006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920026-94D4-422C-9146-DF782767C910}"/>
              </a:ext>
            </a:extLst>
          </p:cNvPr>
          <p:cNvSpPr/>
          <p:nvPr/>
        </p:nvSpPr>
        <p:spPr>
          <a:xfrm>
            <a:off x="841009" y="5510663"/>
            <a:ext cx="10182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 err="1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튜링테스트</a:t>
            </a:r>
            <a:endParaRPr lang="ko-KR" altLang="en-US" sz="1300" dirty="0">
              <a:solidFill>
                <a:srgbClr val="4D5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C5BA3B-142B-48A1-BA0C-8977FB3A4DC7}"/>
              </a:ext>
            </a:extLst>
          </p:cNvPr>
          <p:cNvSpPr/>
          <p:nvPr/>
        </p:nvSpPr>
        <p:spPr>
          <a:xfrm>
            <a:off x="2295467" y="2898641"/>
            <a:ext cx="1244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탄생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3E95C6-855E-40B4-BDB7-C11B49FFDE45}"/>
              </a:ext>
            </a:extLst>
          </p:cNvPr>
          <p:cNvSpPr/>
          <p:nvPr/>
        </p:nvSpPr>
        <p:spPr>
          <a:xfrm>
            <a:off x="3540176" y="5510663"/>
            <a:ext cx="31893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다트머스 컨퍼런스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6468FE-4355-4D05-9783-D7E94895F94D}"/>
              </a:ext>
            </a:extLst>
          </p:cNvPr>
          <p:cNvSpPr/>
          <p:nvPr/>
        </p:nvSpPr>
        <p:spPr>
          <a:xfrm>
            <a:off x="4930993" y="2898641"/>
            <a:ext cx="7441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블루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02D0CA-7E87-48AA-A401-ABADE6E6DCFB}"/>
              </a:ext>
            </a:extLst>
          </p:cNvPr>
          <p:cNvSpPr/>
          <p:nvPr/>
        </p:nvSpPr>
        <p:spPr>
          <a:xfrm>
            <a:off x="6251004" y="5510663"/>
            <a:ext cx="11368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 등장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49F6C9-AB2C-41CC-AD31-387386B8A885}"/>
              </a:ext>
            </a:extLst>
          </p:cNvPr>
          <p:cNvSpPr/>
          <p:nvPr/>
        </p:nvSpPr>
        <p:spPr>
          <a:xfrm>
            <a:off x="7666067" y="2898641"/>
            <a:ext cx="22551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Watson </a:t>
            </a:r>
            <a:r>
              <a:rPr lang="ko-KR" altLang="en-US" sz="1300" dirty="0" err="1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퀴즈쇼</a:t>
            </a:r>
            <a:r>
              <a:rPr lang="ko-KR" altLang="en-US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승리</a:t>
            </a:r>
          </a:p>
        </p:txBody>
      </p:sp>
      <p:cxnSp>
        <p:nvCxnSpPr>
          <p:cNvPr id="26" name="직선 연결선[R] 88">
            <a:extLst>
              <a:ext uri="{FF2B5EF4-FFF2-40B4-BE49-F238E27FC236}">
                <a16:creationId xmlns:a16="http://schemas.microsoft.com/office/drawing/2014/main" id="{039E11E4-5B6A-4AB3-AA00-58DCB64173A3}"/>
              </a:ext>
            </a:extLst>
          </p:cNvPr>
          <p:cNvCxnSpPr>
            <a:cxnSpLocks/>
          </p:cNvCxnSpPr>
          <p:nvPr/>
        </p:nvCxnSpPr>
        <p:spPr>
          <a:xfrm>
            <a:off x="3458387" y="3876780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89">
            <a:extLst>
              <a:ext uri="{FF2B5EF4-FFF2-40B4-BE49-F238E27FC236}">
                <a16:creationId xmlns:a16="http://schemas.microsoft.com/office/drawing/2014/main" id="{F94FCCE5-A925-4E19-B73F-3838B8FF3DDA}"/>
              </a:ext>
            </a:extLst>
          </p:cNvPr>
          <p:cNvCxnSpPr>
            <a:cxnSpLocks/>
          </p:cNvCxnSpPr>
          <p:nvPr/>
        </p:nvCxnSpPr>
        <p:spPr>
          <a:xfrm>
            <a:off x="6181242" y="3876780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90">
            <a:extLst>
              <a:ext uri="{FF2B5EF4-FFF2-40B4-BE49-F238E27FC236}">
                <a16:creationId xmlns:a16="http://schemas.microsoft.com/office/drawing/2014/main" id="{59E79D94-805D-46BC-8F7A-493F22924D5F}"/>
              </a:ext>
            </a:extLst>
          </p:cNvPr>
          <p:cNvCxnSpPr>
            <a:cxnSpLocks/>
          </p:cNvCxnSpPr>
          <p:nvPr/>
        </p:nvCxnSpPr>
        <p:spPr>
          <a:xfrm>
            <a:off x="2135753" y="1534919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91">
            <a:extLst>
              <a:ext uri="{FF2B5EF4-FFF2-40B4-BE49-F238E27FC236}">
                <a16:creationId xmlns:a16="http://schemas.microsoft.com/office/drawing/2014/main" id="{2522C11A-910D-43B6-8F8D-972AF2E8294F}"/>
              </a:ext>
            </a:extLst>
          </p:cNvPr>
          <p:cNvCxnSpPr>
            <a:cxnSpLocks/>
          </p:cNvCxnSpPr>
          <p:nvPr/>
        </p:nvCxnSpPr>
        <p:spPr>
          <a:xfrm>
            <a:off x="4812305" y="1534919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92">
            <a:extLst>
              <a:ext uri="{FF2B5EF4-FFF2-40B4-BE49-F238E27FC236}">
                <a16:creationId xmlns:a16="http://schemas.microsoft.com/office/drawing/2014/main" id="{C2EDA8E1-0FA4-4C89-8739-3312E62A2346}"/>
              </a:ext>
            </a:extLst>
          </p:cNvPr>
          <p:cNvCxnSpPr>
            <a:cxnSpLocks/>
          </p:cNvCxnSpPr>
          <p:nvPr/>
        </p:nvCxnSpPr>
        <p:spPr>
          <a:xfrm>
            <a:off x="7522051" y="1534919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2BAA92-5E07-4FD6-8230-3A146804D5B9}"/>
              </a:ext>
            </a:extLst>
          </p:cNvPr>
          <p:cNvSpPr txBox="1"/>
          <p:nvPr/>
        </p:nvSpPr>
        <p:spPr>
          <a:xfrm>
            <a:off x="8822741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99B2B9-8653-4A45-BB04-C8D83DCBE153}"/>
              </a:ext>
            </a:extLst>
          </p:cNvPr>
          <p:cNvSpPr txBox="1"/>
          <p:nvPr/>
        </p:nvSpPr>
        <p:spPr>
          <a:xfrm>
            <a:off x="10187043" y="3498128"/>
            <a:ext cx="59503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endParaRPr lang="ko-Kore-KR" altLang="en-US" sz="1333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8" name="직선 연결선[R] 88">
            <a:extLst>
              <a:ext uri="{FF2B5EF4-FFF2-40B4-BE49-F238E27FC236}">
                <a16:creationId xmlns:a16="http://schemas.microsoft.com/office/drawing/2014/main" id="{B9224FCB-95B7-4ED7-9F54-C9B218A80D6A}"/>
              </a:ext>
            </a:extLst>
          </p:cNvPr>
          <p:cNvCxnSpPr>
            <a:cxnSpLocks/>
          </p:cNvCxnSpPr>
          <p:nvPr/>
        </p:nvCxnSpPr>
        <p:spPr>
          <a:xfrm>
            <a:off x="8947563" y="3876780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92">
            <a:extLst>
              <a:ext uri="{FF2B5EF4-FFF2-40B4-BE49-F238E27FC236}">
                <a16:creationId xmlns:a16="http://schemas.microsoft.com/office/drawing/2014/main" id="{07A02CCC-5B4D-42EB-AE5C-CC3E7CF575A9}"/>
              </a:ext>
            </a:extLst>
          </p:cNvPr>
          <p:cNvCxnSpPr>
            <a:cxnSpLocks/>
          </p:cNvCxnSpPr>
          <p:nvPr/>
        </p:nvCxnSpPr>
        <p:spPr>
          <a:xfrm>
            <a:off x="10294989" y="1534919"/>
            <a:ext cx="0" cy="1864344"/>
          </a:xfrm>
          <a:prstGeom prst="line">
            <a:avLst/>
          </a:prstGeom>
          <a:ln>
            <a:solidFill>
              <a:srgbClr val="787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333A88-4AEA-45F6-B292-A643AEDCA368}"/>
              </a:ext>
            </a:extLst>
          </p:cNvPr>
          <p:cNvSpPr/>
          <p:nvPr/>
        </p:nvSpPr>
        <p:spPr>
          <a:xfrm>
            <a:off x="9047210" y="5510663"/>
            <a:ext cx="22551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300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Alpha Go</a:t>
            </a:r>
            <a:endParaRPr lang="ko-KR" altLang="en-US" sz="1300" dirty="0">
              <a:solidFill>
                <a:srgbClr val="4D5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EE84665-DB90-4C7F-A56F-B3E8BA4BF259}"/>
              </a:ext>
            </a:extLst>
          </p:cNvPr>
          <p:cNvSpPr/>
          <p:nvPr/>
        </p:nvSpPr>
        <p:spPr>
          <a:xfrm>
            <a:off x="937813" y="4757355"/>
            <a:ext cx="1527694" cy="651828"/>
          </a:xfrm>
          <a:prstGeom prst="roundRect">
            <a:avLst>
              <a:gd name="adj" fmla="val 1000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4000" b="-4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그래픽 3" descr="인공 지능">
            <a:extLst>
              <a:ext uri="{FF2B5EF4-FFF2-40B4-BE49-F238E27FC236}">
                <a16:creationId xmlns:a16="http://schemas.microsoft.com/office/drawing/2014/main" id="{A56012B0-EF72-4ACD-8F4A-88381E1FC61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77547" y="1928488"/>
            <a:ext cx="914400" cy="914400"/>
          </a:xfrm>
          <a:prstGeom prst="rect">
            <a:avLst/>
          </a:prstGeom>
        </p:spPr>
      </p:pic>
      <p:pic>
        <p:nvPicPr>
          <p:cNvPr id="58" name="그림 57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CF502DD6-58B2-45C9-B11B-11B8FE5D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12" y="4126446"/>
            <a:ext cx="1766807" cy="1282737"/>
          </a:xfrm>
          <a:prstGeom prst="rect">
            <a:avLst/>
          </a:prstGeom>
        </p:spPr>
      </p:pic>
      <p:pic>
        <p:nvPicPr>
          <p:cNvPr id="59" name="그림 58" descr="사람, 남자, 무대, 서있는이(가) 표시된 사진&#10;&#10;자동 생성된 설명">
            <a:extLst>
              <a:ext uri="{FF2B5EF4-FFF2-40B4-BE49-F238E27FC236}">
                <a16:creationId xmlns:a16="http://schemas.microsoft.com/office/drawing/2014/main" id="{532813E2-4BC0-45FF-9E35-F008914B02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38" y="1622201"/>
            <a:ext cx="1681341" cy="122068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2A11A3-B1C3-430D-B1CA-617E5B1872D4}"/>
              </a:ext>
            </a:extLst>
          </p:cNvPr>
          <p:cNvCxnSpPr/>
          <p:nvPr/>
        </p:nvCxnSpPr>
        <p:spPr>
          <a:xfrm>
            <a:off x="10294989" y="2842888"/>
            <a:ext cx="1681418" cy="0"/>
          </a:xfrm>
          <a:prstGeom prst="straightConnector1">
            <a:avLst/>
          </a:prstGeom>
          <a:ln w="38100">
            <a:solidFill>
              <a:srgbClr val="7874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래픽 10" descr="물음표">
            <a:extLst>
              <a:ext uri="{FF2B5EF4-FFF2-40B4-BE49-F238E27FC236}">
                <a16:creationId xmlns:a16="http://schemas.microsoft.com/office/drawing/2014/main" id="{95B86B0E-56D5-4760-9AAF-C3308AF721A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705400" y="1743754"/>
            <a:ext cx="914400" cy="914400"/>
          </a:xfrm>
          <a:prstGeom prst="rect">
            <a:avLst/>
          </a:prstGeom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E42E935-73E7-4729-8A4D-9BFD51A7CBA8}"/>
              </a:ext>
            </a:extLst>
          </p:cNvPr>
          <p:cNvSpPr/>
          <p:nvPr/>
        </p:nvSpPr>
        <p:spPr>
          <a:xfrm>
            <a:off x="6391660" y="4432732"/>
            <a:ext cx="2288515" cy="976451"/>
          </a:xfrm>
          <a:prstGeom prst="roundRect">
            <a:avLst>
              <a:gd name="adj" fmla="val 10000"/>
            </a:avLst>
          </a:prstGeom>
          <a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7000" b="-4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60607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제목 1">
            <a:extLst>
              <a:ext uri="{FF2B5EF4-FFF2-40B4-BE49-F238E27FC236}">
                <a16:creationId xmlns:a16="http://schemas.microsoft.com/office/drawing/2014/main" id="{023216CB-1E62-0145-98E2-B3F4CF1DD7FE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ore-KR" altLang="en-US" sz="3600" b="1" dirty="0">
                <a:latin typeface="+mj-ea"/>
              </a:rPr>
              <a:t>퍼셉트론</a:t>
            </a:r>
            <a:r>
              <a:rPr kumimoji="1" lang="ko-Kore-KR" altLang="en-US" sz="3200" b="1" dirty="0">
                <a:latin typeface="+mj-ea"/>
              </a:rPr>
              <a:t>의</a:t>
            </a:r>
            <a:r>
              <a:rPr kumimoji="1" lang="ko-KR" altLang="en-US" sz="3600" b="1">
                <a:latin typeface="+mj-ea"/>
              </a:rPr>
              <a:t> </a:t>
            </a:r>
            <a:r>
              <a:rPr kumimoji="1" lang="ko-KR" altLang="en-US" sz="3600" b="1" dirty="0">
                <a:latin typeface="+mj-ea"/>
              </a:rPr>
              <a:t>한계</a:t>
            </a:r>
            <a:endParaRPr kumimoji="1" lang="x-none" altLang="en-US" sz="2800" b="1" dirty="0">
              <a:latin typeface="+mn-ea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0CE66DF0-B1CB-814D-80FE-05584A43526D}"/>
              </a:ext>
            </a:extLst>
          </p:cNvPr>
          <p:cNvSpPr txBox="1">
            <a:spLocks/>
          </p:cNvSpPr>
          <p:nvPr/>
        </p:nvSpPr>
        <p:spPr>
          <a:xfrm>
            <a:off x="1479148" y="2153318"/>
            <a:ext cx="9279194" cy="18388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algun Gothic" panose="020B0503020000020004" pitchFamily="34" charset="-12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algun Gothic" panose="020B0503020000020004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algun Gothic" panose="020B0503020000020004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algun Gothic" panose="020B0503020000020004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algun Gothic" panose="020B0503020000020004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kumimoji="1" lang="x-none" altLang="en-US" sz="1800" dirty="0">
                <a:latin typeface="+mn-ea"/>
              </a:rPr>
              <a:t>퍼셉트론을</a:t>
            </a:r>
            <a:r>
              <a:rPr kumimoji="1" lang="ko-KR" altLang="en-US" sz="1800" dirty="0">
                <a:latin typeface="+mn-ea"/>
              </a:rPr>
              <a:t> 이용하면 선형 문제인 </a:t>
            </a:r>
            <a:r>
              <a:rPr kumimoji="1" lang="en-US" altLang="ko-KR" sz="1800" dirty="0">
                <a:latin typeface="+mn-ea"/>
              </a:rPr>
              <a:t>AND, NAND(NOT AND), OR</a:t>
            </a:r>
            <a:r>
              <a:rPr kumimoji="1" lang="ko-KR" altLang="en-US" sz="1800" dirty="0">
                <a:latin typeface="+mn-ea"/>
              </a:rPr>
              <a:t> 논리 회로 구현 가능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800" dirty="0">
                <a:latin typeface="+mn-ea"/>
              </a:rPr>
              <a:t>그러나 </a:t>
            </a:r>
            <a:r>
              <a:rPr kumimoji="1" lang="ko-KR" altLang="en-US" sz="2000" b="1" dirty="0">
                <a:latin typeface="+mn-ea"/>
              </a:rPr>
              <a:t>비선형 문제</a:t>
            </a:r>
            <a:r>
              <a:rPr kumimoji="1" lang="ko-KR" altLang="en-US" sz="1800" dirty="0">
                <a:latin typeface="+mn-ea"/>
              </a:rPr>
              <a:t>의 경우</a:t>
            </a:r>
            <a:r>
              <a:rPr kumimoji="1" lang="en-US" altLang="ko-KR" sz="1800" dirty="0">
                <a:latin typeface="+mn-ea"/>
              </a:rPr>
              <a:t>, XOR</a:t>
            </a:r>
            <a:r>
              <a:rPr kumimoji="1" lang="ko-KR" altLang="en-US" sz="1800" dirty="0">
                <a:latin typeface="+mn-ea"/>
              </a:rPr>
              <a:t> 논리 회로와 같은 간단한 문제도 구현할 수 없음</a:t>
            </a:r>
            <a:endParaRPr kumimoji="1" lang="en-US" altLang="ko-KR" sz="1800" dirty="0">
              <a:latin typeface="+mn-ea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800" dirty="0">
                <a:latin typeface="+mn-ea"/>
              </a:rPr>
              <a:t>즉</a:t>
            </a:r>
            <a:r>
              <a:rPr kumimoji="1" lang="en-US" altLang="ko-KR" sz="1800" dirty="0">
                <a:latin typeface="+mn-ea"/>
              </a:rPr>
              <a:t>, </a:t>
            </a:r>
            <a:r>
              <a:rPr kumimoji="1" lang="ko-KR" altLang="en-US" sz="1800" dirty="0" err="1">
                <a:latin typeface="+mn-ea"/>
              </a:rPr>
              <a:t>퍼셉트론으로는</a:t>
            </a:r>
            <a:r>
              <a:rPr kumimoji="1" lang="ko-KR" altLang="en-US" sz="1800" dirty="0">
                <a:latin typeface="+mn-ea"/>
              </a:rPr>
              <a:t> 간단한 비선형 문제도 해결이 불가능</a:t>
            </a:r>
            <a:endParaRPr kumimoji="1" lang="en-US" altLang="ko-KR" sz="18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948562-DC83-46A5-AC27-31AA5D92D94E}"/>
              </a:ext>
            </a:extLst>
          </p:cNvPr>
          <p:cNvGrpSpPr/>
          <p:nvPr/>
        </p:nvGrpSpPr>
        <p:grpSpPr>
          <a:xfrm>
            <a:off x="1119753" y="1283981"/>
            <a:ext cx="10171816" cy="710194"/>
            <a:chOff x="1213353" y="1261902"/>
            <a:chExt cx="10171816" cy="710194"/>
          </a:xfrm>
        </p:grpSpPr>
        <p:cxnSp>
          <p:nvCxnSpPr>
            <p:cNvPr id="84" name="직선 연결선[R] 203">
              <a:extLst>
                <a:ext uri="{FF2B5EF4-FFF2-40B4-BE49-F238E27FC236}">
                  <a16:creationId xmlns:a16="http://schemas.microsoft.com/office/drawing/2014/main" id="{81E3436F-106A-46C0-A7A7-AF8EA5AC2E62}"/>
                </a:ext>
              </a:extLst>
            </p:cNvPr>
            <p:cNvCxnSpPr/>
            <p:nvPr/>
          </p:nvCxnSpPr>
          <p:spPr>
            <a:xfrm>
              <a:off x="2474542" y="1616999"/>
              <a:ext cx="20112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205">
              <a:extLst>
                <a:ext uri="{FF2B5EF4-FFF2-40B4-BE49-F238E27FC236}">
                  <a16:creationId xmlns:a16="http://schemas.microsoft.com/office/drawing/2014/main" id="{6EBD7D5A-2D29-4A09-807A-94125B325004}"/>
                </a:ext>
              </a:extLst>
            </p:cNvPr>
            <p:cNvCxnSpPr/>
            <p:nvPr/>
          </p:nvCxnSpPr>
          <p:spPr>
            <a:xfrm>
              <a:off x="2460514" y="1896399"/>
              <a:ext cx="201124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50F3CF-A11E-4EC5-8E79-88A941F0BC7D}"/>
                </a:ext>
              </a:extLst>
            </p:cNvPr>
            <p:cNvGrpSpPr/>
            <p:nvPr/>
          </p:nvGrpSpPr>
          <p:grpSpPr>
            <a:xfrm>
              <a:off x="1213353" y="1261902"/>
              <a:ext cx="10171816" cy="710194"/>
              <a:chOff x="1213353" y="1261902"/>
              <a:chExt cx="10171816" cy="710194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BE3C6A8D-C3A6-4C77-96B5-84D83D4838A0}"/>
                  </a:ext>
                </a:extLst>
              </p:cNvPr>
              <p:cNvSpPr/>
              <p:nvPr/>
            </p:nvSpPr>
            <p:spPr>
              <a:xfrm>
                <a:off x="5034549" y="1320455"/>
                <a:ext cx="6350620" cy="475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kumimoji="1" lang="ko-KR" altLang="en-US" dirty="0" err="1">
                    <a:latin typeface="+mn-ea"/>
                  </a:rPr>
                  <a:t>퍼셉트론은</a:t>
                </a:r>
                <a:r>
                  <a:rPr kumimoji="1" lang="ko-KR" altLang="en-US" dirty="0">
                    <a:latin typeface="+mn-ea"/>
                  </a:rPr>
                  <a:t> </a:t>
                </a:r>
                <a:r>
                  <a:rPr kumimoji="1" lang="ko-KR" altLang="en-US" b="1" dirty="0">
                    <a:latin typeface="+mn-ea"/>
                  </a:rPr>
                  <a:t>직선 하나</a:t>
                </a:r>
                <a:r>
                  <a:rPr kumimoji="1" lang="ko-KR" altLang="en-US" dirty="0">
                    <a:latin typeface="+mn-ea"/>
                  </a:rPr>
                  <a:t>로 두 영역</a:t>
                </a:r>
                <a:r>
                  <a:rPr kumimoji="1" lang="en-US" altLang="ko-KR" dirty="0">
                    <a:latin typeface="+mn-ea"/>
                  </a:rPr>
                  <a:t>(0</a:t>
                </a:r>
                <a:r>
                  <a:rPr kumimoji="1" lang="ko-KR" altLang="en-US" dirty="0">
                    <a:latin typeface="+mn-ea"/>
                  </a:rPr>
                  <a:t> 또는 </a:t>
                </a:r>
                <a:r>
                  <a:rPr kumimoji="1" lang="en-US" altLang="ko-KR" dirty="0">
                    <a:latin typeface="+mn-ea"/>
                  </a:rPr>
                  <a:t>1)</a:t>
                </a:r>
                <a:r>
                  <a:rPr kumimoji="1" lang="ko-KR" altLang="en-US" dirty="0">
                    <a:latin typeface="+mn-ea"/>
                  </a:rPr>
                  <a:t>을 나누는 형태</a:t>
                </a:r>
                <a:endParaRPr kumimoji="1" lang="en-US" altLang="ko-KR" dirty="0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87F541E-7C13-4711-A478-E96BDBB7F814}"/>
                      </a:ext>
                    </a:extLst>
                  </p:cNvPr>
                  <p:cNvSpPr txBox="1"/>
                  <p:nvPr/>
                </p:nvSpPr>
                <p:spPr>
                  <a:xfrm>
                    <a:off x="1213353" y="1261902"/>
                    <a:ext cx="4143830" cy="7101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x-non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x-non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x-non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eqArr>
                                <m:eqArrPr>
                                  <m:ctrlPr>
                                    <a:rPr kumimoji="1" lang="en-US" altLang="x-non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x-non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x-non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x-non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x-non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x-non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 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x-non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x-none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) 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kumimoji="1" lang="en-US" altLang="x-none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 </m:t>
                                      </m:r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x-non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x-non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x-non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x-non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 0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x-non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x-none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kumimoji="1" lang="x-none" altLang="en-US" dirty="0">
                      <a:latin typeface="Malgun Gothic" panose="020B0503020000020004" pitchFamily="34" charset="-127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87F541E-7C13-4711-A478-E96BDBB7F8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3353" y="1261902"/>
                    <a:ext cx="4143830" cy="71019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구부러진 연결선[U] 242">
                <a:extLst>
                  <a:ext uri="{FF2B5EF4-FFF2-40B4-BE49-F238E27FC236}">
                    <a16:creationId xmlns:a16="http://schemas.microsoft.com/office/drawing/2014/main" id="{2EE2D590-470F-44C7-8BB5-171774DE1603}"/>
                  </a:ext>
                </a:extLst>
              </p:cNvPr>
              <p:cNvCxnSpPr>
                <a:cxnSpLocks/>
                <a:stCxn id="85" idx="0"/>
              </p:cNvCxnSpPr>
              <p:nvPr/>
            </p:nvCxnSpPr>
            <p:spPr>
              <a:xfrm rot="16200000" flipH="1">
                <a:off x="4759045" y="-211875"/>
                <a:ext cx="158146" cy="3105700"/>
              </a:xfrm>
              <a:prstGeom prst="curvedConnector4">
                <a:avLst>
                  <a:gd name="adj1" fmla="val -144550"/>
                  <a:gd name="adj2" fmla="val 83357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51A6B38-7E8D-4A5F-9203-5B0BB81C9448}"/>
              </a:ext>
            </a:extLst>
          </p:cNvPr>
          <p:cNvGrpSpPr/>
          <p:nvPr/>
        </p:nvGrpSpPr>
        <p:grpSpPr>
          <a:xfrm>
            <a:off x="469958" y="4408221"/>
            <a:ext cx="7048770" cy="2173754"/>
            <a:chOff x="761210" y="4376827"/>
            <a:chExt cx="7048770" cy="217375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D83F140-4661-48EB-BD8C-1FC3969F0F5F}"/>
                </a:ext>
              </a:extLst>
            </p:cNvPr>
            <p:cNvGrpSpPr/>
            <p:nvPr/>
          </p:nvGrpSpPr>
          <p:grpSpPr>
            <a:xfrm>
              <a:off x="761210" y="4376827"/>
              <a:ext cx="2164441" cy="2083868"/>
              <a:chOff x="3500454" y="4106151"/>
              <a:chExt cx="2164441" cy="2083868"/>
            </a:xfrm>
          </p:grpSpPr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C4EAC815-99D5-4148-9E6F-03F30C71815F}"/>
                  </a:ext>
                </a:extLst>
              </p:cNvPr>
              <p:cNvGrpSpPr/>
              <p:nvPr/>
            </p:nvGrpSpPr>
            <p:grpSpPr>
              <a:xfrm>
                <a:off x="3500454" y="4106151"/>
                <a:ext cx="2164441" cy="2083868"/>
                <a:chOff x="168856" y="3869241"/>
                <a:chExt cx="2164441" cy="2083868"/>
              </a:xfrm>
            </p:grpSpPr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14B72B5F-4117-402D-94CB-A8218F7AAC83}"/>
                    </a:ext>
                  </a:extLst>
                </p:cNvPr>
                <p:cNvGrpSpPr/>
                <p:nvPr/>
              </p:nvGrpSpPr>
              <p:grpSpPr>
                <a:xfrm>
                  <a:off x="405459" y="3869241"/>
                  <a:ext cx="1927838" cy="1864549"/>
                  <a:chOff x="405459" y="3869241"/>
                  <a:chExt cx="1927838" cy="1864549"/>
                </a:xfrm>
              </p:grpSpPr>
              <p:grpSp>
                <p:nvGrpSpPr>
                  <p:cNvPr id="208" name="그룹 207">
                    <a:extLst>
                      <a:ext uri="{FF2B5EF4-FFF2-40B4-BE49-F238E27FC236}">
                        <a16:creationId xmlns:a16="http://schemas.microsoft.com/office/drawing/2014/main" id="{E871BAD1-BCDF-4A88-A1FB-D8F5306496F5}"/>
                      </a:ext>
                    </a:extLst>
                  </p:cNvPr>
                  <p:cNvGrpSpPr/>
                  <p:nvPr/>
                </p:nvGrpSpPr>
                <p:grpSpPr>
                  <a:xfrm>
                    <a:off x="405459" y="3900635"/>
                    <a:ext cx="1927838" cy="1833155"/>
                    <a:chOff x="1346504" y="3400579"/>
                    <a:chExt cx="2525296" cy="2487100"/>
                  </a:xfrm>
                </p:grpSpPr>
                <p:cxnSp>
                  <p:nvCxnSpPr>
                    <p:cNvPr id="210" name="직선 화살표 연결선 209">
                      <a:extLst>
                        <a:ext uri="{FF2B5EF4-FFF2-40B4-BE49-F238E27FC236}">
                          <a16:creationId xmlns:a16="http://schemas.microsoft.com/office/drawing/2014/main" id="{EDA77179-B3B9-4947-B347-FBF6496C73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57338" y="5733790"/>
                      <a:ext cx="195738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직선 화살표 연결선 210">
                      <a:extLst>
                        <a:ext uri="{FF2B5EF4-FFF2-40B4-BE49-F238E27FC236}">
                          <a16:creationId xmlns:a16="http://schemas.microsoft.com/office/drawing/2014/main" id="{8D3FC935-815F-470D-B7A4-E80271B7A1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57337" y="3814763"/>
                      <a:ext cx="0" cy="191902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2" name="TextBox 211">
                          <a:extLst>
                            <a:ext uri="{FF2B5EF4-FFF2-40B4-BE49-F238E27FC236}">
                              <a16:creationId xmlns:a16="http://schemas.microsoft.com/office/drawing/2014/main" id="{7429EF91-2081-416F-AC3D-257C74971D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43285" y="5549125"/>
                          <a:ext cx="428515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4" name="TextBox 143">
                          <a:extLst>
                            <a:ext uri="{FF2B5EF4-FFF2-40B4-BE49-F238E27FC236}">
                              <a16:creationId xmlns:a16="http://schemas.microsoft.com/office/drawing/2014/main" id="{E41DF427-E32C-9D49-8B8E-F4E81435B44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3285" y="5549125"/>
                          <a:ext cx="428515" cy="33855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3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3" name="TextBox 212">
                          <a:extLst>
                            <a:ext uri="{FF2B5EF4-FFF2-40B4-BE49-F238E27FC236}">
                              <a16:creationId xmlns:a16="http://schemas.microsoft.com/office/drawing/2014/main" id="{C083ACAC-44B2-4230-BDF2-B2B06892C2E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46504" y="3400579"/>
                          <a:ext cx="433260" cy="338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45" name="TextBox 144">
                          <a:extLst>
                            <a:ext uri="{FF2B5EF4-FFF2-40B4-BE49-F238E27FC236}">
                              <a16:creationId xmlns:a16="http://schemas.microsoft.com/office/drawing/2014/main" id="{490F24D7-AEDF-974A-9521-B2D7D8B3F70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46504" y="3400579"/>
                          <a:ext cx="433260" cy="338553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r="-3846" b="-3684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14" name="타원 213">
                      <a:extLst>
                        <a:ext uri="{FF2B5EF4-FFF2-40B4-BE49-F238E27FC236}">
                          <a16:creationId xmlns:a16="http://schemas.microsoft.com/office/drawing/2014/main" id="{47038948-784C-408D-9B6B-957260F72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567554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15" name="타원 214">
                      <a:extLst>
                        <a:ext uri="{FF2B5EF4-FFF2-40B4-BE49-F238E27FC236}">
                          <a16:creationId xmlns:a16="http://schemas.microsoft.com/office/drawing/2014/main" id="{645D1608-F5D3-4A0F-843D-A90293311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456410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16" name="타원 215">
                      <a:extLst>
                        <a:ext uri="{FF2B5EF4-FFF2-40B4-BE49-F238E27FC236}">
                          <a16:creationId xmlns:a16="http://schemas.microsoft.com/office/drawing/2014/main" id="{EE18AB5E-D2B0-4DFE-BCE4-36BFDAD5E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456410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217" name="타원 216">
                      <a:extLst>
                        <a:ext uri="{FF2B5EF4-FFF2-40B4-BE49-F238E27FC236}">
                          <a16:creationId xmlns:a16="http://schemas.microsoft.com/office/drawing/2014/main" id="{5B48D1EA-F637-4533-895D-46F96E671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567554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D4622BBC-AFB0-46D2-93AC-CB2785139A0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268" y="3869241"/>
                    <a:ext cx="5645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ore-KR" sz="1400" dirty="0">
                        <a:latin typeface="+mn-ea"/>
                      </a:rPr>
                      <a:t>AND</a:t>
                    </a:r>
                    <a:endParaRPr kumimoji="1" lang="ko-Kore-KR" altLang="en-US" sz="1400" dirty="0">
                      <a:latin typeface="+mn-ea"/>
                    </a:endParaRPr>
                  </a:p>
                </p:txBody>
              </p:sp>
            </p:grp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84D10D1C-933B-4259-BA34-320EA521A037}"/>
                    </a:ext>
                  </a:extLst>
                </p:cNvPr>
                <p:cNvSpPr txBox="1"/>
                <p:nvPr/>
              </p:nvSpPr>
              <p:spPr>
                <a:xfrm>
                  <a:off x="341029" y="5676110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(0,0)</a:t>
                  </a:r>
                  <a:endParaRPr kumimoji="1" lang="ko-Kore-KR" altLang="en-US" sz="1200" dirty="0"/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123476FA-A3BB-4E66-97BD-4B158093487C}"/>
                    </a:ext>
                  </a:extLst>
                </p:cNvPr>
                <p:cNvSpPr txBox="1"/>
                <p:nvPr/>
              </p:nvSpPr>
              <p:spPr>
                <a:xfrm>
                  <a:off x="1234145" y="5676110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(1,0)</a:t>
                  </a:r>
                  <a:endParaRPr kumimoji="1" lang="ko-Kore-KR" altLang="en-US" sz="1200" dirty="0"/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A1E36DAB-88CC-4C32-8CE2-8A1BBEF959D4}"/>
                    </a:ext>
                  </a:extLst>
                </p:cNvPr>
                <p:cNvSpPr txBox="1"/>
                <p:nvPr/>
              </p:nvSpPr>
              <p:spPr>
                <a:xfrm>
                  <a:off x="1234145" y="4481227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(1,1)</a:t>
                  </a:r>
                  <a:endParaRPr kumimoji="1" lang="ko-Kore-KR" altLang="en-US" sz="1200" dirty="0"/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FE0EE01B-CE34-4100-92A0-81E6D9187589}"/>
                    </a:ext>
                  </a:extLst>
                </p:cNvPr>
                <p:cNvSpPr txBox="1"/>
                <p:nvPr/>
              </p:nvSpPr>
              <p:spPr>
                <a:xfrm>
                  <a:off x="168856" y="4481227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(0,1)</a:t>
                  </a:r>
                  <a:endParaRPr kumimoji="1" lang="ko-Kore-KR" altLang="en-US" sz="1200" dirty="0"/>
                </a:p>
              </p:txBody>
            </p:sp>
          </p:grpSp>
          <p:cxnSp>
            <p:nvCxnSpPr>
              <p:cNvPr id="199" name="직선 연결선[R] 19">
                <a:extLst>
                  <a:ext uri="{FF2B5EF4-FFF2-40B4-BE49-F238E27FC236}">
                    <a16:creationId xmlns:a16="http://schemas.microsoft.com/office/drawing/2014/main" id="{6A5459D3-FA4D-420D-BC5D-36DD2B2182BE}"/>
                  </a:ext>
                </a:extLst>
              </p:cNvPr>
              <p:cNvCxnSpPr/>
              <p:nvPr/>
            </p:nvCxnSpPr>
            <p:spPr>
              <a:xfrm>
                <a:off x="3767748" y="4489854"/>
                <a:ext cx="1480846" cy="148084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21E0082-D808-4306-B913-EB1BB0CD67DF}"/>
                </a:ext>
              </a:extLst>
            </p:cNvPr>
            <p:cNvGrpSpPr/>
            <p:nvPr/>
          </p:nvGrpSpPr>
          <p:grpSpPr>
            <a:xfrm>
              <a:off x="3142703" y="4376827"/>
              <a:ext cx="2164441" cy="2083868"/>
              <a:chOff x="5870333" y="3730472"/>
              <a:chExt cx="2164441" cy="2083868"/>
            </a:xfrm>
          </p:grpSpPr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E2F9D1C-3288-46B1-B95C-76A5E3AEFFBB}"/>
                  </a:ext>
                </a:extLst>
              </p:cNvPr>
              <p:cNvGrpSpPr/>
              <p:nvPr/>
            </p:nvGrpSpPr>
            <p:grpSpPr>
              <a:xfrm>
                <a:off x="6106936" y="3730472"/>
                <a:ext cx="1927838" cy="1864549"/>
                <a:chOff x="6106936" y="3730472"/>
                <a:chExt cx="1927838" cy="1864549"/>
              </a:xfrm>
            </p:grpSpPr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BE6199D9-7D17-422B-AED3-AF62D07E1602}"/>
                    </a:ext>
                  </a:extLst>
                </p:cNvPr>
                <p:cNvGrpSpPr/>
                <p:nvPr/>
              </p:nvGrpSpPr>
              <p:grpSpPr>
                <a:xfrm>
                  <a:off x="6106936" y="3761866"/>
                  <a:ext cx="1927838" cy="1833155"/>
                  <a:chOff x="1346504" y="3400579"/>
                  <a:chExt cx="2525296" cy="2487100"/>
                </a:xfrm>
              </p:grpSpPr>
              <p:cxnSp>
                <p:nvCxnSpPr>
                  <p:cNvPr id="166" name="직선 화살표 연결선 165">
                    <a:extLst>
                      <a:ext uri="{FF2B5EF4-FFF2-40B4-BE49-F238E27FC236}">
                        <a16:creationId xmlns:a16="http://schemas.microsoft.com/office/drawing/2014/main" id="{76FB82A4-1632-4005-9DC2-634290B2FD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7338" y="5733790"/>
                    <a:ext cx="195738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직선 화살표 연결선 166">
                    <a:extLst>
                      <a:ext uri="{FF2B5EF4-FFF2-40B4-BE49-F238E27FC236}">
                        <a16:creationId xmlns:a16="http://schemas.microsoft.com/office/drawing/2014/main" id="{EB04EC35-58D3-4CC4-913A-DDBC7486D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57337" y="3814763"/>
                    <a:ext cx="0" cy="19190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5" name="TextBox 184">
                        <a:extLst>
                          <a:ext uri="{FF2B5EF4-FFF2-40B4-BE49-F238E27FC236}">
                            <a16:creationId xmlns:a16="http://schemas.microsoft.com/office/drawing/2014/main" id="{F6B561AA-6852-4641-82AF-D472D1945DA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3285" y="5549125"/>
                        <a:ext cx="42851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ko-Kore-KR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76" name="TextBox 175">
                        <a:extLst>
                          <a:ext uri="{FF2B5EF4-FFF2-40B4-BE49-F238E27FC236}">
                            <a16:creationId xmlns:a16="http://schemas.microsoft.com/office/drawing/2014/main" id="{8729DFDB-7C08-0641-BD45-B6902D2606E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3285" y="5549125"/>
                        <a:ext cx="428515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3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ore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8" name="TextBox 187">
                        <a:extLst>
                          <a:ext uri="{FF2B5EF4-FFF2-40B4-BE49-F238E27FC236}">
                            <a16:creationId xmlns:a16="http://schemas.microsoft.com/office/drawing/2014/main" id="{FF2D679C-581F-4069-818D-8D534CEE40C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46504" y="3400579"/>
                        <a:ext cx="433260" cy="3385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ko-Kore-KR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77" name="TextBox 176">
                        <a:extLst>
                          <a:ext uri="{FF2B5EF4-FFF2-40B4-BE49-F238E27FC236}">
                            <a16:creationId xmlns:a16="http://schemas.microsoft.com/office/drawing/2014/main" id="{27E75498-0109-F44E-A47C-19B8F724812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46504" y="3400579"/>
                        <a:ext cx="433260" cy="338553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368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ore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9" name="타원 188">
                    <a:extLst>
                      <a:ext uri="{FF2B5EF4-FFF2-40B4-BE49-F238E27FC236}">
                        <a16:creationId xmlns:a16="http://schemas.microsoft.com/office/drawing/2014/main" id="{F64FF76D-656E-47B9-9425-F3F522E3DDC7}"/>
                      </a:ext>
                    </a:extLst>
                  </p:cNvPr>
                  <p:cNvSpPr/>
                  <p:nvPr/>
                </p:nvSpPr>
                <p:spPr>
                  <a:xfrm>
                    <a:off x="1492510" y="5675540"/>
                    <a:ext cx="129654" cy="115402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90" name="타원 189">
                    <a:extLst>
                      <a:ext uri="{FF2B5EF4-FFF2-40B4-BE49-F238E27FC236}">
                        <a16:creationId xmlns:a16="http://schemas.microsoft.com/office/drawing/2014/main" id="{9600EEE6-14A2-4810-98E5-C683F47FC3FF}"/>
                      </a:ext>
                    </a:extLst>
                  </p:cNvPr>
                  <p:cNvSpPr/>
                  <p:nvPr/>
                </p:nvSpPr>
                <p:spPr>
                  <a:xfrm>
                    <a:off x="2677112" y="4564100"/>
                    <a:ext cx="129654" cy="11540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91" name="타원 190">
                    <a:extLst>
                      <a:ext uri="{FF2B5EF4-FFF2-40B4-BE49-F238E27FC236}">
                        <a16:creationId xmlns:a16="http://schemas.microsoft.com/office/drawing/2014/main" id="{DC52ADE2-C34E-4429-BA4D-554C4AA1CF0C}"/>
                      </a:ext>
                    </a:extLst>
                  </p:cNvPr>
                  <p:cNvSpPr/>
                  <p:nvPr/>
                </p:nvSpPr>
                <p:spPr>
                  <a:xfrm>
                    <a:off x="1492510" y="4564100"/>
                    <a:ext cx="129654" cy="115402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93" name="타원 192">
                    <a:extLst>
                      <a:ext uri="{FF2B5EF4-FFF2-40B4-BE49-F238E27FC236}">
                        <a16:creationId xmlns:a16="http://schemas.microsoft.com/office/drawing/2014/main" id="{1670C7C6-0182-451B-8943-C44EDBC722EA}"/>
                      </a:ext>
                    </a:extLst>
                  </p:cNvPr>
                  <p:cNvSpPr/>
                  <p:nvPr/>
                </p:nvSpPr>
                <p:spPr>
                  <a:xfrm>
                    <a:off x="2677112" y="5675540"/>
                    <a:ext cx="129654" cy="115402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BA218F84-14BD-4C19-A5C1-BAE2CD566821}"/>
                    </a:ext>
                  </a:extLst>
                </p:cNvPr>
                <p:cNvSpPr txBox="1"/>
                <p:nvPr/>
              </p:nvSpPr>
              <p:spPr>
                <a:xfrm>
                  <a:off x="6732745" y="3730472"/>
                  <a:ext cx="6944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400" dirty="0">
                      <a:latin typeface="+mn-ea"/>
                    </a:rPr>
                    <a:t>NAND</a:t>
                  </a:r>
                  <a:endParaRPr kumimoji="1" lang="ko-Kore-KR" altLang="en-US" sz="1400" dirty="0">
                    <a:latin typeface="+mn-ea"/>
                  </a:endParaRPr>
                </a:p>
              </p:txBody>
            </p: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27DEAEC-FA9D-4188-9593-D656E1DDDA05}"/>
                  </a:ext>
                </a:extLst>
              </p:cNvPr>
              <p:cNvSpPr txBox="1"/>
              <p:nvPr/>
            </p:nvSpPr>
            <p:spPr>
              <a:xfrm>
                <a:off x="6042506" y="5537341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(0,0)</a:t>
                </a:r>
                <a:endParaRPr kumimoji="1" lang="ko-Kore-KR" altLang="en-US" sz="12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D19DF96-CEB7-4020-A2D5-EA5C782C6A07}"/>
                  </a:ext>
                </a:extLst>
              </p:cNvPr>
              <p:cNvSpPr txBox="1"/>
              <p:nvPr/>
            </p:nvSpPr>
            <p:spPr>
              <a:xfrm>
                <a:off x="6935622" y="5537341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(1,0)</a:t>
                </a:r>
                <a:endParaRPr kumimoji="1" lang="ko-Kore-KR" altLang="en-US" sz="1200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8CC8202-9F92-4583-9E63-3639B51944D3}"/>
                  </a:ext>
                </a:extLst>
              </p:cNvPr>
              <p:cNvSpPr txBox="1"/>
              <p:nvPr/>
            </p:nvSpPr>
            <p:spPr>
              <a:xfrm>
                <a:off x="6935622" y="4342458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(1,1)</a:t>
                </a:r>
                <a:endParaRPr kumimoji="1" lang="ko-Kore-KR" altLang="en-US" sz="12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95D7325-F8BB-4CD5-B773-4E4A8A03ED5C}"/>
                  </a:ext>
                </a:extLst>
              </p:cNvPr>
              <p:cNvSpPr txBox="1"/>
              <p:nvPr/>
            </p:nvSpPr>
            <p:spPr>
              <a:xfrm>
                <a:off x="5870333" y="4342458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(0,1)</a:t>
                </a:r>
                <a:endParaRPr kumimoji="1" lang="ko-Kore-KR" altLang="en-US" sz="1200" dirty="0"/>
              </a:p>
            </p:txBody>
          </p:sp>
          <p:cxnSp>
            <p:nvCxnSpPr>
              <p:cNvPr id="163" name="직선 연결선[R] 181">
                <a:extLst>
                  <a:ext uri="{FF2B5EF4-FFF2-40B4-BE49-F238E27FC236}">
                    <a16:creationId xmlns:a16="http://schemas.microsoft.com/office/drawing/2014/main" id="{AA4063CA-6C2E-4DEF-B465-4BE66B528E38}"/>
                  </a:ext>
                </a:extLst>
              </p:cNvPr>
              <p:cNvCxnSpPr/>
              <p:nvPr/>
            </p:nvCxnSpPr>
            <p:spPr>
              <a:xfrm>
                <a:off x="6137627" y="4114175"/>
                <a:ext cx="1480846" cy="148084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D36AF27-F116-4742-BBCD-242488DD55D8}"/>
                </a:ext>
              </a:extLst>
            </p:cNvPr>
            <p:cNvGrpSpPr/>
            <p:nvPr/>
          </p:nvGrpSpPr>
          <p:grpSpPr>
            <a:xfrm>
              <a:off x="5454459" y="4381397"/>
              <a:ext cx="2355521" cy="2169184"/>
              <a:chOff x="8166015" y="3371994"/>
              <a:chExt cx="2355521" cy="2169184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0CB6E647-57D4-4B93-95C8-AE27958902F6}"/>
                  </a:ext>
                </a:extLst>
              </p:cNvPr>
              <p:cNvGrpSpPr/>
              <p:nvPr/>
            </p:nvGrpSpPr>
            <p:grpSpPr>
              <a:xfrm>
                <a:off x="8357095" y="3371994"/>
                <a:ext cx="2164441" cy="2083868"/>
                <a:chOff x="8357095" y="3371994"/>
                <a:chExt cx="2164441" cy="2083868"/>
              </a:xfrm>
            </p:grpSpPr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id="{C3FC4452-35C1-441E-A110-C3F46BC76685}"/>
                    </a:ext>
                  </a:extLst>
                </p:cNvPr>
                <p:cNvGrpSpPr/>
                <p:nvPr/>
              </p:nvGrpSpPr>
              <p:grpSpPr>
                <a:xfrm>
                  <a:off x="8593698" y="3371994"/>
                  <a:ext cx="1927838" cy="1864549"/>
                  <a:chOff x="405459" y="3869241"/>
                  <a:chExt cx="1927838" cy="1864549"/>
                </a:xfrm>
              </p:grpSpPr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72AF8ACE-D903-4A10-BFA2-21A71DFDDC47}"/>
                      </a:ext>
                    </a:extLst>
                  </p:cNvPr>
                  <p:cNvGrpSpPr/>
                  <p:nvPr/>
                </p:nvGrpSpPr>
                <p:grpSpPr>
                  <a:xfrm>
                    <a:off x="405459" y="3900635"/>
                    <a:ext cx="1927838" cy="1833155"/>
                    <a:chOff x="1346504" y="3400579"/>
                    <a:chExt cx="2525296" cy="2487100"/>
                  </a:xfrm>
                </p:grpSpPr>
                <p:cxnSp>
                  <p:nvCxnSpPr>
                    <p:cNvPr id="150" name="직선 화살표 연결선 149">
                      <a:extLst>
                        <a:ext uri="{FF2B5EF4-FFF2-40B4-BE49-F238E27FC236}">
                          <a16:creationId xmlns:a16="http://schemas.microsoft.com/office/drawing/2014/main" id="{D6D1D0E9-E77D-4F54-A062-FEC4F4B20A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57338" y="5733790"/>
                      <a:ext cx="195738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직선 화살표 연결선 150">
                      <a:extLst>
                        <a:ext uri="{FF2B5EF4-FFF2-40B4-BE49-F238E27FC236}">
                          <a16:creationId xmlns:a16="http://schemas.microsoft.com/office/drawing/2014/main" id="{030A8049-3F1A-4D7B-B640-9B6ED7F7B1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57337" y="3814763"/>
                      <a:ext cx="0" cy="191902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2" name="TextBox 151">
                          <a:extLst>
                            <a:ext uri="{FF2B5EF4-FFF2-40B4-BE49-F238E27FC236}">
                              <a16:creationId xmlns:a16="http://schemas.microsoft.com/office/drawing/2014/main" id="{3353BCFC-2906-489D-8851-B8DCB9C6308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43285" y="5549125"/>
                          <a:ext cx="428515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28" name="TextBox 127">
                          <a:extLst>
                            <a:ext uri="{FF2B5EF4-FFF2-40B4-BE49-F238E27FC236}">
                              <a16:creationId xmlns:a16="http://schemas.microsoft.com/office/drawing/2014/main" id="{C4F049E3-4414-634E-A25F-F8BB56B1DD8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3285" y="5549125"/>
                          <a:ext cx="428515" cy="33855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r="-4000" b="-3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3" name="TextBox 152">
                          <a:extLst>
                            <a:ext uri="{FF2B5EF4-FFF2-40B4-BE49-F238E27FC236}">
                              <a16:creationId xmlns:a16="http://schemas.microsoft.com/office/drawing/2014/main" id="{AF021DE8-A852-4B40-8D86-BF2D7291B94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46504" y="3400579"/>
                          <a:ext cx="433260" cy="33855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129" name="TextBox 128">
                          <a:extLst>
                            <a:ext uri="{FF2B5EF4-FFF2-40B4-BE49-F238E27FC236}">
                              <a16:creationId xmlns:a16="http://schemas.microsoft.com/office/drawing/2014/main" id="{7CA5DD2A-3B36-5F40-92A1-E08F07A49E7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46504" y="3400579"/>
                          <a:ext cx="433260" cy="338553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b="-3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ore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54" name="타원 153">
                      <a:extLst>
                        <a:ext uri="{FF2B5EF4-FFF2-40B4-BE49-F238E27FC236}">
                          <a16:creationId xmlns:a16="http://schemas.microsoft.com/office/drawing/2014/main" id="{1C9699AE-2D28-4B7F-A2E2-3BA9C011C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567554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id="{5D8A9D1B-52E9-4A7E-A472-8AE9155B3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456410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56" name="타원 155">
                      <a:extLst>
                        <a:ext uri="{FF2B5EF4-FFF2-40B4-BE49-F238E27FC236}">
                          <a16:creationId xmlns:a16="http://schemas.microsoft.com/office/drawing/2014/main" id="{668D0A9E-A0E1-4541-991B-974D7417ED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456410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  <p:sp>
                  <p:nvSpPr>
                    <p:cNvPr id="157" name="타원 156">
                      <a:extLst>
                        <a:ext uri="{FF2B5EF4-FFF2-40B4-BE49-F238E27FC236}">
                          <a16:creationId xmlns:a16="http://schemas.microsoft.com/office/drawing/2014/main" id="{30DD1632-E2CC-46EB-9797-6ED2A85CE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567554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/>
                    </a:p>
                  </p:txBody>
                </p:sp>
              </p:grp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BEC2ED38-AB37-454A-BAD0-29102C332FB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268" y="3869241"/>
                    <a:ext cx="453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ore-KR" sz="1400" dirty="0">
                        <a:latin typeface="+mn-ea"/>
                      </a:rPr>
                      <a:t>OR</a:t>
                    </a:r>
                    <a:endParaRPr kumimoji="1" lang="ko-Kore-KR" altLang="en-US" sz="1400" dirty="0">
                      <a:latin typeface="+mn-ea"/>
                    </a:endParaRPr>
                  </a:p>
                </p:txBody>
              </p:sp>
            </p:grp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EFB1F15-BB52-42DB-8DC2-D045A0AA58B9}"/>
                    </a:ext>
                  </a:extLst>
                </p:cNvPr>
                <p:cNvSpPr txBox="1"/>
                <p:nvPr/>
              </p:nvSpPr>
              <p:spPr>
                <a:xfrm>
                  <a:off x="8529268" y="5178863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(0,0)</a:t>
                  </a:r>
                  <a:endParaRPr kumimoji="1" lang="ko-Kore-KR" altLang="en-US" sz="1200" dirty="0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ADE8F65-6D94-4D4E-8E4A-26398226D892}"/>
                    </a:ext>
                  </a:extLst>
                </p:cNvPr>
                <p:cNvSpPr txBox="1"/>
                <p:nvPr/>
              </p:nvSpPr>
              <p:spPr>
                <a:xfrm>
                  <a:off x="9422384" y="5178863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(1,0)</a:t>
                  </a:r>
                  <a:endParaRPr kumimoji="1" lang="ko-Kore-KR" altLang="en-US" sz="1200" dirty="0"/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E692C84-31E0-40FD-B728-242008C49759}"/>
                    </a:ext>
                  </a:extLst>
                </p:cNvPr>
                <p:cNvSpPr txBox="1"/>
                <p:nvPr/>
              </p:nvSpPr>
              <p:spPr>
                <a:xfrm>
                  <a:off x="9422384" y="3983980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(1,1)</a:t>
                  </a:r>
                  <a:endParaRPr kumimoji="1" lang="ko-Kore-KR" altLang="en-US" sz="1200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8E08FD4-C9B1-4247-8CA2-91614A3BD6EE}"/>
                    </a:ext>
                  </a:extLst>
                </p:cNvPr>
                <p:cNvSpPr txBox="1"/>
                <p:nvPr/>
              </p:nvSpPr>
              <p:spPr>
                <a:xfrm>
                  <a:off x="8357095" y="3983980"/>
                  <a:ext cx="4732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200" dirty="0"/>
                    <a:t>(0,1)</a:t>
                  </a:r>
                  <a:endParaRPr kumimoji="1" lang="ko-Kore-KR" altLang="en-US" sz="1200" dirty="0"/>
                </a:p>
              </p:txBody>
            </p:sp>
          </p:grpSp>
          <p:cxnSp>
            <p:nvCxnSpPr>
              <p:cNvPr id="95" name="직선 연결선[R] 183">
                <a:extLst>
                  <a:ext uri="{FF2B5EF4-FFF2-40B4-BE49-F238E27FC236}">
                    <a16:creationId xmlns:a16="http://schemas.microsoft.com/office/drawing/2014/main" id="{FF2D05E0-DB3F-4506-A334-20B01D2D3920}"/>
                  </a:ext>
                </a:extLst>
              </p:cNvPr>
              <p:cNvCxnSpPr/>
              <p:nvPr/>
            </p:nvCxnSpPr>
            <p:spPr>
              <a:xfrm>
                <a:off x="8166015" y="4060332"/>
                <a:ext cx="1480846" cy="1480846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E80A01CB-37D0-48E7-9CD6-145BDD4BCEA4}"/>
              </a:ext>
            </a:extLst>
          </p:cNvPr>
          <p:cNvGrpSpPr/>
          <p:nvPr/>
        </p:nvGrpSpPr>
        <p:grpSpPr>
          <a:xfrm>
            <a:off x="9180049" y="4296380"/>
            <a:ext cx="2164441" cy="2171769"/>
            <a:chOff x="321256" y="4021641"/>
            <a:chExt cx="2164441" cy="2171769"/>
          </a:xfrm>
        </p:grpSpPr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86A26B79-B523-4219-B1BD-DB1C8567D03A}"/>
                </a:ext>
              </a:extLst>
            </p:cNvPr>
            <p:cNvGrpSpPr/>
            <p:nvPr/>
          </p:nvGrpSpPr>
          <p:grpSpPr>
            <a:xfrm>
              <a:off x="321256" y="4021641"/>
              <a:ext cx="2164441" cy="2083868"/>
              <a:chOff x="168856" y="3869241"/>
              <a:chExt cx="2164441" cy="2083868"/>
            </a:xfrm>
          </p:grpSpPr>
          <p:grpSp>
            <p:nvGrpSpPr>
              <p:cNvPr id="221" name="그룹 220">
                <a:extLst>
                  <a:ext uri="{FF2B5EF4-FFF2-40B4-BE49-F238E27FC236}">
                    <a16:creationId xmlns:a16="http://schemas.microsoft.com/office/drawing/2014/main" id="{55F6BD65-6A56-4DD8-A98F-D3FBE451FF3B}"/>
                  </a:ext>
                </a:extLst>
              </p:cNvPr>
              <p:cNvGrpSpPr/>
              <p:nvPr/>
            </p:nvGrpSpPr>
            <p:grpSpPr>
              <a:xfrm>
                <a:off x="405459" y="3869241"/>
                <a:ext cx="1927838" cy="1864549"/>
                <a:chOff x="405459" y="3869241"/>
                <a:chExt cx="1927838" cy="1864549"/>
              </a:xfrm>
            </p:grpSpPr>
            <p:grpSp>
              <p:nvGrpSpPr>
                <p:cNvPr id="226" name="그룹 225">
                  <a:extLst>
                    <a:ext uri="{FF2B5EF4-FFF2-40B4-BE49-F238E27FC236}">
                      <a16:creationId xmlns:a16="http://schemas.microsoft.com/office/drawing/2014/main" id="{3B238AC3-8800-4D2E-AF5E-8FFC178319D6}"/>
                    </a:ext>
                  </a:extLst>
                </p:cNvPr>
                <p:cNvGrpSpPr/>
                <p:nvPr/>
              </p:nvGrpSpPr>
              <p:grpSpPr>
                <a:xfrm>
                  <a:off x="405459" y="3900635"/>
                  <a:ext cx="1927838" cy="1833155"/>
                  <a:chOff x="1346504" y="3400579"/>
                  <a:chExt cx="2525296" cy="2487100"/>
                </a:xfrm>
              </p:grpSpPr>
              <p:cxnSp>
                <p:nvCxnSpPr>
                  <p:cNvPr id="228" name="직선 화살표 연결선 227">
                    <a:extLst>
                      <a:ext uri="{FF2B5EF4-FFF2-40B4-BE49-F238E27FC236}">
                        <a16:creationId xmlns:a16="http://schemas.microsoft.com/office/drawing/2014/main" id="{99640958-DAA4-404D-A790-83CC95FF5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557338" y="5733790"/>
                    <a:ext cx="195738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직선 화살표 연결선 228">
                    <a:extLst>
                      <a:ext uri="{FF2B5EF4-FFF2-40B4-BE49-F238E27FC236}">
                        <a16:creationId xmlns:a16="http://schemas.microsoft.com/office/drawing/2014/main" id="{06C3BECE-953C-47D4-ADCC-76729FC8DE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57337" y="3814763"/>
                    <a:ext cx="0" cy="19190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0" name="TextBox 229">
                        <a:extLst>
                          <a:ext uri="{FF2B5EF4-FFF2-40B4-BE49-F238E27FC236}">
                            <a16:creationId xmlns:a16="http://schemas.microsoft.com/office/drawing/2014/main" id="{4A914BE4-18AC-4E88-834D-5733763964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43285" y="5549125"/>
                        <a:ext cx="42851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ko-Kore-KR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6ED89312-EA51-6545-9ED6-19F39566C34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43285" y="5549125"/>
                        <a:ext cx="428515" cy="338554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ore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TextBox 230">
                        <a:extLst>
                          <a:ext uri="{FF2B5EF4-FFF2-40B4-BE49-F238E27FC236}">
                            <a16:creationId xmlns:a16="http://schemas.microsoft.com/office/drawing/2014/main" id="{B866F9C6-2480-43CA-9B06-0E86BE0B87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46504" y="3400579"/>
                        <a:ext cx="433260" cy="3385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ko-Kore-KR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8A4C53C0-7A1F-A942-8449-3AD9F097ACA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46504" y="3400579"/>
                        <a:ext cx="433260" cy="338553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 b="-368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ore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2" name="타원 231">
                    <a:extLst>
                      <a:ext uri="{FF2B5EF4-FFF2-40B4-BE49-F238E27FC236}">
                        <a16:creationId xmlns:a16="http://schemas.microsoft.com/office/drawing/2014/main" id="{323B53CD-24FA-4F36-9AB8-B43D9F96F38E}"/>
                      </a:ext>
                    </a:extLst>
                  </p:cNvPr>
                  <p:cNvSpPr/>
                  <p:nvPr/>
                </p:nvSpPr>
                <p:spPr>
                  <a:xfrm>
                    <a:off x="1492510" y="5675540"/>
                    <a:ext cx="129654" cy="1154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3" name="타원 232">
                    <a:extLst>
                      <a:ext uri="{FF2B5EF4-FFF2-40B4-BE49-F238E27FC236}">
                        <a16:creationId xmlns:a16="http://schemas.microsoft.com/office/drawing/2014/main" id="{171C012A-F32E-4B0B-9BDE-6F244B4538A6}"/>
                      </a:ext>
                    </a:extLst>
                  </p:cNvPr>
                  <p:cNvSpPr/>
                  <p:nvPr/>
                </p:nvSpPr>
                <p:spPr>
                  <a:xfrm>
                    <a:off x="2677112" y="4564100"/>
                    <a:ext cx="129654" cy="1154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453699D3-4814-42FA-943E-55DC464EB114}"/>
                      </a:ext>
                    </a:extLst>
                  </p:cNvPr>
                  <p:cNvSpPr/>
                  <p:nvPr/>
                </p:nvSpPr>
                <p:spPr>
                  <a:xfrm>
                    <a:off x="1492510" y="4564100"/>
                    <a:ext cx="129654" cy="115402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9E44CA5A-F36E-4CF4-9627-9F987E056818}"/>
                      </a:ext>
                    </a:extLst>
                  </p:cNvPr>
                  <p:cNvSpPr/>
                  <p:nvPr/>
                </p:nvSpPr>
                <p:spPr>
                  <a:xfrm>
                    <a:off x="2677112" y="5675540"/>
                    <a:ext cx="129654" cy="115402"/>
                  </a:xfrm>
                  <a:prstGeom prst="ellipse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</p:grp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52C1CF2-2D9E-4E27-919B-761E80D3EAC6}"/>
                    </a:ext>
                  </a:extLst>
                </p:cNvPr>
                <p:cNvSpPr txBox="1"/>
                <p:nvPr/>
              </p:nvSpPr>
              <p:spPr>
                <a:xfrm>
                  <a:off x="1031268" y="3869241"/>
                  <a:ext cx="57419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400" dirty="0">
                      <a:latin typeface="+mn-ea"/>
                    </a:rPr>
                    <a:t>XOR</a:t>
                  </a:r>
                  <a:endParaRPr kumimoji="1" lang="ko-Kore-KR" altLang="en-US" sz="1400" dirty="0">
                    <a:latin typeface="+mn-ea"/>
                  </a:endParaRPr>
                </a:p>
              </p:txBody>
            </p:sp>
          </p:grp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5FD132B0-33AE-4500-AF49-48100442D4C4}"/>
                  </a:ext>
                </a:extLst>
              </p:cNvPr>
              <p:cNvSpPr txBox="1"/>
              <p:nvPr/>
            </p:nvSpPr>
            <p:spPr>
              <a:xfrm>
                <a:off x="341029" y="5676110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(0,0)</a:t>
                </a:r>
                <a:endParaRPr kumimoji="1" lang="ko-Kore-KR" altLang="en-US" sz="1200" dirty="0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05EBA4A-521C-4248-8F4F-1B7DCBCA94A4}"/>
                  </a:ext>
                </a:extLst>
              </p:cNvPr>
              <p:cNvSpPr txBox="1"/>
              <p:nvPr/>
            </p:nvSpPr>
            <p:spPr>
              <a:xfrm>
                <a:off x="1234145" y="5676110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(1,0)</a:t>
                </a:r>
                <a:endParaRPr kumimoji="1" lang="ko-Kore-KR" altLang="en-US" sz="1200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614D91F-AF8A-41FA-AC2D-BC127EEF965C}"/>
                  </a:ext>
                </a:extLst>
              </p:cNvPr>
              <p:cNvSpPr txBox="1"/>
              <p:nvPr/>
            </p:nvSpPr>
            <p:spPr>
              <a:xfrm>
                <a:off x="1234145" y="4481227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(1,1)</a:t>
                </a:r>
                <a:endParaRPr kumimoji="1" lang="ko-Kore-KR" altLang="en-US" sz="1200" dirty="0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09B24B77-9A31-4801-9893-7E2DB13BADAE}"/>
                  </a:ext>
                </a:extLst>
              </p:cNvPr>
              <p:cNvSpPr txBox="1"/>
              <p:nvPr/>
            </p:nvSpPr>
            <p:spPr>
              <a:xfrm>
                <a:off x="168856" y="4481227"/>
                <a:ext cx="473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(0,1)</a:t>
                </a:r>
                <a:endParaRPr kumimoji="1" lang="ko-Kore-KR" altLang="en-US" sz="1200" dirty="0"/>
              </a:p>
            </p:txBody>
          </p:sp>
        </p:grpSp>
        <p:sp>
          <p:nvSpPr>
            <p:cNvPr id="220" name="자유형 191">
              <a:extLst>
                <a:ext uri="{FF2B5EF4-FFF2-40B4-BE49-F238E27FC236}">
                  <a16:creationId xmlns:a16="http://schemas.microsoft.com/office/drawing/2014/main" id="{BC5E1464-7387-41C6-ABCB-B35AC35C4C3F}"/>
                </a:ext>
              </a:extLst>
            </p:cNvPr>
            <p:cNvSpPr/>
            <p:nvPr/>
          </p:nvSpPr>
          <p:spPr>
            <a:xfrm>
              <a:off x="332731" y="4531417"/>
              <a:ext cx="1661161" cy="1661993"/>
            </a:xfrm>
            <a:custGeom>
              <a:avLst/>
              <a:gdLst>
                <a:gd name="connsiteX0" fmla="*/ 25488 w 1661161"/>
                <a:gd name="connsiteY0" fmla="*/ 68863 h 1661993"/>
                <a:gd name="connsiteX1" fmla="*/ 534535 w 1661161"/>
                <a:gd name="connsiteY1" fmla="*/ 40583 h 1661993"/>
                <a:gd name="connsiteX2" fmla="*/ 685364 w 1661161"/>
                <a:gd name="connsiteY2" fmla="*/ 549630 h 1661993"/>
                <a:gd name="connsiteX3" fmla="*/ 44341 w 1661161"/>
                <a:gd name="connsiteY3" fmla="*/ 1181226 h 1661993"/>
                <a:gd name="connsiteX4" fmla="*/ 129182 w 1661161"/>
                <a:gd name="connsiteY4" fmla="*/ 1614859 h 1661993"/>
                <a:gd name="connsiteX5" fmla="*/ 723071 w 1661161"/>
                <a:gd name="connsiteY5" fmla="*/ 1501738 h 1661993"/>
                <a:gd name="connsiteX6" fmla="*/ 1043582 w 1661161"/>
                <a:gd name="connsiteY6" fmla="*/ 794727 h 1661993"/>
                <a:gd name="connsiteX7" fmla="*/ 1637471 w 1661161"/>
                <a:gd name="connsiteY7" fmla="*/ 1002117 h 1661993"/>
                <a:gd name="connsiteX8" fmla="*/ 1486642 w 1661161"/>
                <a:gd name="connsiteY8" fmla="*/ 1661993 h 166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161" h="1661993">
                  <a:moveTo>
                    <a:pt x="25488" y="68863"/>
                  </a:moveTo>
                  <a:cubicBezTo>
                    <a:pt x="225022" y="14659"/>
                    <a:pt x="424556" y="-39545"/>
                    <a:pt x="534535" y="40583"/>
                  </a:cubicBezTo>
                  <a:cubicBezTo>
                    <a:pt x="644514" y="120711"/>
                    <a:pt x="767063" y="359523"/>
                    <a:pt x="685364" y="549630"/>
                  </a:cubicBezTo>
                  <a:cubicBezTo>
                    <a:pt x="603665" y="739737"/>
                    <a:pt x="137038" y="1003688"/>
                    <a:pt x="44341" y="1181226"/>
                  </a:cubicBezTo>
                  <a:cubicBezTo>
                    <a:pt x="-48356" y="1358764"/>
                    <a:pt x="16060" y="1561440"/>
                    <a:pt x="129182" y="1614859"/>
                  </a:cubicBezTo>
                  <a:cubicBezTo>
                    <a:pt x="242304" y="1668278"/>
                    <a:pt x="570671" y="1638427"/>
                    <a:pt x="723071" y="1501738"/>
                  </a:cubicBezTo>
                  <a:cubicBezTo>
                    <a:pt x="875471" y="1365049"/>
                    <a:pt x="891182" y="877997"/>
                    <a:pt x="1043582" y="794727"/>
                  </a:cubicBezTo>
                  <a:cubicBezTo>
                    <a:pt x="1195982" y="711457"/>
                    <a:pt x="1563628" y="857573"/>
                    <a:pt x="1637471" y="1002117"/>
                  </a:cubicBezTo>
                  <a:cubicBezTo>
                    <a:pt x="1711314" y="1146661"/>
                    <a:pt x="1598978" y="1404327"/>
                    <a:pt x="1486642" y="166199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" name="그래픽 2" descr="물음표">
            <a:extLst>
              <a:ext uri="{FF2B5EF4-FFF2-40B4-BE49-F238E27FC236}">
                <a16:creationId xmlns:a16="http://schemas.microsoft.com/office/drawing/2014/main" id="{14BC2EA8-BFE6-724B-BE11-BC9F8D7DF4A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829434" y="3883855"/>
            <a:ext cx="1048732" cy="1048732"/>
          </a:xfrm>
          <a:prstGeom prst="rect">
            <a:avLst/>
          </a:prstGeom>
        </p:spPr>
      </p:pic>
      <p:sp>
        <p:nvSpPr>
          <p:cNvPr id="2" name="화살표: 왼쪽/오른쪽 1">
            <a:extLst>
              <a:ext uri="{FF2B5EF4-FFF2-40B4-BE49-F238E27FC236}">
                <a16:creationId xmlns:a16="http://schemas.microsoft.com/office/drawing/2014/main" id="{E899CCA1-47A1-45EB-9B91-71EFB7376835}"/>
              </a:ext>
            </a:extLst>
          </p:cNvPr>
          <p:cNvSpPr/>
          <p:nvPr/>
        </p:nvSpPr>
        <p:spPr>
          <a:xfrm>
            <a:off x="7805375" y="5323081"/>
            <a:ext cx="872598" cy="3375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1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969323EC-CA30-4E97-AA67-21ED5780701B}"/>
              </a:ext>
            </a:extLst>
          </p:cNvPr>
          <p:cNvSpPr txBox="1"/>
          <p:nvPr/>
        </p:nvSpPr>
        <p:spPr>
          <a:xfrm>
            <a:off x="3429629" y="426613"/>
            <a:ext cx="1276125" cy="277485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ko-KR" altLang="en-US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A838236-1B6C-2941-9E81-13CB6D37A071}"/>
              </a:ext>
            </a:extLst>
          </p:cNvPr>
          <p:cNvSpPr txBox="1"/>
          <p:nvPr/>
        </p:nvSpPr>
        <p:spPr>
          <a:xfrm>
            <a:off x="909196" y="928728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AND</a:t>
            </a:r>
            <a:endParaRPr kumimoji="1" lang="ko-Kore-KR" altLang="en-US" sz="1400" b="1" dirty="0">
              <a:latin typeface="+mn-e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22D55E1-8BCE-2B4D-A507-AC4B8A3E2342}"/>
              </a:ext>
            </a:extLst>
          </p:cNvPr>
          <p:cNvSpPr txBox="1"/>
          <p:nvPr/>
        </p:nvSpPr>
        <p:spPr>
          <a:xfrm>
            <a:off x="869868" y="2861364"/>
            <a:ext cx="70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NAND</a:t>
            </a:r>
            <a:endParaRPr kumimoji="1" lang="ko-Kore-KR" altLang="en-US" sz="1400" b="1" dirty="0">
              <a:latin typeface="+mn-ea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8E53C46-5BED-F449-9E05-894848DB5ECF}"/>
              </a:ext>
            </a:extLst>
          </p:cNvPr>
          <p:cNvSpPr txBox="1"/>
          <p:nvPr/>
        </p:nvSpPr>
        <p:spPr>
          <a:xfrm>
            <a:off x="949645" y="4800536"/>
            <a:ext cx="45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OR</a:t>
            </a:r>
            <a:endParaRPr kumimoji="1" lang="ko-Kore-KR" altLang="en-US" sz="14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4" name="표 2">
                <a:extLst>
                  <a:ext uri="{FF2B5EF4-FFF2-40B4-BE49-F238E27FC236}">
                    <a16:creationId xmlns:a16="http://schemas.microsoft.com/office/drawing/2014/main" id="{707A7BE8-9F1A-6F4A-809F-CAF278C18E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58813" y="316086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4" name="표 2">
                <a:extLst>
                  <a:ext uri="{FF2B5EF4-FFF2-40B4-BE49-F238E27FC236}">
                    <a16:creationId xmlns:a16="http://schemas.microsoft.com/office/drawing/2014/main" id="{707A7BE8-9F1A-6F4A-809F-CAF278C18E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58813" y="316086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515" t="-1818" r="-2015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3077" t="-1818" r="-1046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818" r="-3030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표 2">
                <a:extLst>
                  <a:ext uri="{FF2B5EF4-FFF2-40B4-BE49-F238E27FC236}">
                    <a16:creationId xmlns:a16="http://schemas.microsoft.com/office/drawing/2014/main" id="{C4F446FF-2DF8-EB41-AA09-AEE99BC64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1961" y="5138458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표 2">
                <a:extLst>
                  <a:ext uri="{FF2B5EF4-FFF2-40B4-BE49-F238E27FC236}">
                    <a16:creationId xmlns:a16="http://schemas.microsoft.com/office/drawing/2014/main" id="{C4F446FF-2DF8-EB41-AA09-AEE99BC647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1961" y="5138458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515" t="-1818" r="-2015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3077" t="-1818" r="-1046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818" r="-3030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8" name="표 2">
                <a:extLst>
                  <a:ext uri="{FF2B5EF4-FFF2-40B4-BE49-F238E27FC236}">
                    <a16:creationId xmlns:a16="http://schemas.microsoft.com/office/drawing/2014/main" id="{D020E56C-FC1E-D248-B8F0-E59BDB1D94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9260" y="316086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8" name="표 2">
                <a:extLst>
                  <a:ext uri="{FF2B5EF4-FFF2-40B4-BE49-F238E27FC236}">
                    <a16:creationId xmlns:a16="http://schemas.microsoft.com/office/drawing/2014/main" id="{D020E56C-FC1E-D248-B8F0-E59BDB1D94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9260" y="316086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1818" r="-2046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818" r="-1015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03077" t="-1818" r="-3077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9" name="표 2">
                <a:extLst>
                  <a:ext uri="{FF2B5EF4-FFF2-40B4-BE49-F238E27FC236}">
                    <a16:creationId xmlns:a16="http://schemas.microsoft.com/office/drawing/2014/main" id="{DFEDAB1C-C60A-874E-8753-94F00B315D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625" y="123650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9" name="표 2">
                <a:extLst>
                  <a:ext uri="{FF2B5EF4-FFF2-40B4-BE49-F238E27FC236}">
                    <a16:creationId xmlns:a16="http://schemas.microsoft.com/office/drawing/2014/main" id="{DFEDAB1C-C60A-874E-8753-94F00B315DA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1625" y="1236505"/>
              <a:ext cx="119089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6"/>
                          <a:stretch>
                            <a:fillRect l="-1515" t="-1818" r="-2015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6"/>
                          <a:stretch>
                            <a:fillRect l="-103077" t="-1818" r="-1046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818" r="-3030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55D02A82-0A7C-4953-8BE0-D71D77C97783}"/>
              </a:ext>
            </a:extLst>
          </p:cNvPr>
          <p:cNvGraphicFramePr>
            <a:graphicFrameLocks noGrp="1"/>
          </p:cNvGraphicFramePr>
          <p:nvPr/>
        </p:nvGraphicFramePr>
        <p:xfrm>
          <a:off x="251909" y="108897"/>
          <a:ext cx="11922684" cy="64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12474">
                  <a:extLst>
                    <a:ext uri="{9D8B030D-6E8A-4147-A177-3AD203B41FA5}">
                      <a16:colId xmlns:a16="http://schemas.microsoft.com/office/drawing/2014/main" val="3399294369"/>
                    </a:ext>
                  </a:extLst>
                </a:gridCol>
                <a:gridCol w="11110210">
                  <a:extLst>
                    <a:ext uri="{9D8B030D-6E8A-4147-A177-3AD203B41FA5}">
                      <a16:colId xmlns:a16="http://schemas.microsoft.com/office/drawing/2014/main" val="1303068066"/>
                    </a:ext>
                  </a:extLst>
                </a:gridCol>
              </a:tblGrid>
              <a:tr h="3232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Q</a:t>
                      </a:r>
                      <a:endParaRPr lang="ko-KR" altLang="en-US" sz="18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b="1" dirty="0">
                          <a:latin typeface="+mn-ea"/>
                        </a:rPr>
                        <a:t>AND</a:t>
                      </a:r>
                      <a:r>
                        <a:rPr kumimoji="1" lang="ko-KR" altLang="en-US" b="0" dirty="0">
                          <a:latin typeface="+mn-ea"/>
                        </a:rPr>
                        <a:t>와</a:t>
                      </a:r>
                      <a:r>
                        <a:rPr kumimoji="1" lang="en-US" altLang="ko-KR" b="0" dirty="0">
                          <a:latin typeface="+mn-ea"/>
                        </a:rPr>
                        <a:t> </a:t>
                      </a:r>
                      <a:r>
                        <a:rPr kumimoji="1" lang="en-US" altLang="ko-KR" b="1" dirty="0">
                          <a:latin typeface="+mn-ea"/>
                        </a:rPr>
                        <a:t>NAND</a:t>
                      </a:r>
                      <a:r>
                        <a:rPr kumimoji="1" lang="en-US" altLang="ko-KR" b="0" dirty="0">
                          <a:latin typeface="+mn-ea"/>
                        </a:rPr>
                        <a:t>, </a:t>
                      </a:r>
                      <a:r>
                        <a:rPr kumimoji="1" lang="en-US" altLang="ko-KR" b="1" dirty="0">
                          <a:latin typeface="+mn-ea"/>
                        </a:rPr>
                        <a:t>OR</a:t>
                      </a:r>
                      <a:r>
                        <a:rPr kumimoji="1" lang="ko-KR" altLang="en-US" b="0" dirty="0">
                          <a:latin typeface="+mn-ea"/>
                        </a:rPr>
                        <a:t>의 논리 회로를 잘 조합하여 활용하면 </a:t>
                      </a:r>
                      <a:r>
                        <a:rPr kumimoji="1" lang="en-US" altLang="ko-KR" b="0" dirty="0">
                          <a:latin typeface="+mn-ea"/>
                        </a:rPr>
                        <a:t>XOR </a:t>
                      </a:r>
                      <a:r>
                        <a:rPr kumimoji="1" lang="ko-KR" altLang="en-US" b="0" dirty="0">
                          <a:latin typeface="+mn-ea"/>
                        </a:rPr>
                        <a:t>문제를 해결 가능하다고 합니다</a:t>
                      </a:r>
                      <a:r>
                        <a:rPr kumimoji="1" lang="en-US" altLang="ko-KR" b="0" dirty="0">
                          <a:latin typeface="+mn-ea"/>
                        </a:rPr>
                        <a:t>. </a:t>
                      </a:r>
                    </a:p>
                    <a:p>
                      <a:pPr latinLnBrk="1"/>
                      <a:r>
                        <a:rPr kumimoji="1" lang="ko-KR" altLang="en-US" b="0" dirty="0">
                          <a:latin typeface="+mn-ea"/>
                        </a:rPr>
                        <a:t>아래 </a:t>
                      </a:r>
                      <a:r>
                        <a:rPr kumimoji="1" lang="ko-KR" altLang="en-US" b="1" dirty="0">
                          <a:latin typeface="+mn-ea"/>
                        </a:rPr>
                        <a:t>그림 </a:t>
                      </a:r>
                      <a:r>
                        <a:rPr kumimoji="1" lang="en-US" altLang="ko-KR" b="1" dirty="0">
                          <a:latin typeface="+mn-ea"/>
                        </a:rPr>
                        <a:t>A</a:t>
                      </a:r>
                      <a:r>
                        <a:rPr kumimoji="1" lang="ko-KR" altLang="en-US" b="0" dirty="0">
                          <a:latin typeface="+mn-ea"/>
                        </a:rPr>
                        <a:t>에서 표의 </a:t>
                      </a:r>
                      <a:r>
                        <a:rPr kumimoji="1" lang="ko-KR" altLang="en-US" b="1" dirty="0">
                          <a:latin typeface="+mn-ea"/>
                        </a:rPr>
                        <a:t>초록색 빈칸</a:t>
                      </a:r>
                      <a:r>
                        <a:rPr kumimoji="1" lang="ko-KR" altLang="en-US" b="0" dirty="0">
                          <a:latin typeface="+mn-ea"/>
                        </a:rPr>
                        <a:t>에 알맞은 수를 써 넣어보세요</a:t>
                      </a:r>
                      <a:r>
                        <a:rPr kumimoji="1" lang="en-US" altLang="ko-KR" b="0" dirty="0">
                          <a:latin typeface="+mn-ea"/>
                        </a:rPr>
                        <a:t>.</a:t>
                      </a:r>
                      <a:endParaRPr lang="ko-KR" altLang="en-US" sz="1800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6656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1314BF9-2FCD-47B7-A92C-27DD840E3727}"/>
              </a:ext>
            </a:extLst>
          </p:cNvPr>
          <p:cNvSpPr txBox="1"/>
          <p:nvPr/>
        </p:nvSpPr>
        <p:spPr>
          <a:xfrm>
            <a:off x="3667161" y="2805827"/>
            <a:ext cx="57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latin typeface="+mn-ea"/>
              </a:rPr>
              <a:t>XOR</a:t>
            </a:r>
            <a:endParaRPr kumimoji="1" lang="ko-Kore-KR" altLang="en-US" sz="14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FFB7CB-0781-48A8-8E0E-53638BACE1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60537" y="3511357"/>
              <a:ext cx="793928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72170522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195292397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36913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544722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7519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131278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28742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FFB7CB-0781-48A8-8E0E-53638BACE1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60537" y="3511357"/>
              <a:ext cx="793928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72170522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195292397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515" t="-3636" r="-103030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7"/>
                          <a:stretch>
                            <a:fillRect l="-101515" t="-3636" r="-3030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3691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5447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7519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1312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28742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5E47F81-9C4D-44C3-B12D-FC8C37EFC9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43342" y="1956877"/>
              <a:ext cx="108490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1634">
                      <a:extLst>
                        <a:ext uri="{9D8B030D-6E8A-4147-A177-3AD203B41FA5}">
                          <a16:colId xmlns:a16="http://schemas.microsoft.com/office/drawing/2014/main" val="880096591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890545758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5E47F81-9C4D-44C3-B12D-FC8C37EFC94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43342" y="1956877"/>
              <a:ext cx="108490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1634">
                      <a:extLst>
                        <a:ext uri="{9D8B030D-6E8A-4147-A177-3AD203B41FA5}">
                          <a16:colId xmlns:a16="http://schemas.microsoft.com/office/drawing/2014/main" val="880096591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890545758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667" t="-3636" r="-201667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3390" t="-3636" r="-10508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0000" t="-3636" r="-3333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79A707A7-FC38-4203-B798-D20FB97896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87880" y="3511357"/>
              <a:ext cx="396964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b="1" i="1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oMath>
                            </m:oMathPara>
                          </a14:m>
                          <a:endParaRPr kumimoji="1" lang="ko-Kore-KR" alt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표 36">
                <a:extLst>
                  <a:ext uri="{FF2B5EF4-FFF2-40B4-BE49-F238E27FC236}">
                    <a16:creationId xmlns:a16="http://schemas.microsoft.com/office/drawing/2014/main" id="{79A707A7-FC38-4203-B798-D20FB97896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87880" y="3511357"/>
              <a:ext cx="396964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9"/>
                          <a:stretch>
                            <a:fillRect l="-1515" t="-3636" r="-3030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028DBB5-8EAD-4A75-B683-ABE630B39759}"/>
              </a:ext>
            </a:extLst>
          </p:cNvPr>
          <p:cNvSpPr/>
          <p:nvPr/>
        </p:nvSpPr>
        <p:spPr>
          <a:xfrm>
            <a:off x="2250041" y="3618837"/>
            <a:ext cx="734640" cy="3748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295E543-AD23-420C-8477-F8FE9C336767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054465" y="2734117"/>
            <a:ext cx="988877" cy="155448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75C750-EE1B-4208-95CC-8B8DD30AE9D3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7054465" y="4288597"/>
            <a:ext cx="988877" cy="158480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A3C597-1DB9-466D-937C-0A4D9FDE714F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9128244" y="2734117"/>
            <a:ext cx="852084" cy="155448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21593F-FE87-446A-88AC-AA8C652E2038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 flipV="1">
            <a:off x="9128244" y="4288597"/>
            <a:ext cx="852084" cy="1584808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F0B856A-CAA2-4C91-A318-A1B18C802789}"/>
              </a:ext>
            </a:extLst>
          </p:cNvPr>
          <p:cNvSpPr txBox="1"/>
          <p:nvPr/>
        </p:nvSpPr>
        <p:spPr>
          <a:xfrm>
            <a:off x="8134105" y="1503889"/>
            <a:ext cx="8867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NAND</a:t>
            </a:r>
            <a:endParaRPr lang="ko-KR" altLang="en-US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4F374D-BBAA-4AA6-904D-0E0356F3C0E8}"/>
              </a:ext>
            </a:extLst>
          </p:cNvPr>
          <p:cNvSpPr txBox="1"/>
          <p:nvPr/>
        </p:nvSpPr>
        <p:spPr>
          <a:xfrm>
            <a:off x="8320054" y="4588549"/>
            <a:ext cx="51488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OR</a:t>
            </a:r>
            <a:endParaRPr lang="ko-KR" alt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A3C808-F74B-4286-92E3-8202F5EF3D2C}"/>
              </a:ext>
            </a:extLst>
          </p:cNvPr>
          <p:cNvSpPr txBox="1"/>
          <p:nvPr/>
        </p:nvSpPr>
        <p:spPr>
          <a:xfrm>
            <a:off x="10280451" y="3026920"/>
            <a:ext cx="7024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AND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EDD200-C53A-2048-B8E0-B3A5D65ED780}"/>
              </a:ext>
            </a:extLst>
          </p:cNvPr>
          <p:cNvSpPr/>
          <p:nvPr/>
        </p:nvSpPr>
        <p:spPr>
          <a:xfrm>
            <a:off x="6096000" y="956662"/>
            <a:ext cx="5226598" cy="58067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12677222-1C2D-4ECD-93A0-FF271F94D6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43342" y="5096165"/>
              <a:ext cx="108490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1634">
                      <a:extLst>
                        <a:ext uri="{9D8B030D-6E8A-4147-A177-3AD203B41FA5}">
                          <a16:colId xmlns:a16="http://schemas.microsoft.com/office/drawing/2014/main" val="880096591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890545758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12677222-1C2D-4ECD-93A0-FF271F94D6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043342" y="5096165"/>
              <a:ext cx="1084902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1634">
                      <a:extLst>
                        <a:ext uri="{9D8B030D-6E8A-4147-A177-3AD203B41FA5}">
                          <a16:colId xmlns:a16="http://schemas.microsoft.com/office/drawing/2014/main" val="880096591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890545758"/>
                        </a:ext>
                      </a:extLst>
                    </a:gridCol>
                    <a:gridCol w="361634">
                      <a:extLst>
                        <a:ext uri="{9D8B030D-6E8A-4147-A177-3AD203B41FA5}">
                          <a16:colId xmlns:a16="http://schemas.microsoft.com/office/drawing/2014/main" val="316348953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1667" t="-1818" r="-201667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103390" t="-1818" r="-10508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200000" t="-1818" r="-3333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7992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865665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074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0640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65751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표 40">
                <a:extLst>
                  <a:ext uri="{FF2B5EF4-FFF2-40B4-BE49-F238E27FC236}">
                    <a16:creationId xmlns:a16="http://schemas.microsoft.com/office/drawing/2014/main" id="{E7ED2844-0ED9-430A-8260-E468003089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80328" y="3511357"/>
              <a:ext cx="793928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72170522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195292397"/>
                        </a:ext>
                      </a:extLst>
                    </a:gridCol>
                  </a:tblGrid>
                  <a:tr h="305077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36913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544722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751996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131278"/>
                      </a:ext>
                    </a:extLst>
                  </a:tr>
                  <a:tr h="277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28742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표 40">
                <a:extLst>
                  <a:ext uri="{FF2B5EF4-FFF2-40B4-BE49-F238E27FC236}">
                    <a16:creationId xmlns:a16="http://schemas.microsoft.com/office/drawing/2014/main" id="{E7ED2844-0ED9-430A-8260-E468003089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80328" y="3511357"/>
              <a:ext cx="793928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964">
                      <a:extLst>
                        <a:ext uri="{9D8B030D-6E8A-4147-A177-3AD203B41FA5}">
                          <a16:colId xmlns:a16="http://schemas.microsoft.com/office/drawing/2014/main" val="721705229"/>
                        </a:ext>
                      </a:extLst>
                    </a:gridCol>
                    <a:gridCol w="396964">
                      <a:extLst>
                        <a:ext uri="{9D8B030D-6E8A-4147-A177-3AD203B41FA5}">
                          <a16:colId xmlns:a16="http://schemas.microsoft.com/office/drawing/2014/main" val="4195292397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1515" t="-3636" r="-10151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103077" t="-3636" r="-3077" b="-38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93691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54472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075199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1312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solidFill>
                                <a:srgbClr val="FF0000"/>
                              </a:solidFill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solidFill>
                              <a:srgbClr val="FF0000"/>
                            </a:solidFill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28742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8D2879B-9397-4DD7-B130-3298512F8C16}"/>
              </a:ext>
            </a:extLst>
          </p:cNvPr>
          <p:cNvSpPr txBox="1"/>
          <p:nvPr/>
        </p:nvSpPr>
        <p:spPr>
          <a:xfrm>
            <a:off x="5320498" y="847435"/>
            <a:ext cx="892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dirty="0"/>
              <a:t>A</a:t>
            </a:r>
            <a:endParaRPr lang="ko-KR" altLang="en-US" sz="1800" b="1" dirty="0"/>
          </a:p>
        </p:txBody>
      </p:sp>
      <p:pic>
        <p:nvPicPr>
          <p:cNvPr id="26" name="그래픽 25" descr="물음표">
            <a:extLst>
              <a:ext uri="{FF2B5EF4-FFF2-40B4-BE49-F238E27FC236}">
                <a16:creationId xmlns:a16="http://schemas.microsoft.com/office/drawing/2014/main" id="{F5020E83-7CC5-48C2-9661-184BB22EE66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224870" y="2903697"/>
            <a:ext cx="702814" cy="71514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2DE5F6-B708-4CEF-BB46-B9DC90FECF44}"/>
              </a:ext>
            </a:extLst>
          </p:cNvPr>
          <p:cNvGrpSpPr/>
          <p:nvPr/>
        </p:nvGrpSpPr>
        <p:grpSpPr>
          <a:xfrm>
            <a:off x="3535849" y="5037976"/>
            <a:ext cx="1777076" cy="1654962"/>
            <a:chOff x="3988843" y="4500483"/>
            <a:chExt cx="2028908" cy="185692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FC353FD-CBA6-42F8-8691-2670D0BFCD46}"/>
                </a:ext>
              </a:extLst>
            </p:cNvPr>
            <p:cNvGrpSpPr/>
            <p:nvPr/>
          </p:nvGrpSpPr>
          <p:grpSpPr>
            <a:xfrm>
              <a:off x="3988843" y="4580884"/>
              <a:ext cx="1978551" cy="1776522"/>
              <a:chOff x="168062" y="4021641"/>
              <a:chExt cx="2627720" cy="217176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F37D15A-87A8-489C-838B-E2ABD9F9866D}"/>
                  </a:ext>
                </a:extLst>
              </p:cNvPr>
              <p:cNvGrpSpPr/>
              <p:nvPr/>
            </p:nvGrpSpPr>
            <p:grpSpPr>
              <a:xfrm>
                <a:off x="168062" y="4021641"/>
                <a:ext cx="2627720" cy="2151846"/>
                <a:chOff x="15662" y="3869241"/>
                <a:chExt cx="2627720" cy="2151846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930436B0-0782-4C50-BDFA-FF04284BA357}"/>
                    </a:ext>
                  </a:extLst>
                </p:cNvPr>
                <p:cNvGrpSpPr/>
                <p:nvPr/>
              </p:nvGrpSpPr>
              <p:grpSpPr>
                <a:xfrm>
                  <a:off x="405459" y="3869241"/>
                  <a:ext cx="2237923" cy="2037180"/>
                  <a:chOff x="405459" y="3869241"/>
                  <a:chExt cx="2237923" cy="2037180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CEA59AAF-4C5B-452A-B427-73C961F2DF2C}"/>
                      </a:ext>
                    </a:extLst>
                  </p:cNvPr>
                  <p:cNvGrpSpPr/>
                  <p:nvPr/>
                </p:nvGrpSpPr>
                <p:grpSpPr>
                  <a:xfrm>
                    <a:off x="405459" y="3900635"/>
                    <a:ext cx="2237923" cy="2005786"/>
                    <a:chOff x="1346504" y="3400579"/>
                    <a:chExt cx="2931480" cy="2721314"/>
                  </a:xfrm>
                </p:grpSpPr>
                <p:cxnSp>
                  <p:nvCxnSpPr>
                    <p:cNvPr id="44" name="직선 화살표 연결선 43">
                      <a:extLst>
                        <a:ext uri="{FF2B5EF4-FFF2-40B4-BE49-F238E27FC236}">
                          <a16:creationId xmlns:a16="http://schemas.microsoft.com/office/drawing/2014/main" id="{09258FD9-45AB-4979-A1DB-001E32D081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557338" y="5733790"/>
                      <a:ext cx="1957387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직선 화살표 연결선 44">
                      <a:extLst>
                        <a:ext uri="{FF2B5EF4-FFF2-40B4-BE49-F238E27FC236}">
                          <a16:creationId xmlns:a16="http://schemas.microsoft.com/office/drawing/2014/main" id="{DF2AEE4E-26EB-47A9-BB5C-1DB42C1E0A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557337" y="3814763"/>
                      <a:ext cx="0" cy="191902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FE7E9454-063A-4CFD-9DA3-E87852BA4C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43284" y="5549125"/>
                          <a:ext cx="834700" cy="5727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FE7E9454-063A-4CFD-9DA3-E87852BA4C2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43284" y="5549125"/>
                          <a:ext cx="834700" cy="572768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3061DE63-95D8-4AA2-875E-3A66F83D5BE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346504" y="3400579"/>
                          <a:ext cx="842979" cy="57276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400" dirty="0"/>
                        </a:p>
                      </p:txBody>
                    </p:sp>
                  </mc:Choice>
                  <mc:Fallback xmlns=""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3061DE63-95D8-4AA2-875E-3A66F83D5BE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346504" y="3400579"/>
                          <a:ext cx="842979" cy="572768"/>
                        </a:xfrm>
                        <a:prstGeom prst="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ko-KR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8" name="타원 47">
                      <a:extLst>
                        <a:ext uri="{FF2B5EF4-FFF2-40B4-BE49-F238E27FC236}">
                          <a16:creationId xmlns:a16="http://schemas.microsoft.com/office/drawing/2014/main" id="{17E2DA4F-AD12-4E04-BDD3-03F9B2EFF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567554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600"/>
                    </a:p>
                  </p:txBody>
                </p:sp>
                <p:sp>
                  <p:nvSpPr>
                    <p:cNvPr id="49" name="타원 48">
                      <a:extLst>
                        <a:ext uri="{FF2B5EF4-FFF2-40B4-BE49-F238E27FC236}">
                          <a16:creationId xmlns:a16="http://schemas.microsoft.com/office/drawing/2014/main" id="{7979131C-0D35-4695-8F4E-AB1DE2FD2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4564100"/>
                      <a:ext cx="129654" cy="1154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600"/>
                    </a:p>
                  </p:txBody>
                </p:sp>
                <p:sp>
                  <p:nvSpPr>
                    <p:cNvPr id="50" name="타원 49">
                      <a:extLst>
                        <a:ext uri="{FF2B5EF4-FFF2-40B4-BE49-F238E27FC236}">
                          <a16:creationId xmlns:a16="http://schemas.microsoft.com/office/drawing/2014/main" id="{09308449-D8E2-4F9F-BE28-F3415CFA2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2510" y="456410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600"/>
                    </a:p>
                  </p:txBody>
                </p:sp>
                <p:sp>
                  <p:nvSpPr>
                    <p:cNvPr id="51" name="타원 50">
                      <a:extLst>
                        <a:ext uri="{FF2B5EF4-FFF2-40B4-BE49-F238E27FC236}">
                          <a16:creationId xmlns:a16="http://schemas.microsoft.com/office/drawing/2014/main" id="{D0915260-1F5C-42DE-9DCA-8A67C4561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112" y="5675540"/>
                      <a:ext cx="129654" cy="11540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ko-Kore-KR" altLang="en-US" sz="1600"/>
                    </a:p>
                  </p:txBody>
                </p: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C661CCF-8F65-4B7F-8E15-6ABD3CFC634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1268" y="3869241"/>
                    <a:ext cx="785587" cy="3799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ore-KR" sz="1200" dirty="0">
                        <a:latin typeface="+mn-ea"/>
                      </a:rPr>
                      <a:t>XOR</a:t>
                    </a:r>
                    <a:endParaRPr kumimoji="1" lang="ko-Kore-KR" altLang="en-US" sz="1200" dirty="0">
                      <a:latin typeface="+mn-ea"/>
                    </a:endParaRP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B2FDD1-1874-43E9-AFD2-8D40EBF9289B}"/>
                    </a:ext>
                  </a:extLst>
                </p:cNvPr>
                <p:cNvSpPr txBox="1"/>
                <p:nvPr/>
              </p:nvSpPr>
              <p:spPr>
                <a:xfrm>
                  <a:off x="231910" y="5642575"/>
                  <a:ext cx="690792" cy="358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100" dirty="0"/>
                    <a:t>(0,0)</a:t>
                  </a:r>
                  <a:endParaRPr kumimoji="1" lang="ko-Kore-KR" altLang="en-US" sz="1100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A243DC-BA4D-43BD-BC40-A53B9585A8BD}"/>
                    </a:ext>
                  </a:extLst>
                </p:cNvPr>
                <p:cNvSpPr txBox="1"/>
                <p:nvPr/>
              </p:nvSpPr>
              <p:spPr>
                <a:xfrm>
                  <a:off x="1111036" y="5662245"/>
                  <a:ext cx="690792" cy="358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100" dirty="0"/>
                    <a:t>(1,0)</a:t>
                  </a:r>
                  <a:endParaRPr kumimoji="1" lang="ko-Kore-KR" altLang="en-US" sz="11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DDA2A6-02A1-4840-AC19-0E7D9484A396}"/>
                    </a:ext>
                  </a:extLst>
                </p:cNvPr>
                <p:cNvSpPr txBox="1"/>
                <p:nvPr/>
              </p:nvSpPr>
              <p:spPr>
                <a:xfrm>
                  <a:off x="1150701" y="4377521"/>
                  <a:ext cx="690792" cy="358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100" dirty="0"/>
                    <a:t>(1,1)</a:t>
                  </a:r>
                  <a:endParaRPr kumimoji="1" lang="ko-Kore-KR" altLang="en-US" sz="11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E6C500A-A83D-4788-88FA-168EF63CF4C6}"/>
                    </a:ext>
                  </a:extLst>
                </p:cNvPr>
                <p:cNvSpPr txBox="1"/>
                <p:nvPr/>
              </p:nvSpPr>
              <p:spPr>
                <a:xfrm>
                  <a:off x="15662" y="4452628"/>
                  <a:ext cx="690792" cy="358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100" dirty="0"/>
                    <a:t>(0,1)</a:t>
                  </a:r>
                  <a:endParaRPr kumimoji="1" lang="ko-Kore-KR" altLang="en-US" sz="1100" dirty="0"/>
                </a:p>
              </p:txBody>
            </p:sp>
          </p:grpSp>
          <p:sp>
            <p:nvSpPr>
              <p:cNvPr id="33" name="자유형 191">
                <a:extLst>
                  <a:ext uri="{FF2B5EF4-FFF2-40B4-BE49-F238E27FC236}">
                    <a16:creationId xmlns:a16="http://schemas.microsoft.com/office/drawing/2014/main" id="{A51F528A-0966-4188-BAA0-FFF3AB93E2DA}"/>
                  </a:ext>
                </a:extLst>
              </p:cNvPr>
              <p:cNvSpPr/>
              <p:nvPr/>
            </p:nvSpPr>
            <p:spPr>
              <a:xfrm>
                <a:off x="332731" y="4531417"/>
                <a:ext cx="1661161" cy="1661993"/>
              </a:xfrm>
              <a:custGeom>
                <a:avLst/>
                <a:gdLst>
                  <a:gd name="connsiteX0" fmla="*/ 25488 w 1661161"/>
                  <a:gd name="connsiteY0" fmla="*/ 68863 h 1661993"/>
                  <a:gd name="connsiteX1" fmla="*/ 534535 w 1661161"/>
                  <a:gd name="connsiteY1" fmla="*/ 40583 h 1661993"/>
                  <a:gd name="connsiteX2" fmla="*/ 685364 w 1661161"/>
                  <a:gd name="connsiteY2" fmla="*/ 549630 h 1661993"/>
                  <a:gd name="connsiteX3" fmla="*/ 44341 w 1661161"/>
                  <a:gd name="connsiteY3" fmla="*/ 1181226 h 1661993"/>
                  <a:gd name="connsiteX4" fmla="*/ 129182 w 1661161"/>
                  <a:gd name="connsiteY4" fmla="*/ 1614859 h 1661993"/>
                  <a:gd name="connsiteX5" fmla="*/ 723071 w 1661161"/>
                  <a:gd name="connsiteY5" fmla="*/ 1501738 h 1661993"/>
                  <a:gd name="connsiteX6" fmla="*/ 1043582 w 1661161"/>
                  <a:gd name="connsiteY6" fmla="*/ 794727 h 1661993"/>
                  <a:gd name="connsiteX7" fmla="*/ 1637471 w 1661161"/>
                  <a:gd name="connsiteY7" fmla="*/ 1002117 h 1661993"/>
                  <a:gd name="connsiteX8" fmla="*/ 1486642 w 1661161"/>
                  <a:gd name="connsiteY8" fmla="*/ 1661993 h 166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1161" h="1661993">
                    <a:moveTo>
                      <a:pt x="25488" y="68863"/>
                    </a:moveTo>
                    <a:cubicBezTo>
                      <a:pt x="225022" y="14659"/>
                      <a:pt x="424556" y="-39545"/>
                      <a:pt x="534535" y="40583"/>
                    </a:cubicBezTo>
                    <a:cubicBezTo>
                      <a:pt x="644514" y="120711"/>
                      <a:pt x="767063" y="359523"/>
                      <a:pt x="685364" y="549630"/>
                    </a:cubicBezTo>
                    <a:cubicBezTo>
                      <a:pt x="603665" y="739737"/>
                      <a:pt x="137038" y="1003688"/>
                      <a:pt x="44341" y="1181226"/>
                    </a:cubicBezTo>
                    <a:cubicBezTo>
                      <a:pt x="-48356" y="1358764"/>
                      <a:pt x="16060" y="1561440"/>
                      <a:pt x="129182" y="1614859"/>
                    </a:cubicBezTo>
                    <a:cubicBezTo>
                      <a:pt x="242304" y="1668278"/>
                      <a:pt x="570671" y="1638427"/>
                      <a:pt x="723071" y="1501738"/>
                    </a:cubicBezTo>
                    <a:cubicBezTo>
                      <a:pt x="875471" y="1365049"/>
                      <a:pt x="891182" y="877997"/>
                      <a:pt x="1043582" y="794727"/>
                    </a:cubicBezTo>
                    <a:cubicBezTo>
                      <a:pt x="1195982" y="711457"/>
                      <a:pt x="1563628" y="857573"/>
                      <a:pt x="1637471" y="1002117"/>
                    </a:cubicBezTo>
                    <a:cubicBezTo>
                      <a:pt x="1711314" y="1146661"/>
                      <a:pt x="1598978" y="1404327"/>
                      <a:pt x="1486642" y="1661993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/>
              </a:p>
            </p:txBody>
          </p:sp>
        </p:grpSp>
        <p:pic>
          <p:nvPicPr>
            <p:cNvPr id="31" name="그래픽 30" descr="물음표">
              <a:extLst>
                <a:ext uri="{FF2B5EF4-FFF2-40B4-BE49-F238E27FC236}">
                  <a16:creationId xmlns:a16="http://schemas.microsoft.com/office/drawing/2014/main" id="{25E19E04-DDF8-4A34-A1B6-24FCA044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5215340" y="4500483"/>
              <a:ext cx="802411" cy="80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2911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제목 1">
            <a:extLst>
              <a:ext uri="{FF2B5EF4-FFF2-40B4-BE49-F238E27FC236}">
                <a16:creationId xmlns:a16="http://schemas.microsoft.com/office/drawing/2014/main" id="{023216CB-1E62-0145-98E2-B3F4CF1DD7FE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ore-KR" altLang="en-US" sz="3600" b="1" dirty="0">
                <a:latin typeface="+mj-ea"/>
              </a:rPr>
              <a:t>단층 퍼셉트론</a:t>
            </a:r>
            <a:r>
              <a:rPr kumimoji="1" lang="ko-Kore-KR" altLang="en-US" sz="3200" b="1" dirty="0">
                <a:latin typeface="+mj-ea"/>
              </a:rPr>
              <a:t>에서</a:t>
            </a:r>
            <a:r>
              <a:rPr kumimoji="1" lang="ko-Kore-KR" altLang="en-US" sz="3600" b="1" dirty="0">
                <a:latin typeface="+mj-ea"/>
              </a:rPr>
              <a:t> 다층 퍼셉트론</a:t>
            </a:r>
            <a:r>
              <a:rPr kumimoji="1" lang="ko-Kore-KR" altLang="en-US" sz="3200" b="1" dirty="0">
                <a:latin typeface="+mj-ea"/>
              </a:rPr>
              <a:t>으로</a:t>
            </a:r>
            <a:endParaRPr kumimoji="1" lang="x-none" altLang="en-US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49EA7826-387A-DF46-9C3A-D6B91BF12A2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64953" y="1694156"/>
              <a:ext cx="2274145" cy="16144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829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3058415990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569566397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482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ore-KR" sz="160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ko-Kore-KR" sz="160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kumimoji="1" lang="ko-Kore-KR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">
                <a:extLst>
                  <a:ext uri="{FF2B5EF4-FFF2-40B4-BE49-F238E27FC236}">
                    <a16:creationId xmlns:a16="http://schemas.microsoft.com/office/drawing/2014/main" id="{49EA7826-387A-DF46-9C3A-D6B91BF12A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638035"/>
                  </p:ext>
                </p:extLst>
              </p:nvPr>
            </p:nvGraphicFramePr>
            <p:xfrm>
              <a:off x="7864953" y="1694156"/>
              <a:ext cx="2274145" cy="16144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4829">
                      <a:extLst>
                        <a:ext uri="{9D8B030D-6E8A-4147-A177-3AD203B41FA5}">
                          <a16:colId xmlns:a16="http://schemas.microsoft.com/office/drawing/2014/main" val="3878410418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4098171039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3058415990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569566397"/>
                        </a:ext>
                      </a:extLst>
                    </a:gridCol>
                    <a:gridCol w="454829">
                      <a:extLst>
                        <a:ext uri="{9D8B030D-6E8A-4147-A177-3AD203B41FA5}">
                          <a16:colId xmlns:a16="http://schemas.microsoft.com/office/drawing/2014/main" val="1374867922"/>
                        </a:ext>
                      </a:extLst>
                    </a:gridCol>
                  </a:tblGrid>
                  <a:tr h="34821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333" t="-1754" r="-401333" b="-3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1333" t="-1754" r="-301333" b="-3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4054" t="-1754" r="-205405" b="-3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754" r="-102667" b="-38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1754" r="-2667" b="-380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5047616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472415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2516705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0849496"/>
                      </a:ext>
                    </a:extLst>
                  </a:tr>
                  <a:tr h="3165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1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ore-KR" sz="1400" dirty="0">
                              <a:latin typeface="+mj-ea"/>
                              <a:ea typeface="+mj-ea"/>
                            </a:rPr>
                            <a:t>0</a:t>
                          </a:r>
                          <a:endParaRPr lang="ko-Kore-KR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007002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709197-3A1C-3F4D-82B3-F7D2080DD9C1}"/>
              </a:ext>
            </a:extLst>
          </p:cNvPr>
          <p:cNvGrpSpPr/>
          <p:nvPr/>
        </p:nvGrpSpPr>
        <p:grpSpPr>
          <a:xfrm>
            <a:off x="475161" y="1033617"/>
            <a:ext cx="11480800" cy="2636008"/>
            <a:chOff x="475161" y="1033617"/>
            <a:chExt cx="11480800" cy="2636008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AD09CB8-6320-6542-9451-D5F66FE711C2}"/>
                </a:ext>
              </a:extLst>
            </p:cNvPr>
            <p:cNvSpPr/>
            <p:nvPr/>
          </p:nvSpPr>
          <p:spPr>
            <a:xfrm>
              <a:off x="475161" y="1033617"/>
              <a:ext cx="11480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2000" dirty="0">
                  <a:latin typeface="+mn-ea"/>
                </a:rPr>
                <a:t>AND, OR, NAND</a:t>
              </a:r>
              <a:r>
                <a:rPr kumimoji="1" lang="ko-KR" altLang="en-US" sz="2000" dirty="0" err="1">
                  <a:latin typeface="+mn-ea"/>
                </a:rPr>
                <a:t>를</a:t>
              </a:r>
              <a:r>
                <a:rPr kumimoji="1" lang="ko-KR" altLang="en-US" sz="2000" dirty="0">
                  <a:latin typeface="+mn-ea"/>
                </a:rPr>
                <a:t> 조합하여 층을 쌓아 </a:t>
              </a:r>
              <a:r>
                <a:rPr kumimoji="1" lang="ko-KR" altLang="en-US" sz="2000" b="1" dirty="0">
                  <a:latin typeface="+mn-ea"/>
                </a:rPr>
                <a:t>다층 </a:t>
              </a:r>
              <a:r>
                <a:rPr kumimoji="1" lang="ko-KR" altLang="en-US" sz="2000" b="1" dirty="0" err="1">
                  <a:latin typeface="+mn-ea"/>
                </a:rPr>
                <a:t>퍼셉트론</a:t>
              </a:r>
              <a:r>
                <a:rPr kumimoji="1" lang="ko-KR" altLang="en-US" sz="2000" dirty="0" err="1">
                  <a:latin typeface="+mn-ea"/>
                </a:rPr>
                <a:t>으로</a:t>
              </a:r>
              <a:r>
                <a:rPr kumimoji="1" lang="ko-KR" altLang="en-US" sz="2000" dirty="0">
                  <a:latin typeface="+mn-ea"/>
                </a:rPr>
                <a:t> 만들면</a:t>
              </a:r>
              <a:r>
                <a:rPr kumimoji="1" lang="en-US" altLang="ko-KR" sz="2000" dirty="0">
                  <a:latin typeface="+mn-ea"/>
                </a:rPr>
                <a:t> XOR</a:t>
              </a:r>
              <a:r>
                <a:rPr kumimoji="1" lang="ko-KR" altLang="en-US" sz="2000" dirty="0">
                  <a:latin typeface="+mn-ea"/>
                </a:rPr>
                <a:t>도 </a:t>
              </a:r>
              <a:r>
                <a:rPr kumimoji="1" lang="ko-KR" altLang="en-US" sz="2000" dirty="0" err="1">
                  <a:latin typeface="+mn-ea"/>
                </a:rPr>
                <a:t>퍼셉트론으로</a:t>
              </a:r>
              <a:r>
                <a:rPr kumimoji="1" lang="ko-KR" altLang="en-US" sz="2000" dirty="0">
                  <a:latin typeface="+mn-ea"/>
                </a:rPr>
                <a:t> 구현 가능</a:t>
              </a:r>
              <a:r>
                <a:rPr kumimoji="1" lang="en-US" altLang="ko-KR" sz="2000" dirty="0">
                  <a:latin typeface="+mn-ea"/>
                </a:rPr>
                <a:t>!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4A59C5-F125-E24E-AE2D-65FA32A7E38F}"/>
                </a:ext>
              </a:extLst>
            </p:cNvPr>
            <p:cNvGrpSpPr/>
            <p:nvPr/>
          </p:nvGrpSpPr>
          <p:grpSpPr>
            <a:xfrm>
              <a:off x="2905643" y="1579828"/>
              <a:ext cx="4046851" cy="2089797"/>
              <a:chOff x="1612901" y="1770246"/>
              <a:chExt cx="4046851" cy="2089797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2147660E-FD07-E04B-AF46-78251A795B52}"/>
                  </a:ext>
                </a:extLst>
              </p:cNvPr>
              <p:cNvSpPr/>
              <p:nvPr/>
            </p:nvSpPr>
            <p:spPr>
              <a:xfrm>
                <a:off x="1612901" y="2920973"/>
                <a:ext cx="483603" cy="564367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E4B91DE-D3B5-6F43-9F18-7A55F61F7E1C}"/>
                  </a:ext>
                </a:extLst>
              </p:cNvPr>
              <p:cNvCxnSpPr>
                <a:cxnSpLocks/>
                <a:stCxn id="155" idx="6"/>
                <a:endCxn id="154" idx="2"/>
              </p:cNvCxnSpPr>
              <p:nvPr/>
            </p:nvCxnSpPr>
            <p:spPr>
              <a:xfrm>
                <a:off x="2101954" y="2363302"/>
                <a:ext cx="1274037" cy="243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4B186549-BA08-BE44-935D-7648B98FD66E}"/>
                  </a:ext>
                </a:extLst>
              </p:cNvPr>
              <p:cNvCxnSpPr>
                <a:cxnSpLocks/>
                <a:stCxn id="155" idx="6"/>
                <a:endCxn id="158" idx="2"/>
              </p:cNvCxnSpPr>
              <p:nvPr/>
            </p:nvCxnSpPr>
            <p:spPr>
              <a:xfrm>
                <a:off x="2101954" y="2363302"/>
                <a:ext cx="1274037" cy="8553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A75BD32F-EE25-1341-8E29-5E87788A9EAD}"/>
                  </a:ext>
                </a:extLst>
              </p:cNvPr>
              <p:cNvSpPr/>
              <p:nvPr/>
            </p:nvSpPr>
            <p:spPr>
              <a:xfrm>
                <a:off x="3375991" y="2105451"/>
                <a:ext cx="483603" cy="56436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2935819F-684A-E048-B170-31FD9E072E7E}"/>
                  </a:ext>
                </a:extLst>
              </p:cNvPr>
              <p:cNvSpPr/>
              <p:nvPr/>
            </p:nvSpPr>
            <p:spPr>
              <a:xfrm>
                <a:off x="1618352" y="2081117"/>
                <a:ext cx="483603" cy="564367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56" name="직선 화살표 연결선 155">
                <a:extLst>
                  <a:ext uri="{FF2B5EF4-FFF2-40B4-BE49-F238E27FC236}">
                    <a16:creationId xmlns:a16="http://schemas.microsoft.com/office/drawing/2014/main" id="{691F34A3-5B3D-2341-A13E-5590682AF8F2}"/>
                  </a:ext>
                </a:extLst>
              </p:cNvPr>
              <p:cNvCxnSpPr>
                <a:cxnSpLocks/>
                <a:stCxn id="151" idx="6"/>
                <a:endCxn id="154" idx="2"/>
              </p:cNvCxnSpPr>
              <p:nvPr/>
            </p:nvCxnSpPr>
            <p:spPr>
              <a:xfrm flipV="1">
                <a:off x="2096503" y="2387636"/>
                <a:ext cx="1279488" cy="8155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화살표 연결선 156">
                <a:extLst>
                  <a:ext uri="{FF2B5EF4-FFF2-40B4-BE49-F238E27FC236}">
                    <a16:creationId xmlns:a16="http://schemas.microsoft.com/office/drawing/2014/main" id="{64498CF0-5902-4745-B351-83ABFF795EFB}"/>
                  </a:ext>
                </a:extLst>
              </p:cNvPr>
              <p:cNvCxnSpPr>
                <a:cxnSpLocks/>
                <a:stCxn id="151" idx="6"/>
                <a:endCxn id="158" idx="2"/>
              </p:cNvCxnSpPr>
              <p:nvPr/>
            </p:nvCxnSpPr>
            <p:spPr>
              <a:xfrm>
                <a:off x="2096503" y="3203158"/>
                <a:ext cx="1279488" cy="155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BF70B9BC-132F-C04D-9F4A-96FFE007633D}"/>
                  </a:ext>
                </a:extLst>
              </p:cNvPr>
              <p:cNvSpPr/>
              <p:nvPr/>
            </p:nvSpPr>
            <p:spPr>
              <a:xfrm>
                <a:off x="3375991" y="2936487"/>
                <a:ext cx="483603" cy="564367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27738457-9B82-D048-8DBB-827F969AB817}"/>
                  </a:ext>
                </a:extLst>
              </p:cNvPr>
              <p:cNvCxnSpPr>
                <a:cxnSpLocks/>
                <a:stCxn id="154" idx="6"/>
                <a:endCxn id="160" idx="2"/>
              </p:cNvCxnSpPr>
              <p:nvPr/>
            </p:nvCxnSpPr>
            <p:spPr>
              <a:xfrm>
                <a:off x="3859594" y="2387636"/>
                <a:ext cx="1213684" cy="35894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20FA5E7-A64D-3748-9FA0-FB0D73EBBC20}"/>
                  </a:ext>
                </a:extLst>
              </p:cNvPr>
              <p:cNvSpPr/>
              <p:nvPr/>
            </p:nvSpPr>
            <p:spPr>
              <a:xfrm>
                <a:off x="5073277" y="2464391"/>
                <a:ext cx="483603" cy="5643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78CB1DA7-8B0A-524D-B6AF-DC8DE0BBA5C3}"/>
                  </a:ext>
                </a:extLst>
              </p:cNvPr>
              <p:cNvCxnSpPr>
                <a:cxnSpLocks/>
                <a:stCxn id="158" idx="6"/>
                <a:endCxn id="160" idx="2"/>
              </p:cNvCxnSpPr>
              <p:nvPr/>
            </p:nvCxnSpPr>
            <p:spPr>
              <a:xfrm flipV="1">
                <a:off x="3859594" y="2746576"/>
                <a:ext cx="1213684" cy="4720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6669C230-AB61-4742-8049-D23610830BC6}"/>
                      </a:ext>
                    </a:extLst>
                  </p:cNvPr>
                  <p:cNvSpPr/>
                  <p:nvPr/>
                </p:nvSpPr>
                <p:spPr>
                  <a:xfrm>
                    <a:off x="1635734" y="2149135"/>
                    <a:ext cx="46076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6669C230-AB61-4742-8049-D23610830BC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5734" y="2149135"/>
                    <a:ext cx="4607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66C83371-CADE-8F40-A91E-55F3BC0C703C}"/>
                      </a:ext>
                    </a:extLst>
                  </p:cNvPr>
                  <p:cNvSpPr/>
                  <p:nvPr/>
                </p:nvSpPr>
                <p:spPr>
                  <a:xfrm>
                    <a:off x="1635734" y="3010697"/>
                    <a:ext cx="46609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5" name="직사각형 4">
                    <a:extLst>
                      <a:ext uri="{FF2B5EF4-FFF2-40B4-BE49-F238E27FC236}">
                        <a16:creationId xmlns:a16="http://schemas.microsoft.com/office/drawing/2014/main" id="{66C83371-CADE-8F40-A91E-55F3BC0C70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5734" y="3010697"/>
                    <a:ext cx="46609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932AF860-6E1A-1748-A353-17D8869DE81D}"/>
                      </a:ext>
                    </a:extLst>
                  </p:cNvPr>
                  <p:cNvSpPr/>
                  <p:nvPr/>
                </p:nvSpPr>
                <p:spPr>
                  <a:xfrm>
                    <a:off x="3413549" y="2164649"/>
                    <a:ext cx="4413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164" name="직사각형 163">
                    <a:extLst>
                      <a:ext uri="{FF2B5EF4-FFF2-40B4-BE49-F238E27FC236}">
                        <a16:creationId xmlns:a16="http://schemas.microsoft.com/office/drawing/2014/main" id="{932AF860-6E1A-1748-A353-17D8869DE8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3549" y="2164649"/>
                    <a:ext cx="44133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96150116-A2A8-0A47-B90E-B33C8E6499E0}"/>
                      </a:ext>
                    </a:extLst>
                  </p:cNvPr>
                  <p:cNvSpPr/>
                  <p:nvPr/>
                </p:nvSpPr>
                <p:spPr>
                  <a:xfrm>
                    <a:off x="3413549" y="3026211"/>
                    <a:ext cx="4466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ore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96150116-A2A8-0A47-B90E-B33C8E649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3549" y="3026211"/>
                    <a:ext cx="44666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C72DE64D-E340-5C43-9E59-9BFA0A28E65B}"/>
                      </a:ext>
                    </a:extLst>
                  </p:cNvPr>
                  <p:cNvSpPr/>
                  <p:nvPr/>
                </p:nvSpPr>
                <p:spPr>
                  <a:xfrm>
                    <a:off x="5147937" y="2533981"/>
                    <a:ext cx="37138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 algn="ctr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ko-Kore-KR" altLang="en-US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직사각형 5">
                    <a:extLst>
                      <a:ext uri="{FF2B5EF4-FFF2-40B4-BE49-F238E27FC236}">
                        <a16:creationId xmlns:a16="http://schemas.microsoft.com/office/drawing/2014/main" id="{C72DE64D-E340-5C43-9E59-9BFA0A28E6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7937" y="2533981"/>
                    <a:ext cx="37138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345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ECF318-CF5C-EC43-B6AB-2D0D7FD2756A}"/>
                  </a:ext>
                </a:extLst>
              </p:cNvPr>
              <p:cNvSpPr txBox="1"/>
              <p:nvPr/>
            </p:nvSpPr>
            <p:spPr>
              <a:xfrm>
                <a:off x="3269779" y="1770246"/>
                <a:ext cx="8082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>
                    <a:solidFill>
                      <a:srgbClr val="FF0000"/>
                    </a:solidFill>
                  </a:rPr>
                  <a:t>NAND</a:t>
                </a:r>
                <a:endParaRPr kumimoji="1" lang="ko-Kore-KR" alt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9A698CF-9483-874D-8205-CBFDFF860182}"/>
                  </a:ext>
                </a:extLst>
              </p:cNvPr>
              <p:cNvSpPr txBox="1"/>
              <p:nvPr/>
            </p:nvSpPr>
            <p:spPr>
              <a:xfrm>
                <a:off x="3421756" y="3521489"/>
                <a:ext cx="4780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>
                    <a:solidFill>
                      <a:srgbClr val="FF0000"/>
                    </a:solidFill>
                  </a:rPr>
                  <a:t>OR</a:t>
                </a:r>
                <a:endParaRPr kumimoji="1" lang="ko-Kore-KR" altLang="en-US" sz="1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0837424-431B-D94C-B615-2BD6642FEBC6}"/>
                  </a:ext>
                </a:extLst>
              </p:cNvPr>
              <p:cNvSpPr txBox="1"/>
              <p:nvPr/>
            </p:nvSpPr>
            <p:spPr>
              <a:xfrm>
                <a:off x="5015024" y="3065989"/>
                <a:ext cx="6447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600" b="1" dirty="0">
                    <a:solidFill>
                      <a:srgbClr val="FF0000"/>
                    </a:solidFill>
                  </a:rPr>
                  <a:t>AND</a:t>
                </a:r>
                <a:endParaRPr kumimoji="1" lang="ko-Kore-KR" altLang="en-US" sz="1600" b="1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2469ABBC-8D96-D541-A5CC-20F369934EF7}"/>
              </a:ext>
            </a:extLst>
          </p:cNvPr>
          <p:cNvGraphicFramePr>
            <a:graphicFrameLocks noGrp="1"/>
          </p:cNvGraphicFramePr>
          <p:nvPr/>
        </p:nvGraphicFramePr>
        <p:xfrm>
          <a:off x="6704998" y="5614920"/>
          <a:ext cx="4654677" cy="1193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54677">
                  <a:extLst>
                    <a:ext uri="{9D8B030D-6E8A-4147-A177-3AD203B41FA5}">
                      <a16:colId xmlns:a16="http://schemas.microsoft.com/office/drawing/2014/main" val="3712774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다층 </a:t>
                      </a:r>
                      <a:r>
                        <a:rPr lang="ko-KR" altLang="en-US" sz="1600" dirty="0" err="1">
                          <a:latin typeface="Malgun Gothic" panose="020B0503020000020004" pitchFamily="34" charset="-127"/>
                        </a:rPr>
                        <a:t>퍼셉트론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40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중간층을 구성하는 노드가 여러 개이고</a:t>
                      </a:r>
                      <a:r>
                        <a:rPr lang="en-US" altLang="ko-KR" sz="1600" dirty="0">
                          <a:latin typeface="Malgun Gothic" panose="020B0503020000020004" pitchFamily="34" charset="-127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중간층이 다수로 구성되어 있는 구조</a:t>
                      </a:r>
                      <a:r>
                        <a:rPr lang="en-US" altLang="ko-KR" sz="1600" dirty="0">
                          <a:latin typeface="Malgun Gothic" panose="020B0503020000020004" pitchFamily="34" charset="-127"/>
                        </a:rPr>
                        <a:t>.</a:t>
                      </a:r>
                    </a:p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복잡한 문제를 해결하기 위한 </a:t>
                      </a:r>
                      <a:r>
                        <a:rPr lang="ko-KR" altLang="en-US" sz="1600" dirty="0" err="1">
                          <a:latin typeface="Malgun Gothic" panose="020B0503020000020004" pitchFamily="34" charset="-127"/>
                        </a:rPr>
                        <a:t>퍼셉트론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55718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D77873C5-BF57-8442-B2C2-E78236C4DA17}"/>
              </a:ext>
            </a:extLst>
          </p:cNvPr>
          <p:cNvGrpSpPr/>
          <p:nvPr/>
        </p:nvGrpSpPr>
        <p:grpSpPr>
          <a:xfrm>
            <a:off x="1572494" y="4163489"/>
            <a:ext cx="2180888" cy="1395402"/>
            <a:chOff x="1572494" y="4163489"/>
            <a:chExt cx="2180888" cy="1395402"/>
          </a:xfrm>
        </p:grpSpPr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B8130AFA-79C8-B042-8B78-835F29CC0C7D}"/>
                </a:ext>
              </a:extLst>
            </p:cNvPr>
            <p:cNvSpPr/>
            <p:nvPr/>
          </p:nvSpPr>
          <p:spPr>
            <a:xfrm>
              <a:off x="1572494" y="4163489"/>
              <a:ext cx="483603" cy="5643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DE791138-332A-8446-8C3C-629F38484D4D}"/>
                </a:ext>
              </a:extLst>
            </p:cNvPr>
            <p:cNvSpPr/>
            <p:nvPr/>
          </p:nvSpPr>
          <p:spPr>
            <a:xfrm>
              <a:off x="1572494" y="4994524"/>
              <a:ext cx="483603" cy="5643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46B9CAE9-8E02-E841-9FDF-E41643F138FF}"/>
                </a:ext>
              </a:extLst>
            </p:cNvPr>
            <p:cNvCxnSpPr>
              <a:cxnSpLocks/>
              <a:stCxn id="191" idx="6"/>
              <a:endCxn id="196" idx="2"/>
            </p:cNvCxnSpPr>
            <p:nvPr/>
          </p:nvCxnSpPr>
          <p:spPr>
            <a:xfrm>
              <a:off x="2056096" y="4445673"/>
              <a:ext cx="1213684" cy="3589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05BBDF0-8D8C-984E-B1CD-5E2972A796A7}"/>
                </a:ext>
              </a:extLst>
            </p:cNvPr>
            <p:cNvSpPr/>
            <p:nvPr/>
          </p:nvSpPr>
          <p:spPr>
            <a:xfrm>
              <a:off x="3269779" y="4522429"/>
              <a:ext cx="483603" cy="56436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5C0D5A49-C771-CE48-857C-3A0B398AADCA}"/>
                </a:ext>
              </a:extLst>
            </p:cNvPr>
            <p:cNvCxnSpPr>
              <a:cxnSpLocks/>
              <a:stCxn id="194" idx="6"/>
              <a:endCxn id="196" idx="2"/>
            </p:cNvCxnSpPr>
            <p:nvPr/>
          </p:nvCxnSpPr>
          <p:spPr>
            <a:xfrm flipV="1">
              <a:off x="2056094" y="4804613"/>
              <a:ext cx="1213684" cy="472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3A76EB8E-C7F3-AF4C-B478-98C3CDD18448}"/>
                    </a:ext>
                  </a:extLst>
                </p:cNvPr>
                <p:cNvSpPr/>
                <p:nvPr/>
              </p:nvSpPr>
              <p:spPr>
                <a:xfrm>
                  <a:off x="1581249" y="4225234"/>
                  <a:ext cx="4607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3A76EB8E-C7F3-AF4C-B478-98C3CDD184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49" y="4225234"/>
                  <a:ext cx="4607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1DF8E9E3-A3ED-FE40-9907-734264BE093E}"/>
                    </a:ext>
                  </a:extLst>
                </p:cNvPr>
                <p:cNvSpPr/>
                <p:nvPr/>
              </p:nvSpPr>
              <p:spPr>
                <a:xfrm>
                  <a:off x="1581249" y="5086796"/>
                  <a:ext cx="4660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1DF8E9E3-A3ED-FE40-9907-734264BE0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249" y="5086796"/>
                  <a:ext cx="4660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0B7BD47-A24D-7F4B-8443-2054A6F7A350}"/>
                    </a:ext>
                  </a:extLst>
                </p:cNvPr>
                <p:cNvSpPr/>
                <p:nvPr/>
              </p:nvSpPr>
              <p:spPr>
                <a:xfrm>
                  <a:off x="3356594" y="4594566"/>
                  <a:ext cx="3713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0B7BD47-A24D-7F4B-8443-2054A6F7A3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594" y="4594566"/>
                  <a:ext cx="37138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C4C97E2-BEDA-2748-AE65-39E3481A15D5}"/>
              </a:ext>
            </a:extLst>
          </p:cNvPr>
          <p:cNvGraphicFramePr>
            <a:graphicFrameLocks noGrp="1"/>
          </p:cNvGraphicFramePr>
          <p:nvPr/>
        </p:nvGraphicFramePr>
        <p:xfrm>
          <a:off x="398973" y="5793500"/>
          <a:ext cx="4527925" cy="949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27925">
                  <a:extLst>
                    <a:ext uri="{9D8B030D-6E8A-4147-A177-3AD203B41FA5}">
                      <a16:colId xmlns:a16="http://schemas.microsoft.com/office/drawing/2014/main" val="3798345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단층 </a:t>
                      </a:r>
                      <a:r>
                        <a:rPr lang="ko-KR" altLang="en-US" sz="1600" dirty="0" err="1">
                          <a:latin typeface="Malgun Gothic" panose="020B0503020000020004" pitchFamily="34" charset="-127"/>
                        </a:rPr>
                        <a:t>퍼셉트론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6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중간층이 하나의 노드로 구성되어 있고</a:t>
                      </a:r>
                      <a:r>
                        <a:rPr lang="en-US" altLang="ko-KR" sz="1600" dirty="0">
                          <a:latin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 </a:t>
                      </a:r>
                      <a:endParaRPr lang="en-US" altLang="ko-KR" sz="1600" dirty="0">
                        <a:latin typeface="Malgun Gothic" panose="020B0503020000020004" pitchFamily="34" charset="-127"/>
                      </a:endParaRPr>
                    </a:p>
                    <a:p>
                      <a:pPr algn="ctr"/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중간층과 </a:t>
                      </a:r>
                      <a:r>
                        <a:rPr lang="ko-KR" altLang="en-US" sz="1600" dirty="0" err="1">
                          <a:latin typeface="Malgun Gothic" panose="020B0503020000020004" pitchFamily="34" charset="-127"/>
                        </a:rPr>
                        <a:t>출력층의</a:t>
                      </a:r>
                      <a:r>
                        <a:rPr lang="ko-KR" altLang="en-US" sz="1600" dirty="0">
                          <a:latin typeface="Malgun Gothic" panose="020B0503020000020004" pitchFamily="34" charset="-127"/>
                        </a:rPr>
                        <a:t> 구분이 없는 구조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741395"/>
                  </a:ext>
                </a:extLst>
              </a:tr>
            </a:tbl>
          </a:graphicData>
        </a:graphic>
      </p:graphicFrame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C13E5EC-E15B-6641-85F6-FD26B6472E39}"/>
              </a:ext>
            </a:extLst>
          </p:cNvPr>
          <p:cNvGrpSpPr/>
          <p:nvPr/>
        </p:nvGrpSpPr>
        <p:grpSpPr>
          <a:xfrm>
            <a:off x="7016647" y="4056215"/>
            <a:ext cx="3943979" cy="1419737"/>
            <a:chOff x="1612901" y="2081117"/>
            <a:chExt cx="3943979" cy="1419737"/>
          </a:xfrm>
          <a:noFill/>
        </p:grpSpPr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FD40886F-894E-334D-BB20-60297BB59448}"/>
                </a:ext>
              </a:extLst>
            </p:cNvPr>
            <p:cNvSpPr/>
            <p:nvPr/>
          </p:nvSpPr>
          <p:spPr>
            <a:xfrm>
              <a:off x="1612901" y="2920973"/>
              <a:ext cx="483603" cy="5643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202" name="직선 화살표 연결선 201">
              <a:extLst>
                <a:ext uri="{FF2B5EF4-FFF2-40B4-BE49-F238E27FC236}">
                  <a16:creationId xmlns:a16="http://schemas.microsoft.com/office/drawing/2014/main" id="{14EC0A7F-C419-2B45-95F6-EC390280AF46}"/>
                </a:ext>
              </a:extLst>
            </p:cNvPr>
            <p:cNvCxnSpPr>
              <a:cxnSpLocks/>
              <a:stCxn id="205" idx="6"/>
              <a:endCxn id="204" idx="2"/>
            </p:cNvCxnSpPr>
            <p:nvPr/>
          </p:nvCxnSpPr>
          <p:spPr>
            <a:xfrm>
              <a:off x="2101954" y="2363302"/>
              <a:ext cx="1274037" cy="24334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04D5D635-17AC-B74A-8E86-BC39D47B6322}"/>
                </a:ext>
              </a:extLst>
            </p:cNvPr>
            <p:cNvCxnSpPr>
              <a:cxnSpLocks/>
              <a:stCxn id="205" idx="6"/>
              <a:endCxn id="208" idx="2"/>
            </p:cNvCxnSpPr>
            <p:nvPr/>
          </p:nvCxnSpPr>
          <p:spPr>
            <a:xfrm>
              <a:off x="2101954" y="2363302"/>
              <a:ext cx="1274037" cy="85537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654F1BF-DBF9-B649-9A8E-83F39D8F30B6}"/>
                </a:ext>
              </a:extLst>
            </p:cNvPr>
            <p:cNvSpPr/>
            <p:nvPr/>
          </p:nvSpPr>
          <p:spPr>
            <a:xfrm>
              <a:off x="3375991" y="2105451"/>
              <a:ext cx="483603" cy="5643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D835F407-7C6D-2648-9588-28D1107A87B6}"/>
                </a:ext>
              </a:extLst>
            </p:cNvPr>
            <p:cNvSpPr/>
            <p:nvPr/>
          </p:nvSpPr>
          <p:spPr>
            <a:xfrm>
              <a:off x="1618352" y="2081117"/>
              <a:ext cx="483603" cy="5643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4E5BF770-9A47-1046-ABE0-88486C341841}"/>
                </a:ext>
              </a:extLst>
            </p:cNvPr>
            <p:cNvCxnSpPr>
              <a:cxnSpLocks/>
              <a:stCxn id="201" idx="6"/>
              <a:endCxn id="204" idx="2"/>
            </p:cNvCxnSpPr>
            <p:nvPr/>
          </p:nvCxnSpPr>
          <p:spPr>
            <a:xfrm flipV="1">
              <a:off x="2096503" y="2387636"/>
              <a:ext cx="1279488" cy="815522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32609FAF-BA73-8547-A63B-3C417F160A37}"/>
                </a:ext>
              </a:extLst>
            </p:cNvPr>
            <p:cNvCxnSpPr>
              <a:cxnSpLocks/>
              <a:stCxn id="201" idx="6"/>
              <a:endCxn id="208" idx="2"/>
            </p:cNvCxnSpPr>
            <p:nvPr/>
          </p:nvCxnSpPr>
          <p:spPr>
            <a:xfrm>
              <a:off x="2096503" y="3203158"/>
              <a:ext cx="1279488" cy="15513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7864EFF-14B7-8B44-8BC9-D886B341596F}"/>
                </a:ext>
              </a:extLst>
            </p:cNvPr>
            <p:cNvSpPr/>
            <p:nvPr/>
          </p:nvSpPr>
          <p:spPr>
            <a:xfrm>
              <a:off x="3375991" y="2936487"/>
              <a:ext cx="483603" cy="5643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F19C5CBF-5CAA-C44D-BE71-60F125E1A02A}"/>
                </a:ext>
              </a:extLst>
            </p:cNvPr>
            <p:cNvCxnSpPr>
              <a:cxnSpLocks/>
              <a:stCxn id="204" idx="6"/>
              <a:endCxn id="210" idx="2"/>
            </p:cNvCxnSpPr>
            <p:nvPr/>
          </p:nvCxnSpPr>
          <p:spPr>
            <a:xfrm>
              <a:off x="3859594" y="2387636"/>
              <a:ext cx="1213684" cy="35894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868BD11-9648-9F43-82D1-70BFBB31B24F}"/>
                </a:ext>
              </a:extLst>
            </p:cNvPr>
            <p:cNvSpPr/>
            <p:nvPr/>
          </p:nvSpPr>
          <p:spPr>
            <a:xfrm>
              <a:off x="5073277" y="2464391"/>
              <a:ext cx="483603" cy="5643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90BF277F-EFB2-7C47-A752-4C06F5985349}"/>
                </a:ext>
              </a:extLst>
            </p:cNvPr>
            <p:cNvCxnSpPr>
              <a:cxnSpLocks/>
              <a:stCxn id="208" idx="6"/>
              <a:endCxn id="210" idx="2"/>
            </p:cNvCxnSpPr>
            <p:nvPr/>
          </p:nvCxnSpPr>
          <p:spPr>
            <a:xfrm flipV="1">
              <a:off x="3859594" y="2746576"/>
              <a:ext cx="1213684" cy="472096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1FC257B6-1EF9-2C42-9B0C-CEA970C36760}"/>
                    </a:ext>
                  </a:extLst>
                </p:cNvPr>
                <p:cNvSpPr/>
                <p:nvPr/>
              </p:nvSpPr>
              <p:spPr>
                <a:xfrm>
                  <a:off x="1635734" y="2149135"/>
                  <a:ext cx="460767" cy="3693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212" name="직사각형 211">
                  <a:extLst>
                    <a:ext uri="{FF2B5EF4-FFF2-40B4-BE49-F238E27FC236}">
                      <a16:creationId xmlns:a16="http://schemas.microsoft.com/office/drawing/2014/main" id="{1FC257B6-1EF9-2C42-9B0C-CEA970C367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34" y="2149135"/>
                  <a:ext cx="46076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4B77444C-B4BB-7E48-A730-70D7D3E961F4}"/>
                    </a:ext>
                  </a:extLst>
                </p:cNvPr>
                <p:cNvSpPr/>
                <p:nvPr/>
              </p:nvSpPr>
              <p:spPr>
                <a:xfrm>
                  <a:off x="1635734" y="3010697"/>
                  <a:ext cx="466090" cy="3693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4B77444C-B4BB-7E48-A730-70D7D3E961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34" y="3010697"/>
                  <a:ext cx="46609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92ACCA4-C203-0045-82CA-6E034A250A5E}"/>
                </a:ext>
              </a:extLst>
            </p:cNvPr>
            <p:cNvSpPr/>
            <p:nvPr/>
          </p:nvSpPr>
          <p:spPr>
            <a:xfrm>
              <a:off x="3413549" y="2164649"/>
              <a:ext cx="1847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ko-Kore-KR" altLang="en-US" dirty="0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A5AFBF0D-6FFA-454B-B843-091671E2AED3}"/>
                </a:ext>
              </a:extLst>
            </p:cNvPr>
            <p:cNvSpPr/>
            <p:nvPr/>
          </p:nvSpPr>
          <p:spPr>
            <a:xfrm>
              <a:off x="3413549" y="3026211"/>
              <a:ext cx="184731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endParaRPr lang="ko-Kore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6636192-9777-0B4C-B6D9-D9DE889D43D6}"/>
                    </a:ext>
                  </a:extLst>
                </p:cNvPr>
                <p:cNvSpPr/>
                <p:nvPr/>
              </p:nvSpPr>
              <p:spPr>
                <a:xfrm>
                  <a:off x="5147937" y="2533981"/>
                  <a:ext cx="371384" cy="3693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B6636192-9777-0B4C-B6D9-D9DE889D4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937" y="2533981"/>
                  <a:ext cx="37138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D558D2-45F1-BF45-BEC3-D4E844750D35}"/>
              </a:ext>
            </a:extLst>
          </p:cNvPr>
          <p:cNvGrpSpPr/>
          <p:nvPr/>
        </p:nvGrpSpPr>
        <p:grpSpPr>
          <a:xfrm>
            <a:off x="2755604" y="3806986"/>
            <a:ext cx="1511952" cy="1463914"/>
            <a:chOff x="2755604" y="3806986"/>
            <a:chExt cx="1511952" cy="146391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BA635D-75B0-104A-8292-3E61EE7BFCE4}"/>
                </a:ext>
              </a:extLst>
            </p:cNvPr>
            <p:cNvSpPr/>
            <p:nvPr/>
          </p:nvSpPr>
          <p:spPr>
            <a:xfrm>
              <a:off x="3054380" y="4336452"/>
              <a:ext cx="914400" cy="9344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988C3-96FC-FE49-A19F-C6776A450B6C}"/>
                </a:ext>
              </a:extLst>
            </p:cNvPr>
            <p:cNvSpPr txBox="1"/>
            <p:nvPr/>
          </p:nvSpPr>
          <p:spPr>
            <a:xfrm>
              <a:off x="2755604" y="3806986"/>
              <a:ext cx="1511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+mn-ea"/>
                </a:rPr>
                <a:t>중간층</a:t>
              </a:r>
              <a:r>
                <a:rPr kumimoji="1" lang="ko-KR" altLang="en-US" sz="1400" dirty="0">
                  <a:latin typeface="+mn-ea"/>
                </a:rPr>
                <a:t> </a:t>
              </a:r>
              <a:r>
                <a:rPr kumimoji="1" lang="en-US" altLang="ko-KR" sz="1400" dirty="0">
                  <a:latin typeface="+mn-ea"/>
                </a:rPr>
                <a:t>=</a:t>
              </a:r>
              <a:r>
                <a:rPr kumimoji="1" lang="ko-KR" altLang="en-US" sz="1400" dirty="0">
                  <a:latin typeface="+mn-ea"/>
                </a:rPr>
                <a:t> </a:t>
              </a:r>
              <a:r>
                <a:rPr kumimoji="1" lang="ko-KR" altLang="en-US" sz="1400" dirty="0" err="1">
                  <a:latin typeface="+mn-ea"/>
                </a:rPr>
                <a:t>출력층</a:t>
              </a:r>
              <a:endParaRPr kumimoji="1" lang="en-US" altLang="ko-KR" sz="1400" dirty="0">
                <a:latin typeface="+mn-ea"/>
              </a:endParaRPr>
            </a:p>
            <a:p>
              <a:pPr algn="ctr"/>
              <a:r>
                <a:rPr kumimoji="1" lang="ko-KR" altLang="en-US" sz="1400" dirty="0">
                  <a:latin typeface="+mn-ea"/>
                </a:rPr>
                <a:t>노드 </a:t>
              </a:r>
              <a:r>
                <a:rPr kumimoji="1" lang="en-US" altLang="ko-KR" sz="1400" dirty="0">
                  <a:latin typeface="+mn-ea"/>
                </a:rPr>
                <a:t>1</a:t>
              </a:r>
              <a:r>
                <a:rPr kumimoji="1" lang="ko-KR" altLang="en-US" sz="1400" dirty="0">
                  <a:latin typeface="+mn-ea"/>
                </a:rPr>
                <a:t>개</a:t>
              </a:r>
              <a:endParaRPr kumimoji="1" lang="ko-Kore-KR" altLang="en-US" sz="1400" dirty="0"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3A0904-EF09-9E4D-9A8C-1995F2C81707}"/>
              </a:ext>
            </a:extLst>
          </p:cNvPr>
          <p:cNvGrpSpPr/>
          <p:nvPr/>
        </p:nvGrpSpPr>
        <p:grpSpPr>
          <a:xfrm>
            <a:off x="8428645" y="3522988"/>
            <a:ext cx="2640185" cy="2003764"/>
            <a:chOff x="8428645" y="3522988"/>
            <a:chExt cx="2640185" cy="2003764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0D966C7-BEF9-D644-95F2-42AD0B86F0EE}"/>
                </a:ext>
              </a:extLst>
            </p:cNvPr>
            <p:cNvSpPr txBox="1"/>
            <p:nvPr/>
          </p:nvSpPr>
          <p:spPr>
            <a:xfrm>
              <a:off x="8428645" y="3522988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+mn-ea"/>
                </a:rPr>
                <a:t>중간층</a:t>
              </a:r>
              <a:r>
                <a:rPr kumimoji="1" lang="en-US" altLang="en-US" sz="1400" dirty="0">
                  <a:latin typeface="+mn-ea"/>
                </a:rPr>
                <a:t> </a:t>
              </a:r>
              <a:r>
                <a:rPr kumimoji="1" lang="ko-KR" altLang="en-US" sz="1400" dirty="0">
                  <a:latin typeface="+mn-ea"/>
                </a:rPr>
                <a:t>존재</a:t>
              </a:r>
              <a:endParaRPr kumimoji="1" lang="en-US" altLang="ko-KR" sz="1400" dirty="0">
                <a:latin typeface="+mn-ea"/>
              </a:endParaRPr>
            </a:p>
            <a:p>
              <a:pPr algn="ctr"/>
              <a:r>
                <a:rPr kumimoji="1" lang="ko-KR" altLang="en-US" sz="1400" dirty="0">
                  <a:latin typeface="+mn-ea"/>
                </a:rPr>
                <a:t>노드 여러 개</a:t>
              </a:r>
              <a:endParaRPr kumimoji="1" lang="ko-Kore-KR" altLang="en-US" sz="1400" dirty="0"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E58C40-EC3A-0F4E-A535-4A23FEBEDD7A}"/>
                </a:ext>
              </a:extLst>
            </p:cNvPr>
            <p:cNvSpPr/>
            <p:nvPr/>
          </p:nvSpPr>
          <p:spPr>
            <a:xfrm>
              <a:off x="10345555" y="413384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ko-Kore-KR" altLang="en-US" sz="1400" dirty="0">
                  <a:latin typeface="+mn-ea"/>
                </a:rPr>
                <a:t>출력층</a:t>
              </a:r>
              <a:endParaRPr kumimoji="1" lang="en-US" altLang="ko-KR" sz="1400" dirty="0">
                <a:latin typeface="+mn-ea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C600408-CB50-D742-AC91-0ED1E184C735}"/>
                </a:ext>
              </a:extLst>
            </p:cNvPr>
            <p:cNvSpPr/>
            <p:nvPr/>
          </p:nvSpPr>
          <p:spPr>
            <a:xfrm>
              <a:off x="8595162" y="4027938"/>
              <a:ext cx="853934" cy="1498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25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159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en-US" altLang="ko-KR" sz="4800" b="1" dirty="0">
                <a:latin typeface="+mn-ea"/>
                <a:ea typeface="+mn-ea"/>
              </a:rPr>
              <a:t>3. </a:t>
            </a:r>
            <a:r>
              <a:rPr kumimoji="1" lang="ko-KR" altLang="en-US" sz="4800" b="1" dirty="0" err="1">
                <a:latin typeface="+mn-ea"/>
                <a:ea typeface="+mn-ea"/>
              </a:rPr>
              <a:t>딥러닝</a:t>
            </a:r>
            <a:r>
              <a:rPr kumimoji="1" lang="ko-KR" altLang="en-US" sz="3200" b="1" dirty="0" err="1">
                <a:latin typeface="+mn-ea"/>
                <a:ea typeface="+mn-ea"/>
              </a:rPr>
              <a:t>이란</a:t>
            </a:r>
            <a:r>
              <a:rPr kumimoji="1" lang="en-US" altLang="ko-KR" sz="3200" b="1" dirty="0">
                <a:latin typeface="+mn-ea"/>
                <a:ea typeface="+mn-ea"/>
              </a:rPr>
              <a:t>?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latin typeface="+mn-ea"/>
                <a:ea typeface="+mn-ea"/>
              </a:rPr>
              <a:t>Deep Learning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281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02918E4-F0F6-4821-A4E5-CAB3F179FA29}"/>
              </a:ext>
            </a:extLst>
          </p:cNvPr>
          <p:cNvGrpSpPr/>
          <p:nvPr/>
        </p:nvGrpSpPr>
        <p:grpSpPr>
          <a:xfrm>
            <a:off x="2420794" y="1803920"/>
            <a:ext cx="723236" cy="3032031"/>
            <a:chOff x="95662" y="1375496"/>
            <a:chExt cx="538854" cy="2676290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D5BD3C7-7533-CD4C-AB43-2948C2A28CF0}"/>
                </a:ext>
              </a:extLst>
            </p:cNvPr>
            <p:cNvCxnSpPr>
              <a:cxnSpLocks/>
            </p:cNvCxnSpPr>
            <p:nvPr/>
          </p:nvCxnSpPr>
          <p:spPr>
            <a:xfrm>
              <a:off x="120283" y="1698124"/>
              <a:ext cx="51423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AB4F1D18-55D6-4D45-B066-95E0AE367964}"/>
                </a:ext>
              </a:extLst>
            </p:cNvPr>
            <p:cNvCxnSpPr>
              <a:cxnSpLocks/>
            </p:cNvCxnSpPr>
            <p:nvPr/>
          </p:nvCxnSpPr>
          <p:spPr>
            <a:xfrm>
              <a:off x="120283" y="2488599"/>
              <a:ext cx="51423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5E7B061-0F44-4C4D-9BA0-53CC8A99DBAC}"/>
                </a:ext>
              </a:extLst>
            </p:cNvPr>
            <p:cNvCxnSpPr>
              <a:cxnSpLocks/>
            </p:cNvCxnSpPr>
            <p:nvPr/>
          </p:nvCxnSpPr>
          <p:spPr>
            <a:xfrm>
              <a:off x="120283" y="3261311"/>
              <a:ext cx="51423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EDA168BE-31CC-B64A-AEF2-B6FEF8137DF2}"/>
                </a:ext>
              </a:extLst>
            </p:cNvPr>
            <p:cNvCxnSpPr>
              <a:cxnSpLocks/>
            </p:cNvCxnSpPr>
            <p:nvPr/>
          </p:nvCxnSpPr>
          <p:spPr>
            <a:xfrm>
              <a:off x="120283" y="4051786"/>
              <a:ext cx="51423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8329610-DA21-7044-8A5F-9DC6F0A29EF4}"/>
                </a:ext>
              </a:extLst>
            </p:cNvPr>
            <p:cNvSpPr txBox="1"/>
            <p:nvPr/>
          </p:nvSpPr>
          <p:spPr>
            <a:xfrm>
              <a:off x="95663" y="1375496"/>
              <a:ext cx="516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위치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D0028B-8611-1B4B-89F0-2CAB70FC119A}"/>
                </a:ext>
              </a:extLst>
            </p:cNvPr>
            <p:cNvSpPr txBox="1"/>
            <p:nvPr/>
          </p:nvSpPr>
          <p:spPr>
            <a:xfrm>
              <a:off x="95664" y="2161210"/>
              <a:ext cx="516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크기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2ED0D9-EC7F-734E-8FB0-2B5EA67EEB09}"/>
                </a:ext>
              </a:extLst>
            </p:cNvPr>
            <p:cNvSpPr txBox="1"/>
            <p:nvPr/>
          </p:nvSpPr>
          <p:spPr>
            <a:xfrm>
              <a:off x="95662" y="2966823"/>
              <a:ext cx="516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교통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A96169-2653-BF4B-A2D1-D3ECB2A3BFEE}"/>
                </a:ext>
              </a:extLst>
            </p:cNvPr>
            <p:cNvSpPr txBox="1"/>
            <p:nvPr/>
          </p:nvSpPr>
          <p:spPr>
            <a:xfrm>
              <a:off x="107853" y="3756488"/>
              <a:ext cx="516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환경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5B99829-FC35-AA4E-966B-5143E55FB66F}"/>
              </a:ext>
            </a:extLst>
          </p:cNvPr>
          <p:cNvSpPr txBox="1"/>
          <p:nvPr/>
        </p:nvSpPr>
        <p:spPr>
          <a:xfrm>
            <a:off x="9130644" y="3374669"/>
            <a:ext cx="1202833" cy="313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Malgun Gothic" panose="020B0503020000020004" pitchFamily="34" charset="-127"/>
              </a:rPr>
              <a:t>집의 가격</a:t>
            </a:r>
            <a:endParaRPr kumimoji="1" lang="ko-Kore-KR" altLang="en-US" sz="1200" dirty="0">
              <a:latin typeface="Malgun Gothic" panose="020B0503020000020004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7D55AD-0A7C-4669-A24F-15A6AAB78CA0}"/>
              </a:ext>
            </a:extLst>
          </p:cNvPr>
          <p:cNvGrpSpPr/>
          <p:nvPr/>
        </p:nvGrpSpPr>
        <p:grpSpPr>
          <a:xfrm>
            <a:off x="3027148" y="782988"/>
            <a:ext cx="6795082" cy="4286149"/>
            <a:chOff x="3030851" y="901348"/>
            <a:chExt cx="6852563" cy="400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67E2A9-0B0C-7A4D-97D9-4D49C8C728B5}"/>
                    </a:ext>
                  </a:extLst>
                </p:cNvPr>
                <p:cNvSpPr txBox="1"/>
                <p:nvPr/>
              </p:nvSpPr>
              <p:spPr>
                <a:xfrm>
                  <a:off x="9269150" y="2994976"/>
                  <a:ext cx="614264" cy="418246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867E2A9-0B0C-7A4D-97D9-4D49C8C72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9150" y="2994976"/>
                  <a:ext cx="614264" cy="4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3030851" y="901348"/>
              <a:ext cx="1370888" cy="61061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+mn-ea"/>
                </a:rPr>
                <a:t>입력층</a:t>
              </a:r>
              <a:endParaRPr lang="en-US" altLang="ko-KR" sz="1200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입력 특성들의 층</a:t>
              </a:r>
              <a:endParaRPr lang="en-US" altLang="ko-KR" sz="1200" dirty="0"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93470" y="1246612"/>
              <a:ext cx="2403223" cy="887615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+mn-ea"/>
                </a:rPr>
                <a:t>은닉층</a:t>
              </a:r>
              <a:endParaRPr lang="en-US" altLang="ko-KR" sz="1200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입력층과 </a:t>
              </a:r>
              <a:r>
                <a:rPr lang="ko-KR" altLang="en-US" sz="1200" dirty="0" err="1">
                  <a:latin typeface="+mn-ea"/>
                </a:rPr>
                <a:t>출력층</a:t>
              </a:r>
              <a:r>
                <a:rPr lang="ko-KR" altLang="en-US" sz="1200" dirty="0">
                  <a:latin typeface="+mn-ea"/>
                </a:rPr>
                <a:t> 사이의 모든 층</a:t>
              </a:r>
              <a:endParaRPr lang="en-US" altLang="ko-KR" sz="12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눈에 보이지 않음</a:t>
              </a:r>
              <a:r>
                <a:rPr lang="en-US" altLang="ko-KR" sz="1200" dirty="0">
                  <a:latin typeface="+mn-ea"/>
                </a:rPr>
                <a:t> 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96693" y="2259831"/>
              <a:ext cx="1370888" cy="61061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+mn-ea"/>
                </a:rPr>
                <a:t>출력층</a:t>
              </a:r>
              <a:endParaRPr lang="en-US" altLang="ko-KR" sz="1200" b="1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latin typeface="+mn-ea"/>
                </a:rPr>
                <a:t>출력 특성들의 층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EACE42E-ADA0-064B-ABBE-4F0DB2DC70A6}"/>
                </a:ext>
              </a:extLst>
            </p:cNvPr>
            <p:cNvCxnSpPr>
              <a:cxnSpLocks/>
              <a:stCxn id="80" idx="6"/>
              <a:endCxn id="72" idx="2"/>
            </p:cNvCxnSpPr>
            <p:nvPr/>
          </p:nvCxnSpPr>
          <p:spPr>
            <a:xfrm>
              <a:off x="6395951" y="2497013"/>
              <a:ext cx="1279302" cy="7326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9F99211-11D0-9F4D-B4D2-FE79A20810C1}"/>
                </a:ext>
              </a:extLst>
            </p:cNvPr>
            <p:cNvSpPr/>
            <p:nvPr/>
          </p:nvSpPr>
          <p:spPr>
            <a:xfrm>
              <a:off x="3334640" y="3476518"/>
              <a:ext cx="689433" cy="572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220F88B-FE3B-384F-A509-A3CFB49119CA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4053758" y="2910363"/>
              <a:ext cx="1644769" cy="3257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8148A8FA-2731-A447-BBE9-04EE77A4F5AA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 flipV="1">
              <a:off x="4024073" y="3269371"/>
              <a:ext cx="1690214" cy="13462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3292A5FD-0A18-1845-A063-AA13CD324266}"/>
                </a:ext>
              </a:extLst>
            </p:cNvPr>
            <p:cNvCxnSpPr>
              <a:cxnSpLocks/>
              <a:stCxn id="65" idx="6"/>
            </p:cNvCxnSpPr>
            <p:nvPr/>
          </p:nvCxnSpPr>
          <p:spPr>
            <a:xfrm flipV="1">
              <a:off x="4024073" y="4186492"/>
              <a:ext cx="1670186" cy="4291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78690690-4825-4F43-B63B-FE63AD218B82}"/>
                </a:ext>
              </a:extLst>
            </p:cNvPr>
            <p:cNvCxnSpPr>
              <a:cxnSpLocks/>
              <a:stCxn id="66" idx="6"/>
            </p:cNvCxnSpPr>
            <p:nvPr/>
          </p:nvCxnSpPr>
          <p:spPr>
            <a:xfrm>
              <a:off x="4053758" y="2910363"/>
              <a:ext cx="1662415" cy="12761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EB187712-4388-964F-AED0-292E43CB5DF4}"/>
                </a:ext>
              </a:extLst>
            </p:cNvPr>
            <p:cNvSpPr/>
            <p:nvPr/>
          </p:nvSpPr>
          <p:spPr>
            <a:xfrm>
              <a:off x="3334640" y="4329146"/>
              <a:ext cx="689433" cy="572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8C5F0E0-4EAF-5540-BF0D-D5F488E686CF}"/>
                </a:ext>
              </a:extLst>
            </p:cNvPr>
            <p:cNvSpPr/>
            <p:nvPr/>
          </p:nvSpPr>
          <p:spPr>
            <a:xfrm>
              <a:off x="3364327" y="2623888"/>
              <a:ext cx="689433" cy="572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74613BF8-21DF-B04A-A38E-84DFD653AE33}"/>
                </a:ext>
              </a:extLst>
            </p:cNvPr>
            <p:cNvCxnSpPr>
              <a:cxnSpLocks/>
              <a:stCxn id="60" idx="6"/>
              <a:endCxn id="70" idx="2"/>
            </p:cNvCxnSpPr>
            <p:nvPr/>
          </p:nvCxnSpPr>
          <p:spPr>
            <a:xfrm flipV="1">
              <a:off x="4024073" y="3269371"/>
              <a:ext cx="1690217" cy="4936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C4FA4D96-0178-4E4E-BAE7-AABF7D843E1B}"/>
                </a:ext>
              </a:extLst>
            </p:cNvPr>
            <p:cNvCxnSpPr>
              <a:cxnSpLocks/>
              <a:stCxn id="60" idx="6"/>
            </p:cNvCxnSpPr>
            <p:nvPr/>
          </p:nvCxnSpPr>
          <p:spPr>
            <a:xfrm>
              <a:off x="4024073" y="3762992"/>
              <a:ext cx="1670186" cy="4235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FA6B999-9216-1D4C-A385-F7A70BB9CAFC}"/>
                </a:ext>
              </a:extLst>
            </p:cNvPr>
            <p:cNvSpPr/>
            <p:nvPr/>
          </p:nvSpPr>
          <p:spPr>
            <a:xfrm>
              <a:off x="5706518" y="3835525"/>
              <a:ext cx="689433" cy="572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D15DC58-901C-0A49-AA47-1356A943046A}"/>
                </a:ext>
              </a:extLst>
            </p:cNvPr>
            <p:cNvSpPr/>
            <p:nvPr/>
          </p:nvSpPr>
          <p:spPr>
            <a:xfrm>
              <a:off x="5714288" y="2982895"/>
              <a:ext cx="689433" cy="572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2D641C01-D6DC-8345-ABDA-399A4D3FE5F7}"/>
                </a:ext>
              </a:extLst>
            </p:cNvPr>
            <p:cNvCxnSpPr>
              <a:cxnSpLocks/>
              <a:stCxn id="70" idx="6"/>
              <a:endCxn id="72" idx="2"/>
            </p:cNvCxnSpPr>
            <p:nvPr/>
          </p:nvCxnSpPr>
          <p:spPr>
            <a:xfrm flipV="1">
              <a:off x="6403722" y="3229707"/>
              <a:ext cx="1271531" cy="396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A091F2EE-9ACF-3046-871F-142E78901726}"/>
                </a:ext>
              </a:extLst>
            </p:cNvPr>
            <p:cNvSpPr/>
            <p:nvPr/>
          </p:nvSpPr>
          <p:spPr>
            <a:xfrm>
              <a:off x="7675253" y="2943233"/>
              <a:ext cx="689433" cy="57295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F8FE70F4-238C-CB4B-8C7A-6989E73F79E5}"/>
                </a:ext>
              </a:extLst>
            </p:cNvPr>
            <p:cNvCxnSpPr>
              <a:cxnSpLocks/>
              <a:stCxn id="69" idx="6"/>
              <a:endCxn id="72" idx="2"/>
            </p:cNvCxnSpPr>
            <p:nvPr/>
          </p:nvCxnSpPr>
          <p:spPr>
            <a:xfrm flipV="1">
              <a:off x="6395953" y="3229707"/>
              <a:ext cx="1279300" cy="8922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FB43C9D-B9A9-BC4E-9174-46978B4E4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5785" y="3204880"/>
              <a:ext cx="805769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453A8CA7-CBCC-124E-9E18-FC61C560CFB1}"/>
                </a:ext>
              </a:extLst>
            </p:cNvPr>
            <p:cNvCxnSpPr>
              <a:cxnSpLocks/>
              <a:stCxn id="78" idx="6"/>
              <a:endCxn id="80" idx="2"/>
            </p:cNvCxnSpPr>
            <p:nvPr/>
          </p:nvCxnSpPr>
          <p:spPr>
            <a:xfrm>
              <a:off x="4063774" y="2068621"/>
              <a:ext cx="1642743" cy="4283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8A639E2-0FFC-B249-83DA-6B3FBD6BC592}"/>
                </a:ext>
              </a:extLst>
            </p:cNvPr>
            <p:cNvCxnSpPr>
              <a:cxnSpLocks/>
              <a:stCxn id="78" idx="6"/>
              <a:endCxn id="70" idx="2"/>
            </p:cNvCxnSpPr>
            <p:nvPr/>
          </p:nvCxnSpPr>
          <p:spPr>
            <a:xfrm>
              <a:off x="4063774" y="2068621"/>
              <a:ext cx="1650514" cy="12007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347611C7-BE7D-C942-84C6-B9B69AF09601}"/>
                </a:ext>
              </a:extLst>
            </p:cNvPr>
            <p:cNvSpPr/>
            <p:nvPr/>
          </p:nvSpPr>
          <p:spPr>
            <a:xfrm>
              <a:off x="3374340" y="1782145"/>
              <a:ext cx="689433" cy="57295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49AF538-F8C0-DE46-9764-AD6F2BDB6786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4124111" y="2503009"/>
              <a:ext cx="1646851" cy="3704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B1281C5-BB3B-874A-8882-ADAF940E3024}"/>
                </a:ext>
              </a:extLst>
            </p:cNvPr>
            <p:cNvSpPr/>
            <p:nvPr/>
          </p:nvSpPr>
          <p:spPr>
            <a:xfrm>
              <a:off x="5706516" y="2210538"/>
              <a:ext cx="689433" cy="5729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20D9EFE-3609-4944-B6C0-C35B3826E37A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>
              <a:off x="4072475" y="2127734"/>
              <a:ext cx="1634041" cy="19942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0B78C8E2-9ECF-3D42-8557-BFCC1F03BCB2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4032895" y="2497013"/>
              <a:ext cx="1673621" cy="127426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F2E924C2-AE38-3543-AD8F-C420372E99A5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4036332" y="2497013"/>
              <a:ext cx="1670184" cy="2126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48F4EF-207D-CD4A-8C08-FCE3B63ED6E1}"/>
                    </a:ext>
                  </a:extLst>
                </p:cNvPr>
                <p:cNvSpPr txBox="1"/>
                <p:nvPr/>
              </p:nvSpPr>
              <p:spPr>
                <a:xfrm>
                  <a:off x="3333578" y="1839717"/>
                  <a:ext cx="828250" cy="41824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48F4EF-207D-CD4A-8C08-FCE3B63ED6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578" y="1839717"/>
                  <a:ext cx="828250" cy="4182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A2D554-232A-E840-BFE7-9CEABAFD7D12}"/>
                    </a:ext>
                  </a:extLst>
                </p:cNvPr>
                <p:cNvSpPr txBox="1"/>
                <p:nvPr/>
              </p:nvSpPr>
              <p:spPr>
                <a:xfrm>
                  <a:off x="3364499" y="2688794"/>
                  <a:ext cx="759612" cy="369332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EA2D554-232A-E840-BFE7-9CEABAFD7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4499" y="2688794"/>
                  <a:ext cx="759612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3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EC3385C-6A4A-D54A-94BF-67C076E2B3F2}"/>
                    </a:ext>
                  </a:extLst>
                </p:cNvPr>
                <p:cNvSpPr txBox="1"/>
                <p:nvPr/>
              </p:nvSpPr>
              <p:spPr>
                <a:xfrm>
                  <a:off x="3344286" y="3552139"/>
                  <a:ext cx="759612" cy="41824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EC3385C-6A4A-D54A-94BF-67C076E2B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4286" y="3552139"/>
                  <a:ext cx="759612" cy="41824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32EAFE5-BE24-424C-94D5-6B67D23089D3}"/>
                    </a:ext>
                  </a:extLst>
                </p:cNvPr>
                <p:cNvSpPr txBox="1"/>
                <p:nvPr/>
              </p:nvSpPr>
              <p:spPr>
                <a:xfrm>
                  <a:off x="3323832" y="4384306"/>
                  <a:ext cx="759612" cy="418245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32EAFE5-BE24-424C-94D5-6B67D2308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832" y="4384306"/>
                  <a:ext cx="759612" cy="41824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59B0A3E-FC88-5946-82A1-3A20C7C2C05C}"/>
                </a:ext>
              </a:extLst>
            </p:cNvPr>
            <p:cNvSpPr/>
            <p:nvPr/>
          </p:nvSpPr>
          <p:spPr>
            <a:xfrm>
              <a:off x="3716295" y="1515135"/>
              <a:ext cx="1074714" cy="313684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kumimoji="1" lang="en-US" altLang="ko-KR" sz="1200" dirty="0">
                  <a:latin typeface="Malgun Gothic" panose="020B0503020000020004" pitchFamily="34" charset="-127"/>
                </a:rPr>
                <a:t>Feature</a:t>
              </a:r>
            </a:p>
          </p:txBody>
        </p:sp>
        <p:cxnSp>
          <p:nvCxnSpPr>
            <p:cNvPr id="99" name="구부러진 연결선[U] 98">
              <a:extLst>
                <a:ext uri="{FF2B5EF4-FFF2-40B4-BE49-F238E27FC236}">
                  <a16:creationId xmlns:a16="http://schemas.microsoft.com/office/drawing/2014/main" id="{C2A458B3-E8EC-F14E-B809-DB436209206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63040" y="1661359"/>
              <a:ext cx="205756" cy="305718"/>
            </a:xfrm>
            <a:prstGeom prst="curvedConnector4">
              <a:avLst>
                <a:gd name="adj1" fmla="val -170514"/>
                <a:gd name="adj2" fmla="val 83090"/>
              </a:avLst>
            </a:prstGeom>
            <a:ln w="1905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제목 1">
            <a:extLst>
              <a:ext uri="{FF2B5EF4-FFF2-40B4-BE49-F238E27FC236}">
                <a16:creationId xmlns:a16="http://schemas.microsoft.com/office/drawing/2014/main" id="{39287162-128A-7643-BA70-9DC038D6B49A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600" b="1" dirty="0" err="1">
                <a:latin typeface="+mj-ea"/>
              </a:rPr>
              <a:t>신경망</a:t>
            </a:r>
            <a:r>
              <a:rPr kumimoji="1" lang="ko-KR" altLang="en-US" sz="3600" b="1" dirty="0">
                <a:latin typeface="+mj-ea"/>
              </a:rPr>
              <a:t>의 구조</a:t>
            </a:r>
            <a:endParaRPr kumimoji="1" lang="x-none" altLang="en-US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B4E3427C-BCCD-424A-9624-D128788F3E2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3347" y="5508218"/>
              <a:ext cx="9316757" cy="128524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9173">
                      <a:extLst>
                        <a:ext uri="{9D8B030D-6E8A-4147-A177-3AD203B41FA5}">
                          <a16:colId xmlns:a16="http://schemas.microsoft.com/office/drawing/2014/main" val="1252327935"/>
                        </a:ext>
                      </a:extLst>
                    </a:gridCol>
                    <a:gridCol w="8447584">
                      <a:extLst>
                        <a:ext uri="{9D8B030D-6E8A-4147-A177-3AD203B41FA5}">
                          <a16:colId xmlns:a16="http://schemas.microsoft.com/office/drawing/2014/main" val="4006426775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ko-Kore-KR" altLang="en-US" sz="1800" dirty="0"/>
                            <a:t>신경망</a:t>
                          </a:r>
                          <a:endParaRPr kumimoji="1" lang="en-US" altLang="ko-Kore-KR" sz="1800" dirty="0"/>
                        </a:p>
                        <a:p>
                          <a:pPr algn="ctr"/>
                          <a:r>
                            <a:rPr kumimoji="1" lang="ko-KR" altLang="en-US" sz="1800" dirty="0"/>
                            <a:t>학습</a:t>
                          </a:r>
                          <a:endParaRPr kumimoji="1" lang="ko-Kore-KR" altLang="en-US" sz="1800" b="1" dirty="0">
                            <a:latin typeface="+mn-ea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ko-KR" altLang="en-US" sz="1800" b="0" dirty="0"/>
                            <a:t>신경망을 이용해 입력 특성</a:t>
                          </a:r>
                          <a:r>
                            <a:rPr lang="en-US" altLang="ko-KR" sz="1800" b="0" dirty="0"/>
                            <a:t>(</a:t>
                          </a:r>
                          <a:r>
                            <a:rPr lang="en" altLang="x-none" sz="1800" b="0" dirty="0"/>
                            <a:t>𝑥)</a:t>
                          </a:r>
                          <a:r>
                            <a:rPr lang="ko-KR" altLang="en-US" sz="1800" b="0" dirty="0"/>
                            <a:t>과 출력</a:t>
                          </a:r>
                          <a:r>
                            <a:rPr lang="en-US" altLang="ko-KR" sz="18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oMath>
                          </a14:m>
                          <a:r>
                            <a:rPr lang="en" altLang="x-none" sz="1800" b="0" dirty="0"/>
                            <a:t>)</a:t>
                          </a:r>
                          <a:r>
                            <a:rPr lang="ko-KR" altLang="en-US" sz="1800" b="0" dirty="0"/>
                            <a:t>를 연결해주는 함수를 찾는 과정</a:t>
                          </a:r>
                          <a:r>
                            <a:rPr lang="ko-KR" altLang="en-US" sz="1800" b="0" baseline="0" dirty="0"/>
                            <a:t> </a:t>
                          </a:r>
                          <a:r>
                            <a:rPr lang="en-US" altLang="ko-KR" sz="1800" b="0" baseline="0" dirty="0"/>
                            <a:t> </a:t>
                          </a:r>
                          <a:r>
                            <a:rPr lang="ko-KR" altLang="en-US" sz="1800" b="0" baseline="0" dirty="0"/>
                            <a:t>    </a:t>
                          </a:r>
                          <a:r>
                            <a:rPr kumimoji="1" lang="en-US" altLang="ko-KR" sz="1800" b="0" dirty="0"/>
                            <a:t>       ex) </a:t>
                          </a:r>
                          <a:r>
                            <a:rPr kumimoji="1" lang="ko-KR" altLang="en-US" sz="1800" b="0" dirty="0"/>
                            <a:t>집의 위치</a:t>
                          </a:r>
                          <a:r>
                            <a:rPr kumimoji="1" lang="en-US" altLang="ko-KR" sz="1800" b="0" dirty="0"/>
                            <a:t>, </a:t>
                          </a:r>
                          <a:r>
                            <a:rPr kumimoji="1" lang="ko-KR" altLang="en-US" sz="1800" b="0" dirty="0"/>
                            <a:t>크기</a:t>
                          </a:r>
                          <a:r>
                            <a:rPr kumimoji="1" lang="en-US" altLang="ko-KR" sz="1800" b="0" dirty="0"/>
                            <a:t>, </a:t>
                          </a:r>
                          <a:r>
                            <a:rPr kumimoji="1" lang="ko-KR" altLang="en-US" sz="1800" b="0" dirty="0"/>
                            <a:t>교통</a:t>
                          </a:r>
                          <a:r>
                            <a:rPr kumimoji="1" lang="en-US" altLang="ko-KR" sz="1800" b="0" dirty="0"/>
                            <a:t>, </a:t>
                          </a:r>
                          <a:r>
                            <a:rPr kumimoji="1" lang="ko-KR" altLang="en-US" sz="1800" b="0" dirty="0"/>
                            <a:t>환경 </a:t>
                          </a:r>
                          <a:r>
                            <a:rPr kumimoji="1" lang="en-US" altLang="ko-KR" sz="1800" b="0" dirty="0"/>
                            <a:t>Feature(</a:t>
                          </a:r>
                          <a:r>
                            <a:rPr lang="en" altLang="x-none" sz="1800" b="0" dirty="0"/>
                            <a:t>𝑥)</a:t>
                          </a:r>
                          <a:r>
                            <a:rPr kumimoji="1" lang="ko-KR" altLang="en-US" sz="1800" b="0" dirty="0"/>
                            <a:t>와 집의 가격</a:t>
                          </a:r>
                          <a:r>
                            <a:rPr kumimoji="1" lang="en-US" altLang="ko-KR" sz="18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ko-KR" sz="1800" b="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oMath>
                          </a14:m>
                          <a:r>
                            <a:rPr kumimoji="1" lang="en-US" altLang="ko-KR" sz="1800" b="0" dirty="0"/>
                            <a:t>)</a:t>
                          </a:r>
                          <a:r>
                            <a:rPr kumimoji="1" lang="ko-KR" altLang="en-US" sz="1800" b="0" dirty="0"/>
                            <a:t> 사이의 관계 찾기</a:t>
                          </a:r>
                          <a:r>
                            <a:rPr kumimoji="1" lang="en-US" altLang="ko-KR" sz="1800" b="0" dirty="0"/>
                            <a:t> </a:t>
                          </a:r>
                          <a:endParaRPr kumimoji="1" lang="en-US" altLang="en-US" sz="18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299711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1" lang="ko-KR" altLang="en-US" sz="1800" dirty="0"/>
                            <a:t>신경망은 가중치와 편향 매개변수의 적절한 값을 데이터로부터 학습</a:t>
                          </a:r>
                          <a:endParaRPr kumimoji="1" lang="x-none" altLang="en-US" sz="1800">
                            <a:latin typeface="+mn-ea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8586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5">
                <a:extLst>
                  <a:ext uri="{FF2B5EF4-FFF2-40B4-BE49-F238E27FC236}">
                    <a16:creationId xmlns:a16="http://schemas.microsoft.com/office/drawing/2014/main" id="{B4E3427C-BCCD-424A-9624-D128788F3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369259"/>
                  </p:ext>
                </p:extLst>
              </p:nvPr>
            </p:nvGraphicFramePr>
            <p:xfrm>
              <a:off x="1713347" y="5508218"/>
              <a:ext cx="9316757" cy="1240917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869173">
                      <a:extLst>
                        <a:ext uri="{9D8B030D-6E8A-4147-A177-3AD203B41FA5}">
                          <a16:colId xmlns:a16="http://schemas.microsoft.com/office/drawing/2014/main" val="1252327935"/>
                        </a:ext>
                      </a:extLst>
                    </a:gridCol>
                    <a:gridCol w="8447584">
                      <a:extLst>
                        <a:ext uri="{9D8B030D-6E8A-4147-A177-3AD203B41FA5}">
                          <a16:colId xmlns:a16="http://schemas.microsoft.com/office/drawing/2014/main" val="4006426775"/>
                        </a:ext>
                      </a:extLst>
                    </a:gridCol>
                  </a:tblGrid>
                  <a:tr h="8700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ko-Kore-KR" altLang="en-US" sz="1800" dirty="0"/>
                            <a:t>신경망</a:t>
                          </a:r>
                          <a:endParaRPr kumimoji="1" lang="en-US" altLang="ko-Kore-KR" sz="1800" dirty="0"/>
                        </a:p>
                        <a:p>
                          <a:pPr algn="ctr"/>
                          <a:r>
                            <a:rPr kumimoji="1" lang="ko-KR" altLang="en-US" sz="1800" dirty="0"/>
                            <a:t>학습</a:t>
                          </a:r>
                          <a:endParaRPr kumimoji="1" lang="ko-Kore-KR" altLang="en-US" sz="1800" b="1" dirty="0">
                            <a:latin typeface="+mn-ea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0360" t="-1449" b="-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299711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ko-Kore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1" lang="ko-KR" altLang="en-US" sz="1800" dirty="0"/>
                            <a:t>신경망은 가중치와 편향 매개변수의 적절한 값을 데이터로부터 학습</a:t>
                          </a:r>
                          <a:endParaRPr kumimoji="1" lang="x-none" altLang="en-US" sz="1800">
                            <a:latin typeface="+mn-ea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85861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48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E2D510-4F3A-40E2-A2DC-01B1FB3B484C}"/>
              </a:ext>
            </a:extLst>
          </p:cNvPr>
          <p:cNvGrpSpPr/>
          <p:nvPr/>
        </p:nvGrpSpPr>
        <p:grpSpPr>
          <a:xfrm>
            <a:off x="5851620" y="3500369"/>
            <a:ext cx="3664893" cy="2877205"/>
            <a:chOff x="5694864" y="3857632"/>
            <a:chExt cx="3833116" cy="2946378"/>
          </a:xfrm>
        </p:grpSpPr>
        <p:pic>
          <p:nvPicPr>
            <p:cNvPr id="1026" name="Picture 2" descr="The performance of deep learning with respect to the amount of data.">
              <a:extLst>
                <a:ext uri="{FF2B5EF4-FFF2-40B4-BE49-F238E27FC236}">
                  <a16:creationId xmlns:a16="http://schemas.microsoft.com/office/drawing/2014/main" id="{93FD554B-B2CC-4DCA-BD75-73C6863B8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864" y="3857632"/>
              <a:ext cx="3370381" cy="2709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A197EB-508E-4C80-BA6F-A82C27C05936}"/>
                </a:ext>
              </a:extLst>
            </p:cNvPr>
            <p:cNvSpPr/>
            <p:nvPr/>
          </p:nvSpPr>
          <p:spPr>
            <a:xfrm>
              <a:off x="5694864" y="6567628"/>
              <a:ext cx="3833116" cy="236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State-of-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the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-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Art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Survey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on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Deep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Learning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Theory</a:t>
              </a:r>
              <a:r>
                <a:rPr lang="ko-KR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 and </a:t>
              </a:r>
              <a:r>
                <a:rPr lang="ko-KR" altLang="en-US" sz="900" b="1" dirty="0" err="1">
                  <a:solidFill>
                    <a:schemeClr val="bg1">
                      <a:lumMod val="50000"/>
                    </a:schemeClr>
                  </a:solidFill>
                </a:rPr>
                <a:t>Architectures</a:t>
              </a:r>
              <a:endParaRPr lang="ko-KR" altLang="en-US" sz="9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5700713" y="919163"/>
            <a:ext cx="6491287" cy="460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latinLnBrk="1">
              <a:buNone/>
            </a:pPr>
            <a:r>
              <a:rPr lang="ko-KR" altLang="en-US" sz="2000" dirty="0" err="1">
                <a:latin typeface="+mn-ea"/>
              </a:rPr>
              <a:t>은닉층이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개 이상인 </a:t>
            </a:r>
            <a:r>
              <a:rPr lang="ko-KR" altLang="en-US" sz="2000" b="1" dirty="0">
                <a:latin typeface="+mn-ea"/>
              </a:rPr>
              <a:t>신경망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000" b="1" dirty="0">
                <a:latin typeface="+mn-ea"/>
              </a:rPr>
              <a:t>학습</a:t>
            </a:r>
            <a:r>
              <a:rPr lang="ko-KR" altLang="en-US" sz="2000" dirty="0">
                <a:latin typeface="+mn-ea"/>
              </a:rPr>
              <a:t>시키는 것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ACCD6F-A353-4840-932A-4F0774DA3AA0}"/>
              </a:ext>
            </a:extLst>
          </p:cNvPr>
          <p:cNvSpPr/>
          <p:nvPr/>
        </p:nvSpPr>
        <p:spPr>
          <a:xfrm>
            <a:off x="-153350" y="2647000"/>
            <a:ext cx="5588379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latin typeface="+mn-ea"/>
              </a:rPr>
              <a:t>왜 </a:t>
            </a:r>
            <a:r>
              <a:rPr lang="ko-KR" altLang="en-US" b="1" dirty="0">
                <a:latin typeface="+mn-ea"/>
              </a:rPr>
              <a:t>최근</a:t>
            </a:r>
            <a:r>
              <a:rPr lang="ko-KR" altLang="en-US" sz="1600" dirty="0">
                <a:latin typeface="+mn-ea"/>
              </a:rPr>
              <a:t>에 </a:t>
            </a:r>
            <a:r>
              <a:rPr lang="ko-KR" altLang="en-US" b="1" dirty="0" err="1">
                <a:latin typeface="+mn-ea"/>
              </a:rPr>
              <a:t>딥러닝</a:t>
            </a:r>
            <a:r>
              <a:rPr lang="ko-KR" altLang="en-US" sz="1600" dirty="0" err="1">
                <a:latin typeface="+mn-ea"/>
              </a:rPr>
              <a:t>이</a:t>
            </a:r>
            <a:r>
              <a:rPr lang="ko-KR" altLang="en-US" sz="1600" dirty="0">
                <a:latin typeface="+mn-ea"/>
              </a:rPr>
              <a:t> 뜨고 있을까요</a:t>
            </a:r>
            <a:r>
              <a:rPr lang="en-US" altLang="ko-KR" sz="1600" dirty="0">
                <a:latin typeface="+mn-ea"/>
              </a:rPr>
              <a:t>?</a:t>
            </a:r>
          </a:p>
          <a:p>
            <a:pPr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+mn-ea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700" dirty="0"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 위의 </a:t>
            </a:r>
            <a:r>
              <a:rPr lang="x-none" altLang="x-none" sz="1600" dirty="0">
                <a:latin typeface="Arial" panose="020B0604020202020204" pitchFamily="34" charset="0"/>
              </a:rPr>
              <a:t>요인들로 인해 딥러닝 성능이 향상</a:t>
            </a:r>
            <a:r>
              <a:rPr lang="ko-KR" altLang="en-US" sz="1600" dirty="0">
                <a:latin typeface="Arial" panose="020B0604020202020204" pitchFamily="34" charset="0"/>
              </a:rPr>
              <a:t>되었기 때문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latin typeface="Arial" panose="020B0604020202020204" pitchFamily="34" charset="0"/>
              </a:rPr>
              <a:t>Scale drives deep learning progress</a:t>
            </a:r>
          </a:p>
          <a:p>
            <a:pPr lvl="0" algn="ctr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>
                <a:latin typeface="Arial" panose="020B0604020202020204" pitchFamily="34" charset="0"/>
              </a:rPr>
              <a:t>신경망의 크기와 데이터의 크기가 </a:t>
            </a:r>
            <a:r>
              <a:rPr lang="ko-KR" altLang="en-US" sz="1600" dirty="0" err="1">
                <a:latin typeface="Arial" panose="020B0604020202020204" pitchFamily="34" charset="0"/>
              </a:rPr>
              <a:t>딥러닝의</a:t>
            </a:r>
            <a:r>
              <a:rPr lang="ko-KR" altLang="en-US" sz="1600" dirty="0">
                <a:latin typeface="Arial" panose="020B0604020202020204" pitchFamily="34" charset="0"/>
              </a:rPr>
              <a:t> 성과를 결정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249011-78A9-B944-A3DF-DCD87BB3EB71}"/>
              </a:ext>
            </a:extLst>
          </p:cNvPr>
          <p:cNvSpPr/>
          <p:nvPr/>
        </p:nvSpPr>
        <p:spPr>
          <a:xfrm>
            <a:off x="971057" y="3133462"/>
            <a:ext cx="3223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x-none" altLang="x-none" sz="1600" dirty="0">
                <a:latin typeface="+mn-ea"/>
              </a:rPr>
              <a:t>데이터 양 증가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x-none" altLang="x-none" sz="1600" dirty="0">
                <a:latin typeface="+mn-ea"/>
              </a:rPr>
              <a:t>컴퓨터 성능 향상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atin typeface="+mn-ea"/>
              </a:rPr>
              <a:t>3.</a:t>
            </a:r>
            <a:r>
              <a:rPr lang="x-none" altLang="x-none" sz="1600" dirty="0">
                <a:latin typeface="+mn-ea"/>
              </a:rPr>
              <a:t>알고리즘의 개선</a:t>
            </a:r>
            <a:r>
              <a:rPr lang="ko-KR" altLang="en-US" sz="1600" dirty="0">
                <a:latin typeface="+mn-ea"/>
              </a:rPr>
              <a:t> </a:t>
            </a:r>
            <a:endParaRPr lang="x-none" altLang="x-none" sz="1600" dirty="0">
              <a:latin typeface="+mn-ea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3B718FB-E73B-5E4C-A47C-05B0FFA7FC45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j-ea"/>
              </a:rPr>
              <a:t>딥러닝</a:t>
            </a:r>
            <a:r>
              <a:rPr kumimoji="1" lang="en-US" altLang="ko-KR" sz="3600" b="1" dirty="0">
                <a:latin typeface="+mj-ea"/>
              </a:rPr>
              <a:t> </a:t>
            </a:r>
            <a:r>
              <a:rPr kumimoji="1" lang="en-US" altLang="ko-KR" sz="3200" b="1" dirty="0">
                <a:latin typeface="+mj-ea"/>
              </a:rPr>
              <a:t>Deep Learning</a:t>
            </a:r>
            <a:endParaRPr kumimoji="1" lang="x-none" altLang="en-US" sz="2800" b="1" dirty="0"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DDFBDB-96B1-4C0F-9761-E49FE24AF3C4}"/>
              </a:ext>
            </a:extLst>
          </p:cNvPr>
          <p:cNvGrpSpPr/>
          <p:nvPr/>
        </p:nvGrpSpPr>
        <p:grpSpPr>
          <a:xfrm>
            <a:off x="148601" y="158301"/>
            <a:ext cx="6580968" cy="2141328"/>
            <a:chOff x="148601" y="158301"/>
            <a:chExt cx="6580968" cy="214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DBC410-6562-DF4C-9D5F-0C30D8D4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601" y="158301"/>
              <a:ext cx="2141328" cy="214132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AAC3254-6C0A-4BC2-B644-E13F52F8721C}"/>
                </a:ext>
              </a:extLst>
            </p:cNvPr>
            <p:cNvGrpSpPr/>
            <p:nvPr/>
          </p:nvGrpSpPr>
          <p:grpSpPr>
            <a:xfrm>
              <a:off x="484690" y="279117"/>
              <a:ext cx="6244879" cy="1888730"/>
              <a:chOff x="484690" y="279117"/>
              <a:chExt cx="6244879" cy="18887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4D729F-8513-5942-8798-9DF51F4AC1DF}"/>
                  </a:ext>
                </a:extLst>
              </p:cNvPr>
              <p:cNvSpPr txBox="1"/>
              <p:nvPr/>
            </p:nvSpPr>
            <p:spPr>
              <a:xfrm>
                <a:off x="4305217" y="1324270"/>
                <a:ext cx="2116968" cy="369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en-US" b="1" dirty="0">
                    <a:solidFill>
                      <a:schemeClr val="accent1"/>
                    </a:solidFill>
                    <a:latin typeface="Malgun Gothic" panose="020B0503020000020004" pitchFamily="34" charset="-127"/>
                  </a:rPr>
                  <a:t>Deep Neural Net</a:t>
                </a:r>
                <a:endParaRPr kumimoji="1" lang="x-none" altLang="en-US" b="1" dirty="0">
                  <a:solidFill>
                    <a:schemeClr val="accent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0" name="직선 연결선 5">
                <a:extLst>
                  <a:ext uri="{FF2B5EF4-FFF2-40B4-BE49-F238E27FC236}">
                    <a16:creationId xmlns:a16="http://schemas.microsoft.com/office/drawing/2014/main" id="{3DE93B42-4D78-BA48-ADD7-94625B5BE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3771" y="1319972"/>
                <a:ext cx="309579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8F2F2B9-0EDE-4BFE-9894-DAF477A8DF3F}"/>
                  </a:ext>
                </a:extLst>
              </p:cNvPr>
              <p:cNvSpPr/>
              <p:nvPr/>
            </p:nvSpPr>
            <p:spPr>
              <a:xfrm>
                <a:off x="484690" y="279117"/>
                <a:ext cx="1422368" cy="18887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55F9F6-A020-A940-84EE-910EEF20B421}"/>
              </a:ext>
            </a:extLst>
          </p:cNvPr>
          <p:cNvSpPr txBox="1"/>
          <p:nvPr/>
        </p:nvSpPr>
        <p:spPr>
          <a:xfrm>
            <a:off x="6406270" y="1953345"/>
            <a:ext cx="439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dirty="0">
                <a:latin typeface="+mn-ea"/>
              </a:rPr>
              <a:t>그럼</a:t>
            </a:r>
            <a:r>
              <a:rPr kumimoji="1" lang="ko-KR" altLang="en-US" sz="1600">
                <a:latin typeface="+mn-ea"/>
              </a:rPr>
              <a:t> </a:t>
            </a:r>
            <a:r>
              <a:rPr kumimoji="1" lang="ko-Kore-KR" altLang="en-US" b="1" dirty="0">
                <a:latin typeface="+mn-ea"/>
              </a:rPr>
              <a:t>언제</a:t>
            </a:r>
            <a:r>
              <a:rPr kumimoji="1" lang="ko-KR" altLang="en-US" sz="1600">
                <a:latin typeface="+mn-ea"/>
              </a:rPr>
              <a:t> 딥러닝을 쓸까요</a:t>
            </a:r>
            <a:r>
              <a:rPr kumimoji="1" lang="en-US" altLang="ko-KR" sz="1600" dirty="0">
                <a:latin typeface="+mn-ea"/>
              </a:rPr>
              <a:t>?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9B6A96-B2E8-45FB-B494-B95D51CB6CCC}"/>
              </a:ext>
            </a:extLst>
          </p:cNvPr>
          <p:cNvSpPr/>
          <p:nvPr/>
        </p:nvSpPr>
        <p:spPr>
          <a:xfrm>
            <a:off x="7036904" y="2383986"/>
            <a:ext cx="4949687" cy="79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n-ea"/>
              </a:rPr>
              <a:t>1. </a:t>
            </a:r>
            <a:r>
              <a:rPr kumimoji="1" lang="ko-KR" altLang="en-US" sz="1600" dirty="0">
                <a:latin typeface="+mn-ea"/>
              </a:rPr>
              <a:t>데이터의 양이 많을 때</a:t>
            </a:r>
            <a:r>
              <a:rPr kumimoji="1" lang="en-US" altLang="ko-KR" sz="1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+mn-ea"/>
              </a:rPr>
              <a:t>2. </a:t>
            </a:r>
            <a:r>
              <a:rPr kumimoji="1" lang="ko-KR" altLang="en-US" sz="1600" dirty="0">
                <a:latin typeface="+mn-ea"/>
              </a:rPr>
              <a:t>데이터의 </a:t>
            </a:r>
            <a:r>
              <a:rPr kumimoji="1" lang="en-US" altLang="ko-KR" sz="1600" dirty="0">
                <a:latin typeface="+mn-ea"/>
              </a:rPr>
              <a:t>Feature </a:t>
            </a:r>
            <a:r>
              <a:rPr kumimoji="1" lang="ko-KR" altLang="en-US" sz="1600" dirty="0">
                <a:latin typeface="+mn-ea"/>
              </a:rPr>
              <a:t>추출을 하기 어려울 때 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865A46-B4F6-417A-A6DA-0214C23C8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266" y="3964459"/>
            <a:ext cx="2097853" cy="20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896" y="1971675"/>
            <a:ext cx="11052175" cy="29146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en-US" altLang="ko-KR" sz="4800" b="1" dirty="0">
                <a:latin typeface="+mn-ea"/>
                <a:ea typeface="+mn-ea"/>
              </a:rPr>
              <a:t>4. </a:t>
            </a:r>
            <a:r>
              <a:rPr kumimoji="1" lang="ko-KR" altLang="en-US" sz="4800" b="1" dirty="0" err="1">
                <a:latin typeface="+mn-ea"/>
                <a:ea typeface="+mn-ea"/>
              </a:rPr>
              <a:t>딥러닝</a:t>
            </a:r>
            <a:r>
              <a:rPr kumimoji="1" lang="ko-KR" altLang="en-US" sz="3200" b="1" dirty="0" err="1">
                <a:latin typeface="+mn-ea"/>
                <a:ea typeface="+mn-ea"/>
              </a:rPr>
              <a:t>에서의</a:t>
            </a:r>
            <a:r>
              <a:rPr kumimoji="1" lang="ko-KR" altLang="en-US" sz="3200" b="1" dirty="0">
                <a:latin typeface="+mn-ea"/>
                <a:ea typeface="+mn-ea"/>
              </a:rPr>
              <a:t> </a:t>
            </a:r>
            <a:r>
              <a:rPr kumimoji="1" lang="en-US" altLang="ko-KR" sz="5400" b="1" dirty="0">
                <a:latin typeface="+mn-ea"/>
                <a:ea typeface="+mn-ea"/>
              </a:rPr>
              <a:t>‘</a:t>
            </a:r>
            <a:r>
              <a:rPr kumimoji="1" lang="ko-KR" altLang="en-US" sz="5400" b="1" dirty="0">
                <a:latin typeface="+mn-ea"/>
                <a:ea typeface="+mn-ea"/>
              </a:rPr>
              <a:t>학습</a:t>
            </a:r>
            <a:r>
              <a:rPr kumimoji="1" lang="en-US" altLang="ko-KR" sz="5400" b="1" dirty="0">
                <a:latin typeface="+mn-ea"/>
                <a:ea typeface="+mn-ea"/>
              </a:rPr>
              <a:t>’</a:t>
            </a:r>
            <a:br>
              <a:rPr kumimoji="1" lang="en-US" altLang="ko-KR" sz="5400" b="1" dirty="0">
                <a:latin typeface="+mn-ea"/>
                <a:ea typeface="+mn-ea"/>
              </a:rPr>
            </a:br>
            <a:r>
              <a:rPr kumimoji="1" lang="en-US" altLang="ko-KR" sz="5400" b="1" dirty="0">
                <a:latin typeface="+mn-ea"/>
                <a:ea typeface="+mn-ea"/>
              </a:rPr>
              <a:t>-</a:t>
            </a:r>
            <a:r>
              <a:rPr kumimoji="1" lang="ko-KR" altLang="en-US" sz="4900" b="1" dirty="0" err="1">
                <a:latin typeface="+mn-ea"/>
                <a:ea typeface="+mn-ea"/>
              </a:rPr>
              <a:t>정방향</a:t>
            </a:r>
            <a:r>
              <a:rPr kumimoji="1" lang="ko-KR" altLang="en-US" sz="4900" b="1" dirty="0">
                <a:latin typeface="+mn-ea"/>
                <a:ea typeface="+mn-ea"/>
              </a:rPr>
              <a:t> 전파</a:t>
            </a:r>
            <a:r>
              <a:rPr kumimoji="1" lang="ko-KR" altLang="en-US" sz="3200" b="1" dirty="0">
                <a:latin typeface="+mn-ea"/>
                <a:ea typeface="+mn-ea"/>
              </a:rPr>
              <a:t>와</a:t>
            </a:r>
            <a:r>
              <a:rPr kumimoji="1" lang="ko-KR" altLang="en-US" sz="4900" b="1" dirty="0">
                <a:latin typeface="+mn-ea"/>
                <a:ea typeface="+mn-ea"/>
              </a:rPr>
              <a:t> </a:t>
            </a:r>
            <a:r>
              <a:rPr kumimoji="1" lang="ko-KR" altLang="en-US" sz="4900" b="1" dirty="0" err="1">
                <a:latin typeface="+mn-ea"/>
                <a:ea typeface="+mn-ea"/>
              </a:rPr>
              <a:t>역전파</a:t>
            </a:r>
            <a:r>
              <a:rPr kumimoji="1" lang="en-US" altLang="ko-KR" sz="4900" b="1" dirty="0">
                <a:latin typeface="+mn-ea"/>
                <a:ea typeface="+mn-ea"/>
              </a:rPr>
              <a:t>-</a:t>
            </a:r>
            <a:endParaRPr kumimoji="1" lang="x-none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02082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4A9E2B2-2BFB-D942-9C9E-C4562723A559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j-ea"/>
              </a:rPr>
              <a:t>딥러닝</a:t>
            </a:r>
            <a:r>
              <a:rPr kumimoji="1" lang="ko-KR" altLang="en-US" sz="2800" b="1" dirty="0" err="1">
                <a:latin typeface="+mj-ea"/>
              </a:rPr>
              <a:t>에서의</a:t>
            </a:r>
            <a:r>
              <a:rPr kumimoji="1" lang="ko-KR" altLang="en-US" sz="2800" b="1" dirty="0">
                <a:latin typeface="+mj-ea"/>
              </a:rPr>
              <a:t> </a:t>
            </a:r>
            <a:r>
              <a:rPr kumimoji="1" lang="en-US" altLang="ko-KR" sz="3600" b="1" dirty="0">
                <a:latin typeface="+mj-ea"/>
              </a:rPr>
              <a:t>‘</a:t>
            </a:r>
            <a:r>
              <a:rPr kumimoji="1" lang="ko-KR" altLang="en-US" sz="3600" b="1" dirty="0">
                <a:latin typeface="+mj-ea"/>
              </a:rPr>
              <a:t>학습</a:t>
            </a:r>
            <a:r>
              <a:rPr kumimoji="1" lang="en-US" altLang="ko-KR" sz="3600" b="1" dirty="0">
                <a:latin typeface="+mj-ea"/>
              </a:rPr>
              <a:t>’</a:t>
            </a:r>
            <a:endParaRPr kumimoji="1" lang="x-none" altLang="en-US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355E767-C65C-7E4C-944E-888BB1A6AC5E}"/>
                  </a:ext>
                </a:extLst>
              </p:cNvPr>
              <p:cNvSpPr/>
              <p:nvPr/>
            </p:nvSpPr>
            <p:spPr>
              <a:xfrm>
                <a:off x="838200" y="1150626"/>
                <a:ext cx="1066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kumimoji="1" lang="ko-KR" altLang="en-US" sz="2000" dirty="0">
                    <a:latin typeface="Malgun Gothic" panose="020B0503020000020004" pitchFamily="34" charset="-127"/>
                  </a:rPr>
                  <a:t>심층 신경망에서 </a:t>
                </a:r>
                <a:r>
                  <a:rPr kumimoji="1" lang="ko-KR" altLang="x-none" sz="2000" b="1" dirty="0" err="1">
                    <a:latin typeface="Malgun Gothic" panose="020B0503020000020004" pitchFamily="34" charset="-127"/>
                  </a:rPr>
                  <a:t>정방향</a:t>
                </a:r>
                <a:r>
                  <a:rPr kumimoji="1" lang="ko-KR" altLang="x-none" sz="2000" b="1" dirty="0"/>
                  <a:t> 전파</a:t>
                </a:r>
                <a:r>
                  <a:rPr kumimoji="1" lang="ko-KR" altLang="x-none" sz="2000" dirty="0"/>
                  <a:t>와 </a:t>
                </a:r>
                <a:r>
                  <a:rPr kumimoji="1" lang="ko-KR" altLang="x-none" sz="2000" b="1" dirty="0"/>
                  <a:t>역</a:t>
                </a:r>
                <a:r>
                  <a:rPr kumimoji="1" lang="ko-KR" altLang="en-US" sz="2000" b="1" dirty="0"/>
                  <a:t>전파</a:t>
                </a:r>
                <a:r>
                  <a:rPr kumimoji="1" lang="ko-KR" altLang="en-US" sz="2000" dirty="0"/>
                  <a:t>를 반복하며 </a:t>
                </a:r>
                <a:r>
                  <a:rPr kumimoji="1" lang="ko-Kore-KR" altLang="en-US" sz="2000" dirty="0">
                    <a:latin typeface="+mn-ea"/>
                  </a:rPr>
                  <a:t>매개변수</a:t>
                </a:r>
                <a:r>
                  <a:rPr kumimoji="1" lang="en-US" altLang="ko-Kore-KR" sz="200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x-none" sz="20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x-none" sz="20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ko-Kore-KR" sz="2000" dirty="0">
                    <a:latin typeface="+mn-ea"/>
                  </a:rPr>
                  <a:t>)</a:t>
                </a:r>
                <a:r>
                  <a:rPr kumimoji="1" lang="ko-Kore-KR" altLang="en-US" sz="2000" dirty="0">
                    <a:latin typeface="+mn-ea"/>
                  </a:rPr>
                  <a:t>의 최적값을 찾는</a:t>
                </a:r>
                <a:r>
                  <a:rPr kumimoji="1" lang="ko-KR" altLang="en-US" sz="2000" dirty="0">
                    <a:latin typeface="+mn-ea"/>
                  </a:rPr>
                  <a:t> 것</a:t>
                </a:r>
                <a:endParaRPr kumimoji="1" lang="en-US" altLang="ko-KR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355E767-C65C-7E4C-944E-888BB1A6A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50626"/>
                <a:ext cx="10668000" cy="400110"/>
              </a:xfrm>
              <a:prstGeom prst="rect">
                <a:avLst/>
              </a:prstGeom>
              <a:blipFill>
                <a:blip r:embed="rId3"/>
                <a:stretch>
                  <a:fillRect t="-9231" b="-2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9CB86E70-9C53-412A-B58A-1ECD9479CF25}"/>
              </a:ext>
            </a:extLst>
          </p:cNvPr>
          <p:cNvGrpSpPr/>
          <p:nvPr/>
        </p:nvGrpSpPr>
        <p:grpSpPr>
          <a:xfrm>
            <a:off x="3053830" y="2026501"/>
            <a:ext cx="7286671" cy="2163600"/>
            <a:chOff x="2460443" y="2000280"/>
            <a:chExt cx="7103994" cy="1911871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1187778-6DB7-1342-9935-C6B8B6198355}"/>
                </a:ext>
              </a:extLst>
            </p:cNvPr>
            <p:cNvCxnSpPr>
              <a:cxnSpLocks/>
            </p:cNvCxnSpPr>
            <p:nvPr/>
          </p:nvCxnSpPr>
          <p:spPr>
            <a:xfrm>
              <a:off x="2460443" y="2527795"/>
              <a:ext cx="4804228" cy="0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EBE40-78BB-C745-A6D0-604DA79E039D}"/>
                </a:ext>
              </a:extLst>
            </p:cNvPr>
            <p:cNvSpPr txBox="1"/>
            <p:nvPr/>
          </p:nvSpPr>
          <p:spPr>
            <a:xfrm>
              <a:off x="3529614" y="2000280"/>
              <a:ext cx="3841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accent1"/>
                  </a:solidFill>
                  <a:latin typeface="Malgun Gothic" panose="020B0503020000020004" pitchFamily="34" charset="-127"/>
                </a:rPr>
                <a:t>정방향</a:t>
              </a:r>
              <a:r>
                <a:rPr kumimoji="1" lang="ko-KR" altLang="en-US" b="1" dirty="0">
                  <a:solidFill>
                    <a:schemeClr val="accent1"/>
                  </a:solidFill>
                  <a:latin typeface="Malgun Gothic" panose="020B0503020000020004" pitchFamily="34" charset="-127"/>
                </a:rPr>
                <a:t> 전파 </a:t>
              </a:r>
              <a:r>
                <a:rPr kumimoji="1" lang="en-US" altLang="ko-Kore-KR" b="1" dirty="0">
                  <a:solidFill>
                    <a:schemeClr val="accent1"/>
                  </a:solidFill>
                  <a:latin typeface="Malgun Gothic" panose="020B0503020000020004" pitchFamily="34" charset="-127"/>
                </a:rPr>
                <a:t>Forward propagation</a:t>
              </a:r>
              <a:endParaRPr kumimoji="1" lang="ko-Kore-KR" altLang="en-US" b="1" dirty="0">
                <a:latin typeface="Malgun Gothic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64322A2-0DF5-C041-89EE-877BF44AD366}"/>
                    </a:ext>
                  </a:extLst>
                </p:cNvPr>
                <p:cNvSpPr/>
                <p:nvPr/>
              </p:nvSpPr>
              <p:spPr>
                <a:xfrm>
                  <a:off x="8158940" y="3213306"/>
                  <a:ext cx="1405497" cy="69884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latin typeface="Cambria Math" panose="02040503050406030204" pitchFamily="18" charset="0"/>
                    </a:rPr>
                    <a:t>손실함수</a:t>
                  </a:r>
                  <a:endParaRPr lang="en-US" altLang="ko-KR" b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dirty="0">
                      <a:latin typeface="Malgun Gothic" panose="020B0503020000020004" pitchFamily="34" charset="-127"/>
                    </a:rPr>
                    <a:t> ,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1" lang="ko-Kore-KR" altLang="en-US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64322A2-0DF5-C041-89EE-877BF44AD3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940" y="3213306"/>
                  <a:ext cx="1405497" cy="698845"/>
                </a:xfrm>
                <a:prstGeom prst="rect">
                  <a:avLst/>
                </a:prstGeom>
                <a:blipFill>
                  <a:blip r:embed="rId4"/>
                  <a:stretch>
                    <a:fillRect b="-2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8B22026-9FAB-6D40-8BB1-207A0B217FF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850" y="2597441"/>
              <a:ext cx="569776" cy="417662"/>
            </a:xfrm>
            <a:prstGeom prst="straightConnector1">
              <a:avLst/>
            </a:prstGeom>
            <a:ln w="381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D9AA57-6E94-4C1A-98C8-453FA8B42B5A}"/>
              </a:ext>
            </a:extLst>
          </p:cNvPr>
          <p:cNvGrpSpPr/>
          <p:nvPr/>
        </p:nvGrpSpPr>
        <p:grpSpPr>
          <a:xfrm>
            <a:off x="3053831" y="4492788"/>
            <a:ext cx="5624768" cy="1216726"/>
            <a:chOff x="2460443" y="4356401"/>
            <a:chExt cx="5483755" cy="1075163"/>
          </a:xfrm>
        </p:grpSpPr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E180776-AB10-F944-9876-AA1CABE1A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0443" y="4906084"/>
              <a:ext cx="4621277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40C125C-6ED1-D948-BB3E-9D4FA763E222}"/>
                </a:ext>
              </a:extLst>
            </p:cNvPr>
            <p:cNvSpPr txBox="1"/>
            <p:nvPr/>
          </p:nvSpPr>
          <p:spPr>
            <a:xfrm>
              <a:off x="3529614" y="5062232"/>
              <a:ext cx="2902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accent2"/>
                  </a:solidFill>
                  <a:latin typeface="Malgun Gothic" panose="020B0503020000020004" pitchFamily="34" charset="-127"/>
                </a:rPr>
                <a:t>역전파</a:t>
              </a:r>
              <a:r>
                <a:rPr kumimoji="1" lang="ko-KR" altLang="en-US" b="1" dirty="0">
                  <a:solidFill>
                    <a:schemeClr val="accent2"/>
                  </a:solidFill>
                  <a:latin typeface="Malgun Gothic" panose="020B0503020000020004" pitchFamily="34" charset="-127"/>
                </a:rPr>
                <a:t> </a:t>
              </a:r>
              <a:r>
                <a:rPr kumimoji="1" lang="en-US" altLang="ko-KR" b="1" dirty="0">
                  <a:solidFill>
                    <a:schemeClr val="accent2"/>
                  </a:solidFill>
                  <a:latin typeface="Malgun Gothic" panose="020B0503020000020004" pitchFamily="34" charset="-127"/>
                </a:rPr>
                <a:t>Back</a:t>
              </a:r>
              <a:r>
                <a:rPr kumimoji="1" lang="en-US" altLang="ko-Kore-KR" b="1" dirty="0">
                  <a:solidFill>
                    <a:schemeClr val="accent2"/>
                  </a:solidFill>
                  <a:latin typeface="Malgun Gothic" panose="020B0503020000020004" pitchFamily="34" charset="-127"/>
                </a:rPr>
                <a:t> propagation</a:t>
              </a:r>
              <a:endParaRPr kumimoji="1" lang="ko-Kore-KR" altLang="en-US" b="1" dirty="0">
                <a:latin typeface="+mn-ea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036D4914-3558-EE43-8999-671F060EB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4421" y="4356401"/>
              <a:ext cx="569777" cy="418672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F9DF29-28D5-464B-912F-8EF83B70FC58}"/>
              </a:ext>
            </a:extLst>
          </p:cNvPr>
          <p:cNvGrpSpPr/>
          <p:nvPr/>
        </p:nvGrpSpPr>
        <p:grpSpPr>
          <a:xfrm>
            <a:off x="3053830" y="2669609"/>
            <a:ext cx="4927767" cy="2362750"/>
            <a:chOff x="2599075" y="2036896"/>
            <a:chExt cx="6104997" cy="256223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5015E42-4BC0-944C-AEEA-C4557068C94B}"/>
                </a:ext>
              </a:extLst>
            </p:cNvPr>
            <p:cNvSpPr/>
            <p:nvPr/>
          </p:nvSpPr>
          <p:spPr>
            <a:xfrm>
              <a:off x="2599077" y="2257175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1DCB34B-B715-3A4A-813F-F5699982C4F0}"/>
                </a:ext>
              </a:extLst>
            </p:cNvPr>
            <p:cNvSpPr/>
            <p:nvPr/>
          </p:nvSpPr>
          <p:spPr>
            <a:xfrm>
              <a:off x="4407775" y="2036896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AE582D-A87C-EC4D-B599-B74875E3AC71}"/>
                </a:ext>
              </a:extLst>
            </p:cNvPr>
            <p:cNvSpPr/>
            <p:nvPr/>
          </p:nvSpPr>
          <p:spPr>
            <a:xfrm>
              <a:off x="2599076" y="2961939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AE7FBC-B0A2-5D47-A0CD-09CA6920FEFF}"/>
                </a:ext>
              </a:extLst>
            </p:cNvPr>
            <p:cNvSpPr/>
            <p:nvPr/>
          </p:nvSpPr>
          <p:spPr>
            <a:xfrm>
              <a:off x="4407773" y="270817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8B43940-8DDC-114C-A17D-FC4DCDDEBCD5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248404" y="2531254"/>
              <a:ext cx="1159369" cy="45099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D33EAE5-666F-974F-984C-15470EF7CA01}"/>
                </a:ext>
              </a:extLst>
            </p:cNvPr>
            <p:cNvCxnSpPr>
              <a:cxnSpLocks/>
              <a:stCxn id="49" idx="6"/>
              <a:endCxn id="48" idx="2"/>
            </p:cNvCxnSpPr>
            <p:nvPr/>
          </p:nvCxnSpPr>
          <p:spPr>
            <a:xfrm flipV="1">
              <a:off x="3248403" y="2310975"/>
              <a:ext cx="1159372" cy="92504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C85888D-6925-454A-BEE9-D0E54747B659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248404" y="2310975"/>
              <a:ext cx="1159371" cy="22027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C4D2F13E-14B7-A54A-9DEB-DB7862AC2B1C}"/>
                </a:ext>
              </a:extLst>
            </p:cNvPr>
            <p:cNvCxnSpPr>
              <a:stCxn id="49" idx="6"/>
              <a:endCxn id="50" idx="2"/>
            </p:cNvCxnSpPr>
            <p:nvPr/>
          </p:nvCxnSpPr>
          <p:spPr>
            <a:xfrm flipV="1">
              <a:off x="3248403" y="2982253"/>
              <a:ext cx="1159370" cy="25376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1E3E7FB-EB70-6C45-8BBC-8D8E46784D96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5057102" y="2310975"/>
              <a:ext cx="1161571" cy="928308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704EB61-8692-AE47-84AB-3CF32FDD397C}"/>
                </a:ext>
              </a:extLst>
            </p:cNvPr>
            <p:cNvCxnSpPr>
              <a:cxnSpLocks/>
              <a:stCxn id="50" idx="6"/>
              <a:endCxn id="69" idx="2"/>
            </p:cNvCxnSpPr>
            <p:nvPr/>
          </p:nvCxnSpPr>
          <p:spPr>
            <a:xfrm flipV="1">
              <a:off x="5057100" y="2534519"/>
              <a:ext cx="1161574" cy="44773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B433B84-09AE-814F-AE43-55CC8EE3D693}"/>
                </a:ext>
              </a:extLst>
            </p:cNvPr>
            <p:cNvCxnSpPr>
              <a:cxnSpLocks/>
              <a:stCxn id="48" idx="6"/>
              <a:endCxn id="69" idx="2"/>
            </p:cNvCxnSpPr>
            <p:nvPr/>
          </p:nvCxnSpPr>
          <p:spPr>
            <a:xfrm>
              <a:off x="5057102" y="2310975"/>
              <a:ext cx="1161572" cy="22354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AD63AC60-489E-624D-886A-33E217A5BC6A}"/>
                </a:ext>
              </a:extLst>
            </p:cNvPr>
            <p:cNvCxnSpPr>
              <a:cxnSpLocks/>
              <a:stCxn id="50" idx="6"/>
              <a:endCxn id="70" idx="2"/>
            </p:cNvCxnSpPr>
            <p:nvPr/>
          </p:nvCxnSpPr>
          <p:spPr>
            <a:xfrm>
              <a:off x="5057100" y="2982253"/>
              <a:ext cx="1161573" cy="25703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0CAB4D3-DF98-144A-B9CB-FD5E860D153F}"/>
                    </a:ext>
                  </a:extLst>
                </p:cNvPr>
                <p:cNvSpPr/>
                <p:nvPr/>
              </p:nvSpPr>
              <p:spPr>
                <a:xfrm>
                  <a:off x="2711834" y="2313319"/>
                  <a:ext cx="48026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0CAB4D3-DF98-144A-B9CB-FD5E860D1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834" y="2313319"/>
                  <a:ext cx="480264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EC9785A-1170-1C41-B425-6A447CE5C35A}"/>
                    </a:ext>
                  </a:extLst>
                </p:cNvPr>
                <p:cNvSpPr/>
                <p:nvPr/>
              </p:nvSpPr>
              <p:spPr>
                <a:xfrm>
                  <a:off x="2690699" y="3026929"/>
                  <a:ext cx="485750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EC9785A-1170-1C41-B425-6A447CE5C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699" y="3026929"/>
                  <a:ext cx="485750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5A148F0-1AF4-454F-AE3C-65B781268870}"/>
                </a:ext>
              </a:extLst>
            </p:cNvPr>
            <p:cNvSpPr/>
            <p:nvPr/>
          </p:nvSpPr>
          <p:spPr>
            <a:xfrm>
              <a:off x="8029571" y="3244031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0236D4-2E46-6244-9B74-0DE4529C5B79}"/>
                </a:ext>
              </a:extLst>
            </p:cNvPr>
            <p:cNvSpPr/>
            <p:nvPr/>
          </p:nvSpPr>
          <p:spPr>
            <a:xfrm>
              <a:off x="8054745" y="2560501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54EA042-9192-7F4E-B0A2-DE65BF88E81E}"/>
                    </a:ext>
                  </a:extLst>
                </p:cNvPr>
                <p:cNvSpPr/>
                <p:nvPr/>
              </p:nvSpPr>
              <p:spPr>
                <a:xfrm>
                  <a:off x="8175733" y="2605062"/>
                  <a:ext cx="482801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54EA042-9192-7F4E-B0A2-DE65BF88E8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733" y="2605062"/>
                  <a:ext cx="482801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3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2C7E68-FFAD-7149-A9F0-FAAC04AEBE34}"/>
                    </a:ext>
                  </a:extLst>
                </p:cNvPr>
                <p:cNvSpPr/>
                <p:nvPr/>
              </p:nvSpPr>
              <p:spPr>
                <a:xfrm>
                  <a:off x="8152036" y="3302914"/>
                  <a:ext cx="488286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2C7E68-FFAD-7149-A9F0-FAAC04AEB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036" y="3302914"/>
                  <a:ext cx="48828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27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01ADD03-F8BF-FD44-8092-A3E4777DF2B3}"/>
                </a:ext>
              </a:extLst>
            </p:cNvPr>
            <p:cNvSpPr/>
            <p:nvPr/>
          </p:nvSpPr>
          <p:spPr>
            <a:xfrm>
              <a:off x="4427805" y="3379695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2B363A-F955-2C4C-B80A-C54864C56F17}"/>
                </a:ext>
              </a:extLst>
            </p:cNvPr>
            <p:cNvSpPr/>
            <p:nvPr/>
          </p:nvSpPr>
          <p:spPr>
            <a:xfrm>
              <a:off x="4427803" y="405097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94BC9E-E1E8-C841-955A-5A56988750DC}"/>
                </a:ext>
              </a:extLst>
            </p:cNvPr>
            <p:cNvSpPr/>
            <p:nvPr/>
          </p:nvSpPr>
          <p:spPr>
            <a:xfrm>
              <a:off x="2599075" y="3669689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4FE16277-05B0-7C4B-9C4B-14DF395BD005}"/>
                    </a:ext>
                  </a:extLst>
                </p:cNvPr>
                <p:cNvSpPr/>
                <p:nvPr/>
              </p:nvSpPr>
              <p:spPr>
                <a:xfrm>
                  <a:off x="2706265" y="3736191"/>
                  <a:ext cx="4332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4FE16277-05B0-7C4B-9C4B-14DF395BD0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265" y="3736191"/>
                  <a:ext cx="433258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4D8B21-A344-8549-98A8-0837D8FE5F6A}"/>
                </a:ext>
              </a:extLst>
            </p:cNvPr>
            <p:cNvSpPr/>
            <p:nvPr/>
          </p:nvSpPr>
          <p:spPr>
            <a:xfrm>
              <a:off x="6218674" y="2260440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4C41E0E-9302-2C40-BE48-B1178608D304}"/>
                </a:ext>
              </a:extLst>
            </p:cNvPr>
            <p:cNvSpPr/>
            <p:nvPr/>
          </p:nvSpPr>
          <p:spPr>
            <a:xfrm>
              <a:off x="6218673" y="296520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0BBA748-0FF5-C240-AE42-61FDA1C50D2D}"/>
                </a:ext>
              </a:extLst>
            </p:cNvPr>
            <p:cNvSpPr/>
            <p:nvPr/>
          </p:nvSpPr>
          <p:spPr>
            <a:xfrm>
              <a:off x="6218672" y="367295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DE499053-2F1B-714C-BCFC-EB6D783790B9}"/>
                </a:ext>
              </a:extLst>
            </p:cNvPr>
            <p:cNvCxnSpPr>
              <a:cxnSpLocks/>
              <a:stCxn id="49" idx="6"/>
              <a:endCxn id="65" idx="2"/>
            </p:cNvCxnSpPr>
            <p:nvPr/>
          </p:nvCxnSpPr>
          <p:spPr>
            <a:xfrm>
              <a:off x="3248403" y="3236018"/>
              <a:ext cx="1179403" cy="417757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31A3E8B-4667-7143-9775-BF74E9A5BA55}"/>
                </a:ext>
              </a:extLst>
            </p:cNvPr>
            <p:cNvCxnSpPr>
              <a:cxnSpLocks/>
              <a:stCxn id="49" idx="6"/>
              <a:endCxn id="66" idx="2"/>
            </p:cNvCxnSpPr>
            <p:nvPr/>
          </p:nvCxnSpPr>
          <p:spPr>
            <a:xfrm>
              <a:off x="3248403" y="3236018"/>
              <a:ext cx="1179401" cy="108903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AF3700D-5E0D-2941-AEAF-CD70F3B09505}"/>
                </a:ext>
              </a:extLst>
            </p:cNvPr>
            <p:cNvCxnSpPr>
              <a:cxnSpLocks/>
              <a:stCxn id="47" idx="6"/>
              <a:endCxn id="65" idx="2"/>
            </p:cNvCxnSpPr>
            <p:nvPr/>
          </p:nvCxnSpPr>
          <p:spPr>
            <a:xfrm>
              <a:off x="3248404" y="2531254"/>
              <a:ext cx="1179402" cy="112252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2FBBB60-8C53-FB4A-819F-0712E75BDFBA}"/>
                </a:ext>
              </a:extLst>
            </p:cNvPr>
            <p:cNvCxnSpPr>
              <a:cxnSpLocks/>
              <a:stCxn id="47" idx="6"/>
              <a:endCxn id="66" idx="2"/>
            </p:cNvCxnSpPr>
            <p:nvPr/>
          </p:nvCxnSpPr>
          <p:spPr>
            <a:xfrm>
              <a:off x="3248404" y="2531254"/>
              <a:ext cx="1179400" cy="179379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CB22752-3BBB-B84E-81D8-BED3B9F45963}"/>
                </a:ext>
              </a:extLst>
            </p:cNvPr>
            <p:cNvCxnSpPr>
              <a:cxnSpLocks/>
              <a:stCxn id="67" idx="6"/>
              <a:endCxn id="66" idx="2"/>
            </p:cNvCxnSpPr>
            <p:nvPr/>
          </p:nvCxnSpPr>
          <p:spPr>
            <a:xfrm>
              <a:off x="3248402" y="3943768"/>
              <a:ext cx="1179402" cy="38128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378614C-5FB3-7048-B222-4D1C23CE1A51}"/>
                </a:ext>
              </a:extLst>
            </p:cNvPr>
            <p:cNvCxnSpPr>
              <a:cxnSpLocks/>
              <a:stCxn id="67" idx="6"/>
              <a:endCxn id="65" idx="2"/>
            </p:cNvCxnSpPr>
            <p:nvPr/>
          </p:nvCxnSpPr>
          <p:spPr>
            <a:xfrm flipV="1">
              <a:off x="3248402" y="3653775"/>
              <a:ext cx="1179404" cy="28999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ACC1EC62-3EE3-3545-912C-6D5EC1AFD7D0}"/>
                </a:ext>
              </a:extLst>
            </p:cNvPr>
            <p:cNvCxnSpPr>
              <a:cxnSpLocks/>
              <a:stCxn id="67" idx="6"/>
              <a:endCxn id="50" idx="2"/>
            </p:cNvCxnSpPr>
            <p:nvPr/>
          </p:nvCxnSpPr>
          <p:spPr>
            <a:xfrm flipV="1">
              <a:off x="3248402" y="2982253"/>
              <a:ext cx="1159371" cy="96151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5839350-AEE2-F14B-8130-3E5BFD64EEF2}"/>
                </a:ext>
              </a:extLst>
            </p:cNvPr>
            <p:cNvCxnSpPr>
              <a:cxnSpLocks/>
              <a:stCxn id="67" idx="6"/>
              <a:endCxn id="48" idx="2"/>
            </p:cNvCxnSpPr>
            <p:nvPr/>
          </p:nvCxnSpPr>
          <p:spPr>
            <a:xfrm flipV="1">
              <a:off x="3248402" y="2310975"/>
              <a:ext cx="1159373" cy="163279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B987F66F-BC0D-8F44-9936-C1E0F465BA17}"/>
                </a:ext>
              </a:extLst>
            </p:cNvPr>
            <p:cNvCxnSpPr>
              <a:cxnSpLocks/>
              <a:stCxn id="50" idx="6"/>
              <a:endCxn id="71" idx="2"/>
            </p:cNvCxnSpPr>
            <p:nvPr/>
          </p:nvCxnSpPr>
          <p:spPr>
            <a:xfrm>
              <a:off x="5057100" y="2982253"/>
              <a:ext cx="1161572" cy="96478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A264832-1A59-3343-B99E-D132D249EB1E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5077132" y="2534519"/>
              <a:ext cx="1141542" cy="111925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4D94918-AC47-B04D-B993-CC50F2CD2246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 flipV="1">
              <a:off x="5077132" y="3239283"/>
              <a:ext cx="1141541" cy="41449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B5ECCBC-576B-BB4A-AFED-6799CBE070D3}"/>
                </a:ext>
              </a:extLst>
            </p:cNvPr>
            <p:cNvCxnSpPr>
              <a:cxnSpLocks/>
              <a:stCxn id="65" idx="6"/>
              <a:endCxn id="71" idx="2"/>
            </p:cNvCxnSpPr>
            <p:nvPr/>
          </p:nvCxnSpPr>
          <p:spPr>
            <a:xfrm>
              <a:off x="5077132" y="3653775"/>
              <a:ext cx="1141540" cy="29325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9272FEC-2F43-0B45-8E1A-D4CB53D9DF34}"/>
                </a:ext>
              </a:extLst>
            </p:cNvPr>
            <p:cNvCxnSpPr>
              <a:cxnSpLocks/>
              <a:stCxn id="66" idx="6"/>
              <a:endCxn id="69" idx="2"/>
            </p:cNvCxnSpPr>
            <p:nvPr/>
          </p:nvCxnSpPr>
          <p:spPr>
            <a:xfrm flipV="1">
              <a:off x="5077130" y="2534519"/>
              <a:ext cx="1141544" cy="179053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FC1AE10A-575F-5943-96BD-24B3F08F2F71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 flipV="1">
              <a:off x="5077130" y="3239283"/>
              <a:ext cx="1141543" cy="108576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1550D42-8768-BB42-AFF8-F790F77D0CDF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V="1">
              <a:off x="5077130" y="3947033"/>
              <a:ext cx="1141542" cy="37801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2EF4556-10FD-6C4B-AB07-407D7590E242}"/>
                </a:ext>
              </a:extLst>
            </p:cNvPr>
            <p:cNvCxnSpPr>
              <a:cxnSpLocks/>
              <a:stCxn id="48" idx="6"/>
              <a:endCxn id="71" idx="2"/>
            </p:cNvCxnSpPr>
            <p:nvPr/>
          </p:nvCxnSpPr>
          <p:spPr>
            <a:xfrm>
              <a:off x="5057102" y="2310975"/>
              <a:ext cx="1161571" cy="1636058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5E6E0F06-C5FD-6449-A167-D94DDFE22459}"/>
                </a:ext>
              </a:extLst>
            </p:cNvPr>
            <p:cNvCxnSpPr>
              <a:cxnSpLocks/>
              <a:stCxn id="69" idx="6"/>
              <a:endCxn id="62" idx="2"/>
            </p:cNvCxnSpPr>
            <p:nvPr/>
          </p:nvCxnSpPr>
          <p:spPr>
            <a:xfrm>
              <a:off x="6868001" y="2534519"/>
              <a:ext cx="1186744" cy="30006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925CB605-011B-A24B-8A2F-3B604A4831C1}"/>
                </a:ext>
              </a:extLst>
            </p:cNvPr>
            <p:cNvCxnSpPr>
              <a:cxnSpLocks/>
              <a:stCxn id="69" idx="6"/>
              <a:endCxn id="61" idx="2"/>
            </p:cNvCxnSpPr>
            <p:nvPr/>
          </p:nvCxnSpPr>
          <p:spPr>
            <a:xfrm>
              <a:off x="6868001" y="2534519"/>
              <a:ext cx="1161571" cy="98359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BAF1790F-2A23-DC45-948A-25556C16E2E2}"/>
                </a:ext>
              </a:extLst>
            </p:cNvPr>
            <p:cNvCxnSpPr>
              <a:cxnSpLocks/>
              <a:stCxn id="70" idx="6"/>
              <a:endCxn id="62" idx="2"/>
            </p:cNvCxnSpPr>
            <p:nvPr/>
          </p:nvCxnSpPr>
          <p:spPr>
            <a:xfrm flipV="1">
              <a:off x="6868000" y="2834580"/>
              <a:ext cx="1186745" cy="40470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09BEB84E-3556-4C40-B2A3-57D1713FB2D8}"/>
                </a:ext>
              </a:extLst>
            </p:cNvPr>
            <p:cNvCxnSpPr>
              <a:cxnSpLocks/>
              <a:stCxn id="70" idx="6"/>
              <a:endCxn id="61" idx="2"/>
            </p:cNvCxnSpPr>
            <p:nvPr/>
          </p:nvCxnSpPr>
          <p:spPr>
            <a:xfrm>
              <a:off x="6868000" y="3239283"/>
              <a:ext cx="1161571" cy="278827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891726E1-F35C-9D4E-809C-38557899084C}"/>
                </a:ext>
              </a:extLst>
            </p:cNvPr>
            <p:cNvCxnSpPr>
              <a:cxnSpLocks/>
              <a:stCxn id="71" idx="6"/>
              <a:endCxn id="62" idx="2"/>
            </p:cNvCxnSpPr>
            <p:nvPr/>
          </p:nvCxnSpPr>
          <p:spPr>
            <a:xfrm flipV="1">
              <a:off x="6867999" y="2834580"/>
              <a:ext cx="1186746" cy="111245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017C9BDD-0524-1A47-BB2D-E01D409E493E}"/>
                </a:ext>
              </a:extLst>
            </p:cNvPr>
            <p:cNvCxnSpPr>
              <a:cxnSpLocks/>
              <a:stCxn id="71" idx="6"/>
              <a:endCxn id="61" idx="2"/>
            </p:cNvCxnSpPr>
            <p:nvPr/>
          </p:nvCxnSpPr>
          <p:spPr>
            <a:xfrm flipV="1">
              <a:off x="6867999" y="3518110"/>
              <a:ext cx="1161572" cy="42892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26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A9EB8DCC-CBE8-EB47-84B6-B997234F9F0C}"/>
              </a:ext>
            </a:extLst>
          </p:cNvPr>
          <p:cNvSpPr/>
          <p:nvPr/>
        </p:nvSpPr>
        <p:spPr>
          <a:xfrm>
            <a:off x="6012422" y="1390964"/>
            <a:ext cx="1565757" cy="146906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8B36D5-CF41-5346-83BC-A432D651A0CA}"/>
              </a:ext>
            </a:extLst>
          </p:cNvPr>
          <p:cNvSpPr txBox="1"/>
          <p:nvPr/>
        </p:nvSpPr>
        <p:spPr>
          <a:xfrm>
            <a:off x="1245289" y="1452895"/>
            <a:ext cx="56605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pPr algn="ctr"/>
            <a:endParaRPr kumimoji="1" lang="en-US" altLang="ko-Kore-KR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pPr algn="ctr"/>
            <a:endParaRPr kumimoji="1" lang="en-US" altLang="ko-Kore-KR" sz="20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0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12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7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4407D-10E1-7147-95CD-D7EA26D0F446}"/>
              </a:ext>
            </a:extLst>
          </p:cNvPr>
          <p:cNvSpPr txBox="1"/>
          <p:nvPr/>
        </p:nvSpPr>
        <p:spPr>
          <a:xfrm>
            <a:off x="1651420" y="1390966"/>
            <a:ext cx="566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𝑎</a:t>
            </a: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𝑏</a:t>
            </a: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𝑐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69E5CB-8D72-124C-AEEA-312D8E9B96AE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094375" y="2452632"/>
            <a:ext cx="1034077" cy="882670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706A01-CA01-B642-8BEB-56121FCF8B1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141469" y="3335302"/>
            <a:ext cx="986983" cy="529288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C008DC3-0E5E-6A46-A2D3-B5EF82730F0A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141469" y="1677571"/>
            <a:ext cx="3870953" cy="447923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34CA6B2-7AF7-2247-8158-8F973556A27A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672738" y="2125494"/>
            <a:ext cx="1339684" cy="1202892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1C200AB-61C3-4842-8D6A-69FDCD243A4B}"/>
              </a:ext>
            </a:extLst>
          </p:cNvPr>
          <p:cNvCxnSpPr>
            <a:cxnSpLocks/>
            <a:stCxn id="38" idx="3"/>
            <a:endCxn id="20" idx="2"/>
          </p:cNvCxnSpPr>
          <p:nvPr/>
        </p:nvCxnSpPr>
        <p:spPr>
          <a:xfrm>
            <a:off x="7654699" y="2119369"/>
            <a:ext cx="1030875" cy="9624"/>
          </a:xfrm>
          <a:prstGeom prst="straightConnector1">
            <a:avLst/>
          </a:prstGeom>
          <a:ln w="19050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39E0F1A-7271-FC45-98A0-0036EE23EE39}"/>
                  </a:ext>
                </a:extLst>
              </p:cNvPr>
              <p:cNvSpPr/>
              <p:nvPr/>
            </p:nvSpPr>
            <p:spPr>
              <a:xfrm>
                <a:off x="3128452" y="2633171"/>
                <a:ext cx="1557510" cy="140426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kumimoji="1" lang="ko-Kore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39E0F1A-7271-FC45-98A0-0036EE23E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52" y="2633171"/>
                <a:ext cx="1557510" cy="140426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9D555AE-FBC6-B244-ABAD-9A362B96A201}"/>
                  </a:ext>
                </a:extLst>
              </p:cNvPr>
              <p:cNvSpPr/>
              <p:nvPr/>
            </p:nvSpPr>
            <p:spPr>
              <a:xfrm>
                <a:off x="8685573" y="1394462"/>
                <a:ext cx="1565757" cy="14690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ore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9D555AE-FBC6-B244-ABAD-9A362B96A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573" y="1394462"/>
                <a:ext cx="1565757" cy="14690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8B547-5857-4811-B4C6-E29481BFF814}"/>
              </a:ext>
            </a:extLst>
          </p:cNvPr>
          <p:cNvGrpSpPr/>
          <p:nvPr/>
        </p:nvGrpSpPr>
        <p:grpSpPr>
          <a:xfrm>
            <a:off x="1579384" y="4053054"/>
            <a:ext cx="8641561" cy="646331"/>
            <a:chOff x="1579384" y="4053054"/>
            <a:chExt cx="8641561" cy="64633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939E2CD-1E2D-0440-BE18-C3A1771280B6}"/>
                </a:ext>
              </a:extLst>
            </p:cNvPr>
            <p:cNvSpPr txBox="1"/>
            <p:nvPr/>
          </p:nvSpPr>
          <p:spPr>
            <a:xfrm>
              <a:off x="5704330" y="4053054"/>
              <a:ext cx="4198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 err="1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정방향</a:t>
              </a:r>
              <a:r>
                <a:rPr kumimoji="1" lang="ko-KR" altLang="en-US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 전파 </a:t>
              </a:r>
              <a:r>
                <a:rPr kumimoji="1" lang="en-US" altLang="ko-KR" b="1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: </a:t>
              </a:r>
              <a:r>
                <a:rPr kumimoji="1" lang="ko-KR" altLang="en-US" b="1" dirty="0">
                  <a:latin typeface="+mn-ea"/>
                </a:rPr>
                <a:t>국소적 계산</a:t>
              </a:r>
              <a:r>
                <a:rPr kumimoji="1" lang="en-US" altLang="ko-KR" b="1" dirty="0">
                  <a:latin typeface="+mn-ea"/>
                </a:rPr>
                <a:t> </a:t>
              </a:r>
              <a:r>
                <a:rPr kumimoji="1" lang="ko-KR" altLang="en-US" dirty="0">
                  <a:latin typeface="+mn-ea"/>
                </a:rPr>
                <a:t>결과를 전달</a:t>
              </a:r>
              <a:endParaRPr kumimoji="1" lang="en-US" altLang="ko-KR" dirty="0">
                <a:latin typeface="+mn-ea"/>
              </a:endParaRPr>
            </a:p>
            <a:p>
              <a:endParaRPr kumimoji="1" lang="ko-Kore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826C44F1-7C7E-6D4F-B2C0-CE430626742C}"/>
                </a:ext>
              </a:extLst>
            </p:cNvPr>
            <p:cNvCxnSpPr>
              <a:cxnSpLocks/>
            </p:cNvCxnSpPr>
            <p:nvPr/>
          </p:nvCxnSpPr>
          <p:spPr>
            <a:xfrm>
              <a:off x="1579384" y="4421268"/>
              <a:ext cx="8641561" cy="2334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C86C6F80-F001-9B4E-8727-9F847791461C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n-ea"/>
              </a:rPr>
              <a:t>정방향</a:t>
            </a:r>
            <a:r>
              <a:rPr kumimoji="1" lang="ko-KR" altLang="en-US" sz="3600" b="1" dirty="0">
                <a:latin typeface="+mn-ea"/>
              </a:rPr>
              <a:t> 전파 </a:t>
            </a:r>
            <a:r>
              <a:rPr kumimoji="1" lang="en-US" altLang="ko-KR" sz="3200" b="1" dirty="0">
                <a:latin typeface="+mn-ea"/>
              </a:rPr>
              <a:t>Forward Propagation</a:t>
            </a:r>
            <a:r>
              <a:rPr kumimoji="1" lang="ko-KR" altLang="en-US" sz="3200" b="1" dirty="0">
                <a:latin typeface="+mn-ea"/>
              </a:rPr>
              <a:t> </a:t>
            </a:r>
            <a:endParaRPr kumimoji="1" lang="x-none" altLang="en-US" sz="3600" b="1" dirty="0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BA2D05-637C-4D4A-9F0B-D873F7A05270}"/>
              </a:ext>
            </a:extLst>
          </p:cNvPr>
          <p:cNvSpPr/>
          <p:nvPr/>
        </p:nvSpPr>
        <p:spPr>
          <a:xfrm>
            <a:off x="1579384" y="4701247"/>
            <a:ext cx="6744154" cy="14271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화살표를 따라 가며 </a:t>
            </a:r>
            <a:r>
              <a:rPr kumimoji="1" lang="en-US" altLang="ko-KR" sz="2000" dirty="0">
                <a:latin typeface="+mn-ea"/>
              </a:rPr>
              <a:t>*</a:t>
            </a:r>
            <a:r>
              <a:rPr kumimoji="1" lang="ko-KR" altLang="en-US" sz="2000" b="1" dirty="0">
                <a:latin typeface="+mn-ea"/>
              </a:rPr>
              <a:t>국소적 계산</a:t>
            </a:r>
            <a:r>
              <a:rPr kumimoji="1" lang="en-US" altLang="ko-KR" sz="2000" b="1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결과를 전달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국소적 계산 결과값이 모여 마지막에 최종 결과값 산출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복잡한 계산을 단순화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AB96E-B889-445B-BB45-53ABDB0EF38B}"/>
              </a:ext>
            </a:extLst>
          </p:cNvPr>
          <p:cNvSpPr/>
          <p:nvPr/>
        </p:nvSpPr>
        <p:spPr>
          <a:xfrm>
            <a:off x="4051301" y="6488592"/>
            <a:ext cx="814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sz="1400" dirty="0"/>
              <a:t>*</a:t>
            </a:r>
            <a:r>
              <a:rPr kumimoji="1" lang="ko-KR" altLang="en-US" sz="1400" dirty="0"/>
              <a:t>국소적 계산 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해당 노드와 직접적으로 관련된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화살표로 연결된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변수만을 가지고 계산하는 것 </a:t>
            </a:r>
            <a:endParaRPr kumimoji="1" lang="en-US" altLang="ko-KR" sz="14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FA6101B-D642-8443-85AD-626E7663E43F}"/>
              </a:ext>
            </a:extLst>
          </p:cNvPr>
          <p:cNvSpPr/>
          <p:nvPr/>
        </p:nvSpPr>
        <p:spPr>
          <a:xfrm>
            <a:off x="3266044" y="2880961"/>
            <a:ext cx="4015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B6671A-1D70-DC4D-8D89-E2DF39DA937C}"/>
              </a:ext>
            </a:extLst>
          </p:cNvPr>
          <p:cNvSpPr/>
          <p:nvPr/>
        </p:nvSpPr>
        <p:spPr>
          <a:xfrm>
            <a:off x="5990230" y="1649103"/>
            <a:ext cx="566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FE5FCCC-15CE-C24F-AA6C-C34A4E8FBF36}"/>
              </a:ext>
            </a:extLst>
          </p:cNvPr>
          <p:cNvSpPr/>
          <p:nvPr/>
        </p:nvSpPr>
        <p:spPr>
          <a:xfrm>
            <a:off x="8762092" y="1596767"/>
            <a:ext cx="566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3970A-D4BD-4976-8947-8F8206C9E898}"/>
              </a:ext>
            </a:extLst>
          </p:cNvPr>
          <p:cNvSpPr txBox="1"/>
          <p:nvPr/>
        </p:nvSpPr>
        <p:spPr>
          <a:xfrm>
            <a:off x="3850548" y="2909297"/>
            <a:ext cx="401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B92C7A-0890-43FE-BF97-C4BCFCECE95B}"/>
              </a:ext>
            </a:extLst>
          </p:cNvPr>
          <p:cNvSpPr txBox="1"/>
          <p:nvPr/>
        </p:nvSpPr>
        <p:spPr>
          <a:xfrm>
            <a:off x="4035451" y="2916853"/>
            <a:ext cx="401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kumimoji="1" lang="en-US" altLang="ko-Kore-KR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42C1C-0F65-4DF1-812E-52455B539AE5}"/>
              </a:ext>
            </a:extLst>
          </p:cNvPr>
          <p:cNvSpPr txBox="1"/>
          <p:nvPr/>
        </p:nvSpPr>
        <p:spPr>
          <a:xfrm>
            <a:off x="6632806" y="1702938"/>
            <a:ext cx="401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en-US" altLang="ko-Kore-KR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1B0D4-2372-43E9-BE12-B309547F2A66}"/>
              </a:ext>
            </a:extLst>
          </p:cNvPr>
          <p:cNvSpPr txBox="1"/>
          <p:nvPr/>
        </p:nvSpPr>
        <p:spPr>
          <a:xfrm>
            <a:off x="7176674" y="1716866"/>
            <a:ext cx="401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kumimoji="1" lang="en-US" altLang="ko-Kore-KR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B8D36F-3AFD-4434-99EC-B41A3DE0B16D}"/>
              </a:ext>
            </a:extLst>
          </p:cNvPr>
          <p:cNvSpPr txBox="1"/>
          <p:nvPr/>
        </p:nvSpPr>
        <p:spPr>
          <a:xfrm>
            <a:off x="9555244" y="1622385"/>
            <a:ext cx="49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kumimoji="1" lang="en-US" altLang="ko-Kore-KR" sz="1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62E2B5-7F0D-4B65-ACD6-B5581BE10047}"/>
                  </a:ext>
                </a:extLst>
              </p:cNvPr>
              <p:cNvSpPr txBox="1"/>
              <p:nvPr/>
            </p:nvSpPr>
            <p:spPr>
              <a:xfrm>
                <a:off x="6088941" y="1888535"/>
                <a:ext cx="156575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62E2B5-7F0D-4B65-ACD6-B5581BE1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941" y="1888535"/>
                <a:ext cx="1565757" cy="461665"/>
              </a:xfrm>
              <a:prstGeom prst="rect">
                <a:avLst/>
              </a:prstGeom>
              <a:blipFill>
                <a:blip r:embed="rId5"/>
                <a:stretch>
                  <a:fillRect l="-1556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6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22A354-9A48-424D-9ACB-7C6623D009E3}"/>
              </a:ext>
            </a:extLst>
          </p:cNvPr>
          <p:cNvSpPr txBox="1"/>
          <p:nvPr/>
        </p:nvSpPr>
        <p:spPr>
          <a:xfrm>
            <a:off x="2815120" y="1694902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>
              <a:latin typeface="Cambria Math" panose="02040503050406030204" pitchFamily="18" charset="0"/>
            </a:endParaRPr>
          </a:p>
          <a:p>
            <a:endParaRPr kumimoji="1" lang="en-US" altLang="ko-KR" i="1" dirty="0">
              <a:latin typeface="Cambria Math" panose="02040503050406030204" pitchFamily="18" charset="0"/>
            </a:endParaRPr>
          </a:p>
          <a:p>
            <a:endParaRPr kumimoji="1" lang="en-US" altLang="ko-Kore-KR" dirty="0">
              <a:latin typeface="Cambria Math" panose="02040503050406030204" pitchFamily="18" charset="0"/>
            </a:endParaRPr>
          </a:p>
          <a:p>
            <a:endParaRPr kumimoji="1" lang="en-US" altLang="ko-Kore-KR" i="1" dirty="0">
              <a:latin typeface="Cambria Math" panose="02040503050406030204" pitchFamily="18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06DE6F1-FA16-4025-90F6-B7BC98AA89D7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b="1" dirty="0" err="1">
                <a:latin typeface="+mn-ea"/>
              </a:rPr>
              <a:t>역전파</a:t>
            </a:r>
            <a:r>
              <a:rPr kumimoji="1" lang="en-US" altLang="ko-KR" sz="3200" b="1" dirty="0">
                <a:latin typeface="+mn-ea"/>
              </a:rPr>
              <a:t>(</a:t>
            </a:r>
            <a:r>
              <a:rPr kumimoji="1" lang="en-US" altLang="ko-KR" sz="2800" b="1" dirty="0">
                <a:latin typeface="+mn-ea"/>
              </a:rPr>
              <a:t>Back Propagation)</a:t>
            </a:r>
            <a:r>
              <a:rPr kumimoji="1" lang="ko-KR" altLang="en-US" sz="2800" b="1" dirty="0">
                <a:latin typeface="+mn-ea"/>
              </a:rPr>
              <a:t>를 위한 </a:t>
            </a:r>
            <a:r>
              <a:rPr kumimoji="1" lang="ko-KR" altLang="en-US" sz="4000" b="1" dirty="0">
                <a:latin typeface="+mn-ea"/>
              </a:rPr>
              <a:t>배경지식</a:t>
            </a:r>
            <a:r>
              <a:rPr kumimoji="1" lang="ko-KR" altLang="en-US" sz="3200" b="1" dirty="0">
                <a:latin typeface="+mn-ea"/>
              </a:rPr>
              <a:t> 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5B045-5A24-43C4-87EE-91AC45CC45CE}"/>
              </a:ext>
            </a:extLst>
          </p:cNvPr>
          <p:cNvSpPr txBox="1"/>
          <p:nvPr/>
        </p:nvSpPr>
        <p:spPr>
          <a:xfrm>
            <a:off x="8168309" y="4523475"/>
            <a:ext cx="1666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>
                <a:latin typeface="+mn-ea"/>
              </a:rPr>
              <a:t>연쇄 법칙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E4C5AC-776D-43C8-AE73-08CE5DB0387A}"/>
              </a:ext>
            </a:extLst>
          </p:cNvPr>
          <p:cNvSpPr txBox="1"/>
          <p:nvPr/>
        </p:nvSpPr>
        <p:spPr>
          <a:xfrm>
            <a:off x="1422786" y="4523474"/>
            <a:ext cx="247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400" b="1" dirty="0" err="1">
                <a:latin typeface="+mn-ea"/>
              </a:rPr>
              <a:t>편미분</a:t>
            </a:r>
            <a:endParaRPr kumimoji="1" lang="en-US" altLang="ko-KR" sz="24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D0A680A-3461-41EA-B87D-1208810310A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84679" y="1681639"/>
              <a:ext cx="8422640" cy="2286382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3597592">
                      <a:extLst>
                        <a:ext uri="{9D8B030D-6E8A-4147-A177-3AD203B41FA5}">
                          <a16:colId xmlns:a16="http://schemas.microsoft.com/office/drawing/2014/main" val="2162000111"/>
                        </a:ext>
                      </a:extLst>
                    </a:gridCol>
                    <a:gridCol w="4825048">
                      <a:extLst>
                        <a:ext uri="{9D8B030D-6E8A-4147-A177-3AD203B41FA5}">
                          <a16:colId xmlns:a16="http://schemas.microsoft.com/office/drawing/2014/main" val="195903907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800" dirty="0"/>
                            <a:t>함수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2000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ko-KR" sz="20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0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sz="20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kumimoji="1" lang="ko-KR" altLang="en-US" sz="1800" dirty="0"/>
                            <a:t>에서의 </a:t>
                          </a:r>
                          <a:r>
                            <a:rPr kumimoji="1" lang="ko-KR" altLang="en-US" sz="2000" dirty="0"/>
                            <a:t>변화율</a:t>
                          </a:r>
                          <a:endParaRPr kumimoji="1" lang="en-US" altLang="ko-KR" sz="1800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4400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/>
                            <a:t>평균 변화율</a:t>
                          </a:r>
                          <a:endParaRPr kumimoji="1" lang="en-US" altLang="ko-KR" sz="1600" b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ko-KR" altLang="en-US" sz="1600" b="1" dirty="0"/>
                            <a:t>순간 변화율</a:t>
                          </a:r>
                          <a:r>
                            <a:rPr kumimoji="1" lang="en-US" altLang="ko-KR" sz="1600" b="1" dirty="0"/>
                            <a:t> (</a:t>
                          </a:r>
                          <a:r>
                            <a:rPr kumimoji="1" lang="ko-KR" altLang="en-US" sz="1600" b="1" dirty="0"/>
                            <a:t>미분</a:t>
                          </a:r>
                          <a:r>
                            <a:rPr kumimoji="1" lang="en-US" altLang="ko-KR" sz="1600" b="1" dirty="0"/>
                            <a:t>)</a:t>
                          </a:r>
                          <a:endParaRPr lang="ko-KR" altLang="en-US" sz="1600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9103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ore-KR" sz="16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ko-KR" altLang="en-US" sz="1600" b="0" smtClean="0">
                                  <a:latin typeface="Cambria Math" panose="02040503050406030204" pitchFamily="18" charset="0"/>
                                </a:rPr>
                                <m:t>의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1600" b="0" smtClean="0">
                                  <a:latin typeface="Cambria Math" panose="02040503050406030204" pitchFamily="18" charset="0"/>
                                </a:rPr>
                                <m:t>변화량에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ko-KR" altLang="en-US" sz="1600" b="0" smtClean="0">
                                  <a:latin typeface="Cambria Math" panose="02040503050406030204" pitchFamily="18" charset="0"/>
                                </a:rPr>
                                <m:t>대한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ore-KR" sz="1600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ko-KR" altLang="en-US" sz="1600" b="0" smtClean="0">
                                  <a:latin typeface="Cambria Math" panose="02040503050406030204" pitchFamily="18" charset="0"/>
                                </a:rPr>
                                <m:t>의</m:t>
                              </m:r>
                            </m:oMath>
                          </a14:m>
                          <a:r>
                            <a:rPr kumimoji="1" lang="ko-KR" altLang="en-US" sz="1600" dirty="0"/>
                            <a:t> 변화량의 비율</a:t>
                          </a:r>
                          <a:endParaRPr kumimoji="1" lang="en-US" altLang="ko-KR" sz="1600" dirty="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600" dirty="0"/>
                            <a:t>(</a:t>
                          </a:r>
                          <a:r>
                            <a:rPr kumimoji="1" lang="ko-KR" altLang="en-US" sz="1600" dirty="0"/>
                            <a:t>두 점을 지나는 직선의 기울기</a:t>
                          </a:r>
                          <a:r>
                            <a:rPr kumimoji="1" lang="en-US" altLang="ko-KR" sz="1600" dirty="0"/>
                            <a:t>)</a:t>
                          </a:r>
                          <a:endParaRPr kumimoji="1" lang="en-US" altLang="ko-KR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600" b="1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oMath>
                          </a14:m>
                          <a:r>
                            <a:rPr kumimoji="1" lang="ko-KR" altLang="en-US" sz="1600" b="1" dirty="0"/>
                            <a:t>의 변화량이 </a:t>
                          </a:r>
                          <a:r>
                            <a:rPr kumimoji="1" lang="en-US" altLang="ko-KR" sz="1600" b="1" dirty="0"/>
                            <a:t>0</a:t>
                          </a:r>
                          <a:r>
                            <a:rPr kumimoji="1" lang="ko-KR" altLang="en-US" sz="1600" b="1" dirty="0"/>
                            <a:t>에 가까이 갈 때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600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1" lang="ko-KR" altLang="en-US" sz="1600" dirty="0"/>
                            <a:t>의 변화량의 비율</a:t>
                          </a:r>
                          <a:endParaRPr kumimoji="1" lang="en-US" altLang="ko-KR" sz="1600" dirty="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1600" dirty="0"/>
                            <a:t>(</a:t>
                          </a:r>
                          <a:r>
                            <a:rPr kumimoji="1" lang="ko-KR" altLang="en-US" sz="1600" dirty="0"/>
                            <a:t>한 점에서 </a:t>
                          </a:r>
                          <a:r>
                            <a:rPr kumimoji="1" lang="ko-KR" altLang="en-US" sz="1600" b="1" dirty="0"/>
                            <a:t>접선의 기울기</a:t>
                          </a:r>
                          <a:r>
                            <a:rPr kumimoji="1" lang="en-US" altLang="ko-KR" sz="1600" dirty="0"/>
                            <a:t>)</a:t>
                          </a:r>
                          <a:endParaRPr kumimoji="1" lang="en-US" altLang="ko-KR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75262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dirty="0"/>
                            <a:t>함수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600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ko-KR" sz="16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kumimoji="1" lang="ko-KR" altLang="en-US" sz="1600" dirty="0"/>
                            <a:t> 에서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kumimoji="1" lang="ko-KR" altLang="en-US" sz="1600" b="0" dirty="0"/>
                            <a:t>의 변화량</a:t>
                          </a:r>
                          <a:r>
                            <a:rPr kumimoji="1" lang="en-US" altLang="ko-KR" sz="16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kumimoji="1" lang="ko-KR" altLang="en-US" sz="1600" smtClean="0">
                                  <a:latin typeface="Cambria Math" panose="02040503050406030204" pitchFamily="18" charset="0"/>
                                </a:rPr>
                                <m:t>△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kumimoji="1" lang="en-US" altLang="ko-KR" sz="1600" dirty="0"/>
                            <a:t>)</a:t>
                          </a:r>
                          <a:r>
                            <a:rPr kumimoji="1" lang="ko-KR" altLang="en-US" sz="1600" dirty="0"/>
                            <a:t>을 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R" sz="1600" b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kumimoji="1" lang="ko-KR" altLang="en-US" sz="1600" dirty="0"/>
                            <a:t>라 하면</a:t>
                          </a:r>
                          <a:r>
                            <a:rPr kumimoji="1" lang="en-US" altLang="ko-KR" sz="1600" dirty="0"/>
                            <a:t>,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ko-KR" altLang="en-US" sz="200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kumimoji="1" lang="ko-KR" altLang="en-US" sz="200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oMath>
                          </a14:m>
                          <a:r>
                            <a:rPr lang="ko-KR" altLang="en-US" sz="2000" dirty="0"/>
                            <a:t> </a:t>
                          </a:r>
                          <a:r>
                            <a:rPr lang="en-US" altLang="ko-KR" sz="2000" dirty="0"/>
                            <a:t>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kumimoji="1"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000" b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ko-KR" sz="2000" b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ko-KR" sz="2000" b="0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R" sz="2000" b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ko-KR" sz="2000" b="0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oMath>
                          </a14:m>
                          <a:endParaRPr kumimoji="1" lang="en-US" altLang="ko-KR" sz="2000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ko-K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R" sz="1600" smtClean="0">
                                            <a:latin typeface="Cambria Math" panose="02040503050406030204" pitchFamily="18" charset="0"/>
                                          </a:rPr>
                                          <m:t>lim</m:t>
                                        </m:r>
                                      </m:e>
                                      <m:lim>
                                        <m:r>
                                          <a:rPr kumimoji="1" lang="ko-KR" altLang="en-US" sz="1600" smtClean="0">
                                            <a:latin typeface="Cambria Math" panose="02040503050406030204" pitchFamily="18" charset="0"/>
                                          </a:rPr>
                                          <m:t>△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→0</m:t>
                                        </m:r>
                                      </m:lim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kumimoji="1" lang="en-US" altLang="ko-K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ko-KR" altLang="en-US" sz="1600">
                                            <a:latin typeface="Cambria Math" panose="02040503050406030204" pitchFamily="18" charset="0"/>
                                          </a:rPr>
                                          <m:t>△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kumimoji="1" lang="ko-KR" altLang="en-US" sz="1600">
                                            <a:latin typeface="Cambria Math" panose="02040503050406030204" pitchFamily="18" charset="0"/>
                                          </a:rPr>
                                          <m:t>△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kumimoji="1" lang="en-US" altLang="ko-KR" sz="1600" b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kumimoji="1"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ko-K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ko-KR" sz="1600" smtClean="0">
                                            <a:latin typeface="Cambria Math" panose="02040503050406030204" pitchFamily="18" charset="0"/>
                                          </a:rPr>
                                          <m:t>lim</m:t>
                                        </m:r>
                                      </m:e>
                                      <m:lim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→0</m:t>
                                        </m:r>
                                      </m:lim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kumimoji="1"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ko-K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ko-KR" sz="1600" b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kumimoji="1" lang="en-US" altLang="ko-KR" sz="1600" b="0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kumimoji="1" lang="en-US" altLang="ko-KR" sz="1600" b="0" smtClean="0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d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kumimoji="1" lang="en-US" altLang="ko-KR" sz="1600" b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kumimoji="1" lang="en-US" altLang="ko-KR" sz="1600" b="0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kumimoji="1" lang="en-US" altLang="ko-KR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9765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7">
                <a:extLst>
                  <a:ext uri="{FF2B5EF4-FFF2-40B4-BE49-F238E27FC236}">
                    <a16:creationId xmlns:a16="http://schemas.microsoft.com/office/drawing/2014/main" id="{5D0A680A-3461-41EA-B87D-1208810310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955996"/>
                  </p:ext>
                </p:extLst>
              </p:nvPr>
            </p:nvGraphicFramePr>
            <p:xfrm>
              <a:off x="1884679" y="1681639"/>
              <a:ext cx="8422640" cy="2286382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3597592">
                      <a:extLst>
                        <a:ext uri="{9D8B030D-6E8A-4147-A177-3AD203B41FA5}">
                          <a16:colId xmlns:a16="http://schemas.microsoft.com/office/drawing/2014/main" val="2162000111"/>
                        </a:ext>
                      </a:extLst>
                    </a:gridCol>
                    <a:gridCol w="4825048">
                      <a:extLst>
                        <a:ext uri="{9D8B030D-6E8A-4147-A177-3AD203B41FA5}">
                          <a16:colId xmlns:a16="http://schemas.microsoft.com/office/drawing/2014/main" val="195903907"/>
                        </a:ext>
                      </a:extLst>
                    </a:gridCol>
                  </a:tblGrid>
                  <a:tr h="39624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" t="-7692" r="-217" b="-4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4400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ko-KR" altLang="en-US" sz="1600" b="1" dirty="0"/>
                            <a:t>평균 변화율</a:t>
                          </a:r>
                          <a:endParaRPr kumimoji="1" lang="en-US" altLang="ko-KR" sz="1600" b="1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kumimoji="1" lang="ko-KR" altLang="en-US" sz="1600" b="1" dirty="0"/>
                            <a:t>순간 변화율</a:t>
                          </a:r>
                          <a:r>
                            <a:rPr kumimoji="1" lang="en-US" altLang="ko-KR" sz="1600" b="1" dirty="0"/>
                            <a:t> (</a:t>
                          </a:r>
                          <a:r>
                            <a:rPr kumimoji="1" lang="ko-KR" altLang="en-US" sz="1600" b="1" dirty="0"/>
                            <a:t>미분</a:t>
                          </a:r>
                          <a:r>
                            <a:rPr kumimoji="1" lang="en-US" altLang="ko-KR" sz="1600" b="1" dirty="0"/>
                            <a:t>)</a:t>
                          </a:r>
                          <a:endParaRPr lang="ko-KR" altLang="en-US" sz="1600" b="1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6910371"/>
                      </a:ext>
                    </a:extLst>
                  </a:tr>
                  <a:tr h="58375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69" t="-136458" r="-134746" b="-16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4621" t="-136458" r="-379" b="-163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775262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2" t="-372131" r="-217" b="-1573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89772"/>
                      </a:ext>
                    </a:extLst>
                  </a:tr>
                  <a:tr h="56470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69" t="-309677" r="-13474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74621" t="-309677" r="-379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97650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9407D1-0B02-45ED-B883-5BDC7BEAF8C9}"/>
              </a:ext>
            </a:extLst>
          </p:cNvPr>
          <p:cNvSpPr txBox="1"/>
          <p:nvPr/>
        </p:nvSpPr>
        <p:spPr>
          <a:xfrm>
            <a:off x="5624079" y="1057605"/>
            <a:ext cx="943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2800" b="1" dirty="0">
                <a:latin typeface="+mn-ea"/>
              </a:rPr>
              <a:t>미분</a:t>
            </a:r>
            <a:endParaRPr kumimoji="1" lang="en-US" altLang="ko-KR" sz="28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27AE7DFD-369B-422F-8188-9055ED3A4B3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2596" y="5086845"/>
              <a:ext cx="4825048" cy="1427099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2412524">
                      <a:extLst>
                        <a:ext uri="{9D8B030D-6E8A-4147-A177-3AD203B41FA5}">
                          <a16:colId xmlns:a16="http://schemas.microsoft.com/office/drawing/2014/main" val="2880970140"/>
                        </a:ext>
                      </a:extLst>
                    </a:gridCol>
                    <a:gridCol w="2412524">
                      <a:extLst>
                        <a:ext uri="{9D8B030D-6E8A-4147-A177-3AD203B41FA5}">
                          <a16:colId xmlns:a16="http://schemas.microsoft.com/office/drawing/2014/main" val="3178028325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ko-KR" altLang="en-US" sz="1600" b="0" dirty="0"/>
                            <a:t>여러 개의 변수 </a:t>
                          </a:r>
                          <a:r>
                            <a:rPr kumimoji="1" lang="ko-KR" altLang="en-US" sz="1600" b="1" dirty="0"/>
                            <a:t>중 하나의 변수를 제외한 </a:t>
                          </a:r>
                          <a:endParaRPr kumimoji="1" lang="en-US" altLang="ko-KR" sz="1600" b="1" dirty="0"/>
                        </a:p>
                        <a:p>
                          <a:pPr algn="ctr"/>
                          <a:r>
                            <a:rPr kumimoji="1" lang="ko-KR" altLang="en-US" sz="1600" b="1" dirty="0"/>
                            <a:t>나머지 변수를 상수</a:t>
                          </a:r>
                          <a:r>
                            <a:rPr kumimoji="1" lang="ko-KR" altLang="en-US" sz="1600" b="0" dirty="0"/>
                            <a:t>로 보고 미분하는 것</a:t>
                          </a:r>
                          <a:endParaRPr kumimoji="1" lang="en-US" altLang="ko-Kore-KR" sz="16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4646241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kumimoji="1" lang="en-US" altLang="ko-Kore-KR" sz="1600" i="1" smtClean="0"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  <m:r>
                                <a:rPr kumimoji="1" lang="en-US" altLang="ko-Kore-KR" sz="16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ko-KR" sz="1600" b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ko-KR" sz="1600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kumimoji="1" lang="en-US" altLang="ko-KR" sz="16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kumimoji="1" lang="en-US" altLang="ko-Kore-KR" sz="1600" dirty="0"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ko-KR" altLang="en-US" sz="1600" dirty="0">
                              <a:latin typeface="Cambria Math" panose="02040503050406030204" pitchFamily="18" charset="0"/>
                            </a:rPr>
                            <a:t>일 때</a:t>
                          </a:r>
                          <a:r>
                            <a:rPr kumimoji="1" lang="en-US" altLang="ko-KR" sz="1600" dirty="0">
                              <a:latin typeface="Cambria Math" panose="02040503050406030204" pitchFamily="18" charset="0"/>
                            </a:rPr>
                            <a:t>,</a:t>
                          </a: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8115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kumimoji="1" lang="ko-KR" altLang="en-US" sz="1600" dirty="0">
                              <a:latin typeface="Cambria Math" panose="02040503050406030204" pitchFamily="18" charset="0"/>
                            </a:rPr>
                            <a:t> 에 대한 </a:t>
                          </a:r>
                          <a:r>
                            <a:rPr kumimoji="1" lang="ko-KR" altLang="en-US" sz="1600" dirty="0" err="1">
                              <a:latin typeface="Cambria Math" panose="02040503050406030204" pitchFamily="18" charset="0"/>
                            </a:rPr>
                            <a:t>편미분</a:t>
                          </a:r>
                          <a:r>
                            <a:rPr kumimoji="1" lang="ko-KR" altLang="en-US" sz="1600" dirty="0">
                              <a:latin typeface="Cambria Math" panose="02040503050406030204" pitchFamily="18" charset="0"/>
                            </a:rPr>
                            <a:t>  </a:t>
                          </a:r>
                          <a:r>
                            <a:rPr kumimoji="1" lang="en-US" altLang="ko-KR" sz="1600" dirty="0">
                              <a:latin typeface="Cambria Math" panose="02040503050406030204" pitchFamily="18" charset="0"/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6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kumimoji="1" lang="ko-Kore-KR" altLang="en-US" sz="1600" dirty="0">
                            <a:latin typeface="+mn-ea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ko-KR" sz="1600" b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a14:m>
                          <a:r>
                            <a:rPr kumimoji="1" lang="ko-KR" altLang="en-US" sz="1600" dirty="0">
                              <a:latin typeface="Cambria Math" panose="02040503050406030204" pitchFamily="18" charset="0"/>
                            </a:rPr>
                            <a:t> 에 대한 </a:t>
                          </a:r>
                          <a:r>
                            <a:rPr kumimoji="1" lang="ko-KR" altLang="en-US" sz="1600" dirty="0" err="1">
                              <a:latin typeface="Cambria Math" panose="02040503050406030204" pitchFamily="18" charset="0"/>
                            </a:rPr>
                            <a:t>편미분</a:t>
                          </a:r>
                          <a:r>
                            <a:rPr kumimoji="1" lang="ko-KR" altLang="en-US" sz="1600" dirty="0">
                              <a:latin typeface="Cambria Math" panose="02040503050406030204" pitchFamily="18" charset="0"/>
                            </a:rPr>
                            <a:t>  </a:t>
                          </a:r>
                          <a:r>
                            <a:rPr kumimoji="1" lang="en-US" altLang="ko-KR" sz="1600" dirty="0">
                              <a:latin typeface="Cambria Math" panose="02040503050406030204" pitchFamily="18" charset="0"/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ko-Kore-KR" sz="16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kumimoji="1" lang="en-US" altLang="ko-Kore-KR" sz="16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ko-KR" sz="1600" b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kumimoji="1" lang="ko-Kore-KR" altLang="en-US" sz="1600" dirty="0">
                            <a:latin typeface="+mn-ea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85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표 9">
                <a:extLst>
                  <a:ext uri="{FF2B5EF4-FFF2-40B4-BE49-F238E27FC236}">
                    <a16:creationId xmlns:a16="http://schemas.microsoft.com/office/drawing/2014/main" id="{27AE7DFD-369B-422F-8188-9055ED3A4B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5548020"/>
                  </p:ext>
                </p:extLst>
              </p:nvPr>
            </p:nvGraphicFramePr>
            <p:xfrm>
              <a:off x="402596" y="5086845"/>
              <a:ext cx="4825048" cy="1427099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2412524">
                      <a:extLst>
                        <a:ext uri="{9D8B030D-6E8A-4147-A177-3AD203B41FA5}">
                          <a16:colId xmlns:a16="http://schemas.microsoft.com/office/drawing/2014/main" val="2880970140"/>
                        </a:ext>
                      </a:extLst>
                    </a:gridCol>
                    <a:gridCol w="2412524">
                      <a:extLst>
                        <a:ext uri="{9D8B030D-6E8A-4147-A177-3AD203B41FA5}">
                          <a16:colId xmlns:a16="http://schemas.microsoft.com/office/drawing/2014/main" val="3178028325"/>
                        </a:ext>
                      </a:extLst>
                    </a:gridCol>
                  </a:tblGrid>
                  <a:tr h="5791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kumimoji="1" lang="ko-KR" altLang="en-US" sz="1600" b="0" dirty="0"/>
                            <a:t>여러 개의 변수 </a:t>
                          </a:r>
                          <a:r>
                            <a:rPr kumimoji="1" lang="ko-KR" altLang="en-US" sz="1600" b="1" dirty="0"/>
                            <a:t>중 하나의 변수를 제외한 </a:t>
                          </a:r>
                          <a:endParaRPr kumimoji="1" lang="en-US" altLang="ko-KR" sz="1600" b="1" dirty="0"/>
                        </a:p>
                        <a:p>
                          <a:pPr algn="ctr"/>
                          <a:r>
                            <a:rPr kumimoji="1" lang="ko-KR" altLang="en-US" sz="1600" b="1" dirty="0"/>
                            <a:t>나머지 변수를 상수</a:t>
                          </a:r>
                          <a:r>
                            <a:rPr kumimoji="1" lang="ko-KR" altLang="en-US" sz="1600" b="0" dirty="0"/>
                            <a:t>로 보고 미분하는 것</a:t>
                          </a:r>
                          <a:endParaRPr kumimoji="1" lang="en-US" altLang="ko-Kore-KR" sz="1600" b="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4646241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26" t="-160656" r="-379" b="-13278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811587"/>
                      </a:ext>
                    </a:extLst>
                  </a:tr>
                  <a:tr h="47713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53" t="-201266" r="-10075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253" t="-201266" r="-758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857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9FB245B9-7291-4B24-A154-460580E2E9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67173" y="5086845"/>
              <a:ext cx="5469255" cy="154673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5469255">
                      <a:extLst>
                        <a:ext uri="{9D8B030D-6E8A-4147-A177-3AD203B41FA5}">
                          <a16:colId xmlns:a16="http://schemas.microsoft.com/office/drawing/2014/main" val="2880970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ko-Kore-KR" altLang="en-US" sz="1600" b="1" dirty="0"/>
                            <a:t>합성함수의</a:t>
                          </a:r>
                          <a:r>
                            <a:rPr kumimoji="1" lang="ko-KR" altLang="en-US" sz="1600" b="1"/>
                            <a:t> 미분</a:t>
                          </a:r>
                          <a:r>
                            <a:rPr kumimoji="1" lang="ko-KR" altLang="en-US" sz="1200"/>
                            <a:t>은 </a:t>
                          </a:r>
                          <a:endParaRPr kumimoji="1" lang="en-US" altLang="ko-KR" sz="1200" dirty="0"/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ko-KR" altLang="en-US" sz="1600" b="1" dirty="0"/>
                            <a:t>합성함수를 구성하는 각 함수의 미분의 곱</a:t>
                          </a:r>
                          <a:r>
                            <a:rPr kumimoji="1" lang="ko-KR" altLang="en-US" sz="1200" dirty="0"/>
                            <a:t>으로 나타낼 수 있다</a:t>
                          </a:r>
                          <a:r>
                            <a:rPr kumimoji="1" lang="en-US" altLang="ko-KR" sz="1200" dirty="0"/>
                            <a:t>.</a:t>
                          </a:r>
                          <a:endParaRPr kumimoji="1" lang="ko-Kore-KR" altLang="en-US" sz="12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64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𝑒𝑥</m:t>
                                </m:r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)  </m:t>
                                </m:r>
                                <m:r>
                                  <a:rPr kumimoji="1" lang="en-US" altLang="ko-Kore-KR" sz="16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d>
                                      <m:dPr>
                                        <m:ctrlPr>
                                          <a:rPr kumimoji="1" lang="en-US" altLang="ko-Kore-K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ore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ko-KR" altLang="en-US" sz="1600" b="0" i="1" smtClean="0">
                                    <a:latin typeface="Cambria Math" panose="02040503050406030204" pitchFamily="18" charset="0"/>
                                  </a:rPr>
                                  <m:t>일</m:t>
                                </m:r>
                                <m:r>
                                  <a:rPr kumimoji="1" lang="ko-KR" alt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ko-KR" altLang="en-US" sz="1600" b="0" i="1" smtClean="0">
                                    <a:latin typeface="Cambria Math" panose="02040503050406030204" pitchFamily="18" charset="0"/>
                                  </a:rPr>
                                  <m:t>때</m:t>
                                </m:r>
                              </m:oMath>
                            </m:oMathPara>
                          </a14:m>
                          <a:endParaRPr kumimoji="1" lang="en-US" altLang="ko-KR" sz="1600" dirty="0">
                            <a:latin typeface="Cambria Math" panose="020405030504060302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115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f>
                                  <m:fPr>
                                    <m:ctrlP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kumimoji="1" lang="en-US" altLang="ko-Kore-KR" sz="16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ko-Kore-KR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ko-Kore-KR" altLang="en-US" sz="1600" dirty="0">
                            <a:latin typeface="+mn-ea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85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표 20">
                <a:extLst>
                  <a:ext uri="{FF2B5EF4-FFF2-40B4-BE49-F238E27FC236}">
                    <a16:creationId xmlns:a16="http://schemas.microsoft.com/office/drawing/2014/main" id="{9FB245B9-7291-4B24-A154-460580E2E9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7256172"/>
                  </p:ext>
                </p:extLst>
              </p:nvPr>
            </p:nvGraphicFramePr>
            <p:xfrm>
              <a:off x="6267173" y="5086845"/>
              <a:ext cx="5469255" cy="1546733"/>
            </p:xfrm>
            <a:graphic>
              <a:graphicData uri="http://schemas.openxmlformats.org/drawingml/2006/table">
                <a:tbl>
                  <a:tblPr firstRow="1" bandRow="1">
                    <a:tableStyleId>{5DA37D80-6434-44D0-A028-1B22A696006F}</a:tableStyleId>
                  </a:tblPr>
                  <a:tblGrid>
                    <a:gridCol w="5469255">
                      <a:extLst>
                        <a:ext uri="{9D8B030D-6E8A-4147-A177-3AD203B41FA5}">
                          <a16:colId xmlns:a16="http://schemas.microsoft.com/office/drawing/2014/main" val="288097014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ko-Kore-KR" altLang="en-US" sz="1600" b="1" dirty="0"/>
                            <a:t>합성함수의</a:t>
                          </a:r>
                          <a:r>
                            <a:rPr kumimoji="1" lang="ko-KR" altLang="en-US" sz="1600" b="1"/>
                            <a:t> 미분</a:t>
                          </a:r>
                          <a:r>
                            <a:rPr kumimoji="1" lang="ko-KR" altLang="en-US" sz="1200"/>
                            <a:t>은 </a:t>
                          </a:r>
                          <a:endParaRPr kumimoji="1" lang="en-US" altLang="ko-KR" sz="1200" dirty="0"/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ko-KR" altLang="en-US" sz="1600" b="1" dirty="0"/>
                            <a:t>합성함수를 구성하는 각 함수의 미분의 곱</a:t>
                          </a:r>
                          <a:r>
                            <a:rPr kumimoji="1" lang="ko-KR" altLang="en-US" sz="1200" dirty="0"/>
                            <a:t>으로 나타낼 수 있다</a:t>
                          </a:r>
                          <a:r>
                            <a:rPr kumimoji="1" lang="en-US" altLang="ko-KR" sz="1200" dirty="0"/>
                            <a:t>.</a:t>
                          </a:r>
                          <a:endParaRPr kumimoji="1" lang="ko-Kore-KR" altLang="en-US" sz="12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64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1" t="-158065" r="-334" b="-16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11587"/>
                      </a:ext>
                    </a:extLst>
                  </a:tr>
                  <a:tr h="59677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1" t="-163265" r="-334" b="-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857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434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4A11BD70-D407-45E9-AF86-04E0EAA43133}"/>
              </a:ext>
            </a:extLst>
          </p:cNvPr>
          <p:cNvSpPr/>
          <p:nvPr/>
        </p:nvSpPr>
        <p:spPr>
          <a:xfrm rot="5400000">
            <a:off x="4551328" y="2387748"/>
            <a:ext cx="990276" cy="853687"/>
          </a:xfrm>
          <a:prstGeom prst="hexagon">
            <a:avLst/>
          </a:prstGeom>
          <a:solidFill>
            <a:srgbClr val="46D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54EE-CD93-9F44-BF37-CBB86052093C}"/>
              </a:ext>
            </a:extLst>
          </p:cNvPr>
          <p:cNvSpPr txBox="1"/>
          <p:nvPr/>
        </p:nvSpPr>
        <p:spPr>
          <a:xfrm>
            <a:off x="4953000" y="2567226"/>
            <a:ext cx="947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6BA920D9-1199-B54D-A120-E6928208725E}"/>
              </a:ext>
            </a:extLst>
          </p:cNvPr>
          <p:cNvSpPr txBox="1"/>
          <p:nvPr/>
        </p:nvSpPr>
        <p:spPr>
          <a:xfrm>
            <a:off x="4161015" y="3548270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정의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0117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14B9797-4AD3-4241-BB13-F4201844757D}"/>
                  </a:ext>
                </a:extLst>
              </p:cNvPr>
              <p:cNvSpPr/>
              <p:nvPr/>
            </p:nvSpPr>
            <p:spPr>
              <a:xfrm>
                <a:off x="3248411" y="3429000"/>
                <a:ext cx="1657336" cy="120190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kumimoji="1" lang="ko-Kore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14B9797-4AD3-4241-BB13-F42018447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411" y="3429000"/>
                <a:ext cx="1657336" cy="12019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/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/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그룹 91">
            <a:extLst>
              <a:ext uri="{FF2B5EF4-FFF2-40B4-BE49-F238E27FC236}">
                <a16:creationId xmlns:a16="http://schemas.microsoft.com/office/drawing/2014/main" id="{51A50455-713B-4411-A8FD-982A8A053A98}"/>
              </a:ext>
            </a:extLst>
          </p:cNvPr>
          <p:cNvGrpSpPr/>
          <p:nvPr/>
        </p:nvGrpSpPr>
        <p:grpSpPr>
          <a:xfrm>
            <a:off x="1230514" y="2062108"/>
            <a:ext cx="9472596" cy="2862598"/>
            <a:chOff x="1188669" y="1371706"/>
            <a:chExt cx="9472596" cy="28625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B36D5-CF41-5346-83BC-A432D651A0CA}"/>
                </a:ext>
              </a:extLst>
            </p:cNvPr>
            <p:cNvSpPr txBox="1"/>
            <p:nvPr/>
          </p:nvSpPr>
          <p:spPr>
            <a:xfrm>
              <a:off x="1188669" y="1434073"/>
              <a:ext cx="566057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12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7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6CAB522-8A90-4D8B-9F1A-09012FA139D3}"/>
                </a:ext>
              </a:extLst>
            </p:cNvPr>
            <p:cNvGrpSpPr/>
            <p:nvPr/>
          </p:nvGrpSpPr>
          <p:grpSpPr>
            <a:xfrm>
              <a:off x="1557407" y="1371706"/>
              <a:ext cx="9103858" cy="2862598"/>
              <a:chOff x="1459151" y="1937186"/>
              <a:chExt cx="8711912" cy="267765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74407D-10E1-7147-95CD-D7EA26D0F446}"/>
                  </a:ext>
                </a:extLst>
              </p:cNvPr>
              <p:cNvSpPr txBox="1"/>
              <p:nvPr/>
            </p:nvSpPr>
            <p:spPr>
              <a:xfrm>
                <a:off x="1459151" y="1937186"/>
                <a:ext cx="56605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8511F1B-B103-5346-9DD2-6F1E9EAB0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876104"/>
                <a:ext cx="1134657" cy="61479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D4571AD-68BC-B940-8C1B-238BDEBFDE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8176" y="3923561"/>
                <a:ext cx="1134657" cy="318852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96008A3-2A99-FD42-AC86-59E597458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223234"/>
                <a:ext cx="4009275" cy="41253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F0DB8193-B8E2-1046-8214-3A627F148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768" y="3035300"/>
                <a:ext cx="1339683" cy="65128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F6C4B4B7-E7E7-C442-97D5-8CA919D34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2386" y="2804028"/>
                <a:ext cx="1138217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/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/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/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/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BC4D56-1A8E-5548-8AFD-343B5E346E98}"/>
              </a:ext>
            </a:extLst>
          </p:cNvPr>
          <p:cNvCxnSpPr>
            <a:cxnSpLocks/>
          </p:cNvCxnSpPr>
          <p:nvPr/>
        </p:nvCxnSpPr>
        <p:spPr>
          <a:xfrm>
            <a:off x="1809457" y="6344628"/>
            <a:ext cx="8781423" cy="0"/>
          </a:xfrm>
          <a:prstGeom prst="straightConnector1">
            <a:avLst/>
          </a:prstGeom>
          <a:ln w="38100">
            <a:solidFill>
              <a:schemeClr val="accent2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7C76D86-8566-438B-96D2-F31B38168770}"/>
              </a:ext>
            </a:extLst>
          </p:cNvPr>
          <p:cNvSpPr/>
          <p:nvPr/>
        </p:nvSpPr>
        <p:spPr>
          <a:xfrm>
            <a:off x="3592897" y="5912866"/>
            <a:ext cx="699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solidFill>
                  <a:schemeClr val="accent2"/>
                </a:solidFill>
                <a:latin typeface="Malgun Gothic" panose="020B0503020000020004" pitchFamily="34" charset="-127"/>
              </a:rPr>
              <a:t>역전파</a:t>
            </a:r>
            <a:r>
              <a:rPr kumimoji="1" lang="ko-KR" altLang="en-US" sz="2000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: </a:t>
            </a:r>
            <a:r>
              <a:rPr kumimoji="1" lang="ko-KR" altLang="en-US" b="1" dirty="0">
                <a:latin typeface="+mn-ea"/>
              </a:rPr>
              <a:t>연쇄 법칙</a:t>
            </a:r>
            <a:r>
              <a:rPr kumimoji="1" lang="ko-KR" altLang="en-US" dirty="0">
                <a:latin typeface="+mn-ea"/>
              </a:rPr>
              <a:t>에 따라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국소적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미분</a:t>
            </a:r>
            <a:r>
              <a:rPr kumimoji="1" lang="en-US" altLang="ko-KR" b="1" dirty="0">
                <a:latin typeface="+mn-ea"/>
              </a:rPr>
              <a:t>(</a:t>
            </a:r>
            <a:r>
              <a:rPr kumimoji="1" lang="ko-KR" altLang="en-US" b="1" dirty="0">
                <a:latin typeface="+mn-ea"/>
              </a:rPr>
              <a:t>기울기</a:t>
            </a:r>
            <a:r>
              <a:rPr kumimoji="1" lang="en-US" altLang="ko-KR" b="1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곱하며 전달</a:t>
            </a:r>
            <a:endParaRPr kumimoji="1" lang="ko-Kore-KR" altLang="en-US" dirty="0">
              <a:latin typeface="+mn-ea"/>
            </a:endParaRPr>
          </a:p>
        </p:txBody>
      </p:sp>
      <p:sp>
        <p:nvSpPr>
          <p:cNvPr id="113" name="제목 1">
            <a:extLst>
              <a:ext uri="{FF2B5EF4-FFF2-40B4-BE49-F238E27FC236}">
                <a16:creationId xmlns:a16="http://schemas.microsoft.com/office/drawing/2014/main" id="{1371C230-F3D1-4EED-BA91-CFDD9522B84F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n-ea"/>
              </a:rPr>
              <a:t>역전파</a:t>
            </a:r>
            <a:r>
              <a:rPr kumimoji="1" lang="ko-KR" altLang="en-US" sz="4000" b="1" dirty="0">
                <a:latin typeface="+mn-ea"/>
              </a:rPr>
              <a:t> </a:t>
            </a:r>
            <a:r>
              <a:rPr kumimoji="1" lang="en-US" altLang="ko-KR" sz="3200" b="1" dirty="0">
                <a:latin typeface="+mn-ea"/>
              </a:rPr>
              <a:t>Back Propagation</a:t>
            </a:r>
            <a:r>
              <a:rPr kumimoji="1" lang="ko-KR" altLang="en-US" sz="3200" b="1" dirty="0">
                <a:latin typeface="+mn-ea"/>
              </a:rPr>
              <a:t> 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B07040-5D71-8943-B8F4-E6F8CB05785D}"/>
              </a:ext>
            </a:extLst>
          </p:cNvPr>
          <p:cNvSpPr/>
          <p:nvPr/>
        </p:nvSpPr>
        <p:spPr>
          <a:xfrm>
            <a:off x="3374934" y="3518097"/>
            <a:ext cx="55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50FFC4-8A0C-F54A-A172-30E3B99F345C}"/>
              </a:ext>
            </a:extLst>
          </p:cNvPr>
          <p:cNvSpPr/>
          <p:nvPr/>
        </p:nvSpPr>
        <p:spPr>
          <a:xfrm>
            <a:off x="6310831" y="2544703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D25360-0333-A147-81BC-FE1C65917A73}"/>
              </a:ext>
            </a:extLst>
          </p:cNvPr>
          <p:cNvSpPr/>
          <p:nvPr/>
        </p:nvSpPr>
        <p:spPr>
          <a:xfrm>
            <a:off x="9137164" y="2546786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55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/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27B4004-2CD5-458D-B2EB-575D9692993C}"/>
                  </a:ext>
                </a:extLst>
              </p:cNvPr>
              <p:cNvSpPr/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227B4004-2CD5-458D-B2EB-575D96929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blipFill>
                <a:blip r:embed="rId1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05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9" grpId="0"/>
      <p:bldP spid="98" grpId="0"/>
      <p:bldP spid="101" grpId="0"/>
      <p:bldP spid="2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8DCF0C-BA8E-4BC1-B3F1-D6BC74DF4DB5}"/>
              </a:ext>
            </a:extLst>
          </p:cNvPr>
          <p:cNvSpPr/>
          <p:nvPr/>
        </p:nvSpPr>
        <p:spPr>
          <a:xfrm>
            <a:off x="3732682" y="1803066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F2EE19-909A-4E91-A3B8-FCA8D4ACA848}"/>
              </a:ext>
            </a:extLst>
          </p:cNvPr>
          <p:cNvSpPr/>
          <p:nvPr/>
        </p:nvSpPr>
        <p:spPr>
          <a:xfrm>
            <a:off x="8309750" y="2311412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54DD29-246D-409A-BF4E-54CCED2769F6}"/>
              </a:ext>
            </a:extLst>
          </p:cNvPr>
          <p:cNvSpPr/>
          <p:nvPr/>
        </p:nvSpPr>
        <p:spPr>
          <a:xfrm>
            <a:off x="3213196" y="2859406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8AEBF4-2787-4609-AD1C-2FA096DAE666}"/>
              </a:ext>
            </a:extLst>
          </p:cNvPr>
          <p:cNvSpPr/>
          <p:nvPr/>
        </p:nvSpPr>
        <p:spPr>
          <a:xfrm>
            <a:off x="3038967" y="4541058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512A05-D10B-48B2-BF39-DD45A778DA89}"/>
              </a:ext>
            </a:extLst>
          </p:cNvPr>
          <p:cNvSpPr/>
          <p:nvPr/>
        </p:nvSpPr>
        <p:spPr>
          <a:xfrm>
            <a:off x="3543594" y="4577319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A0C5AB-A0D2-42A0-BE00-F8AEE958A005}"/>
              </a:ext>
            </a:extLst>
          </p:cNvPr>
          <p:cNvSpPr/>
          <p:nvPr/>
        </p:nvSpPr>
        <p:spPr>
          <a:xfrm>
            <a:off x="3686067" y="2845264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358135-7129-48DB-86DD-08D56D24D99F}"/>
              </a:ext>
            </a:extLst>
          </p:cNvPr>
          <p:cNvSpPr/>
          <p:nvPr/>
        </p:nvSpPr>
        <p:spPr>
          <a:xfrm>
            <a:off x="5995114" y="3697051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33D4BA-D164-4F2C-B5D9-C23F524EE8F2}"/>
              </a:ext>
            </a:extLst>
          </p:cNvPr>
          <p:cNvSpPr/>
          <p:nvPr/>
        </p:nvSpPr>
        <p:spPr>
          <a:xfrm>
            <a:off x="6475112" y="3686738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/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/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그룹 91">
            <a:extLst>
              <a:ext uri="{FF2B5EF4-FFF2-40B4-BE49-F238E27FC236}">
                <a16:creationId xmlns:a16="http://schemas.microsoft.com/office/drawing/2014/main" id="{51A50455-713B-4411-A8FD-982A8A053A98}"/>
              </a:ext>
            </a:extLst>
          </p:cNvPr>
          <p:cNvGrpSpPr/>
          <p:nvPr/>
        </p:nvGrpSpPr>
        <p:grpSpPr>
          <a:xfrm>
            <a:off x="1230514" y="2062108"/>
            <a:ext cx="9472596" cy="2862598"/>
            <a:chOff x="1188669" y="1371706"/>
            <a:chExt cx="9472596" cy="28625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B36D5-CF41-5346-83BC-A432D651A0CA}"/>
                </a:ext>
              </a:extLst>
            </p:cNvPr>
            <p:cNvSpPr txBox="1"/>
            <p:nvPr/>
          </p:nvSpPr>
          <p:spPr>
            <a:xfrm>
              <a:off x="1188669" y="1434073"/>
              <a:ext cx="566057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12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7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6CAB522-8A90-4D8B-9F1A-09012FA139D3}"/>
                </a:ext>
              </a:extLst>
            </p:cNvPr>
            <p:cNvGrpSpPr/>
            <p:nvPr/>
          </p:nvGrpSpPr>
          <p:grpSpPr>
            <a:xfrm>
              <a:off x="1557407" y="1371706"/>
              <a:ext cx="9103858" cy="2862598"/>
              <a:chOff x="1459151" y="1937186"/>
              <a:chExt cx="8711912" cy="267765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74407D-10E1-7147-95CD-D7EA26D0F446}"/>
                  </a:ext>
                </a:extLst>
              </p:cNvPr>
              <p:cNvSpPr txBox="1"/>
              <p:nvPr/>
            </p:nvSpPr>
            <p:spPr>
              <a:xfrm>
                <a:off x="1459151" y="1937186"/>
                <a:ext cx="56605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8511F1B-B103-5346-9DD2-6F1E9EAB0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876104"/>
                <a:ext cx="1134657" cy="61479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D4571AD-68BC-B940-8C1B-238BDEBFDE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8176" y="3923561"/>
                <a:ext cx="1134657" cy="318852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96008A3-2A99-FD42-AC86-59E597458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223234"/>
                <a:ext cx="4009275" cy="41253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F0DB8193-B8E2-1046-8214-3A627F148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768" y="3035300"/>
                <a:ext cx="1339683" cy="65128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F6C4B4B7-E7E7-C442-97D5-8CA919D34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2386" y="2804028"/>
                <a:ext cx="1138217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639E0F1A-7271-FC45-98A0-0036EE23EE39}"/>
                      </a:ext>
                    </a:extLst>
                  </p:cNvPr>
                  <p:cNvSpPr/>
                  <p:nvPr/>
                </p:nvSpPr>
                <p:spPr>
                  <a:xfrm>
                    <a:off x="3037309" y="3215768"/>
                    <a:ext cx="1585983" cy="11242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639E0F1A-7271-FC45-98A0-0036EE23EE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309" y="3215768"/>
                    <a:ext cx="1585983" cy="112425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/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/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/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/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제목 1">
            <a:extLst>
              <a:ext uri="{FF2B5EF4-FFF2-40B4-BE49-F238E27FC236}">
                <a16:creationId xmlns:a16="http://schemas.microsoft.com/office/drawing/2014/main" id="{1371C230-F3D1-4EED-BA91-CFDD9522B84F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n-ea"/>
              </a:rPr>
              <a:t>역전파</a:t>
            </a:r>
            <a:r>
              <a:rPr kumimoji="1" lang="ko-KR" altLang="en-US" sz="4000" b="1" dirty="0">
                <a:latin typeface="+mn-ea"/>
              </a:rPr>
              <a:t> </a:t>
            </a:r>
            <a:r>
              <a:rPr kumimoji="1" lang="en-US" altLang="ko-KR" sz="3200" b="1" dirty="0">
                <a:latin typeface="+mn-ea"/>
              </a:rPr>
              <a:t>Back Propagation</a:t>
            </a:r>
            <a:r>
              <a:rPr kumimoji="1" lang="ko-KR" altLang="en-US" sz="3200" b="1" dirty="0">
                <a:latin typeface="+mn-ea"/>
              </a:rPr>
              <a:t> 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50FFC4-8A0C-F54A-A172-30E3B99F345C}"/>
              </a:ext>
            </a:extLst>
          </p:cNvPr>
          <p:cNvSpPr/>
          <p:nvPr/>
        </p:nvSpPr>
        <p:spPr>
          <a:xfrm>
            <a:off x="6310831" y="2544703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D25360-0333-A147-81BC-FE1C65917A73}"/>
              </a:ext>
            </a:extLst>
          </p:cNvPr>
          <p:cNvSpPr/>
          <p:nvPr/>
        </p:nvSpPr>
        <p:spPr>
          <a:xfrm>
            <a:off x="9137164" y="2546786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55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/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/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9AE80B-1F5C-47F3-BB47-AB9BE442D523}"/>
              </a:ext>
            </a:extLst>
          </p:cNvPr>
          <p:cNvGrpSpPr/>
          <p:nvPr/>
        </p:nvGrpSpPr>
        <p:grpSpPr>
          <a:xfrm>
            <a:off x="7460798" y="3972730"/>
            <a:ext cx="4603289" cy="1408274"/>
            <a:chOff x="7462214" y="3642459"/>
            <a:chExt cx="4603289" cy="140827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0E36CF-5307-4DC8-9D7D-3626393ACCDC}"/>
                </a:ext>
              </a:extLst>
            </p:cNvPr>
            <p:cNvSpPr txBox="1"/>
            <p:nvPr/>
          </p:nvSpPr>
          <p:spPr>
            <a:xfrm>
              <a:off x="7612317" y="4035070"/>
              <a:ext cx="445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b="1" dirty="0">
                  <a:latin typeface="Malgun Gothic" panose="020B0503020000020004" pitchFamily="34" charset="-127"/>
                </a:rPr>
                <a:t>계산 그래프로 미분을 하면 </a:t>
              </a:r>
              <a:endParaRPr kumimoji="1" lang="en-US" altLang="ko-KR" sz="2000" b="1" dirty="0">
                <a:latin typeface="Malgun Gothic" panose="020B0503020000020004" pitchFamily="34" charset="-127"/>
              </a:endParaRPr>
            </a:p>
            <a:p>
              <a:r>
                <a:rPr kumimoji="1" lang="ko-KR" altLang="en-US" sz="2000" b="1" dirty="0" err="1">
                  <a:latin typeface="Malgun Gothic" panose="020B0503020000020004" pitchFamily="34" charset="-127"/>
                </a:rPr>
                <a:t>중간값을</a:t>
              </a:r>
              <a:r>
                <a:rPr kumimoji="1" lang="ko-KR" altLang="en-US" sz="2000" b="1" dirty="0">
                  <a:latin typeface="Malgun Gothic" panose="020B0503020000020004" pitchFamily="34" charset="-127"/>
                </a:rPr>
                <a:t> 저장하고 공유하며 </a:t>
              </a:r>
              <a:endParaRPr kumimoji="1" lang="en-US" altLang="ko-KR" sz="2000" b="1" dirty="0">
                <a:latin typeface="Malgun Gothic" panose="020B0503020000020004" pitchFamily="34" charset="-127"/>
              </a:endParaRPr>
            </a:p>
            <a:p>
              <a:r>
                <a:rPr kumimoji="1" lang="ko-KR" altLang="en-US" sz="2000" b="1" dirty="0">
                  <a:latin typeface="Malgun Gothic" panose="020B0503020000020004" pitchFamily="34" charset="-127"/>
                </a:rPr>
                <a:t>기울기를 효율적으로 구할 수 있음</a:t>
              </a:r>
              <a:endParaRPr kumimoji="1" lang="ko-Kore-KR" altLang="en-US" sz="2000" b="1" dirty="0">
                <a:latin typeface="Malgun Gothic" panose="020B0503020000020004" pitchFamily="34" charset="-127"/>
              </a:endParaRPr>
            </a:p>
          </p:txBody>
        </p:sp>
        <p:sp>
          <p:nvSpPr>
            <p:cNvPr id="40" name="오른쪽 화살표[R] 109">
              <a:extLst>
                <a:ext uri="{FF2B5EF4-FFF2-40B4-BE49-F238E27FC236}">
                  <a16:creationId xmlns:a16="http://schemas.microsoft.com/office/drawing/2014/main" id="{2FF2A681-19CF-43A6-9907-565F89685DB2}"/>
                </a:ext>
              </a:extLst>
            </p:cNvPr>
            <p:cNvSpPr/>
            <p:nvPr/>
          </p:nvSpPr>
          <p:spPr>
            <a:xfrm rot="2848127" flipV="1">
              <a:off x="7444696" y="3659977"/>
              <a:ext cx="335242" cy="30020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latin typeface="Malgun Gothic" panose="020B0503020000020004" pitchFamily="34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78EB61-981B-4C87-B392-BEE8FE7A746C}"/>
              </a:ext>
            </a:extLst>
          </p:cNvPr>
          <p:cNvSpPr/>
          <p:nvPr/>
        </p:nvSpPr>
        <p:spPr>
          <a:xfrm>
            <a:off x="3374934" y="3518097"/>
            <a:ext cx="55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F9EFBC9-E159-435B-8E0F-0865E22DFCF5}"/>
              </a:ext>
            </a:extLst>
          </p:cNvPr>
          <p:cNvCxnSpPr>
            <a:cxnSpLocks/>
          </p:cNvCxnSpPr>
          <p:nvPr/>
        </p:nvCxnSpPr>
        <p:spPr>
          <a:xfrm>
            <a:off x="1809457" y="6344628"/>
            <a:ext cx="8781423" cy="0"/>
          </a:xfrm>
          <a:prstGeom prst="straightConnector1">
            <a:avLst/>
          </a:prstGeom>
          <a:ln w="38100">
            <a:solidFill>
              <a:schemeClr val="accent2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69A806-2A72-4023-B1A0-1788BED15C49}"/>
              </a:ext>
            </a:extLst>
          </p:cNvPr>
          <p:cNvSpPr/>
          <p:nvPr/>
        </p:nvSpPr>
        <p:spPr>
          <a:xfrm>
            <a:off x="3592897" y="5912866"/>
            <a:ext cx="699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solidFill>
                  <a:schemeClr val="accent2"/>
                </a:solidFill>
                <a:latin typeface="Malgun Gothic" panose="020B0503020000020004" pitchFamily="34" charset="-127"/>
              </a:rPr>
              <a:t>역전파</a:t>
            </a:r>
            <a:r>
              <a:rPr kumimoji="1" lang="ko-KR" altLang="en-US" sz="2000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: </a:t>
            </a:r>
            <a:r>
              <a:rPr kumimoji="1" lang="ko-KR" altLang="en-US" b="1" dirty="0">
                <a:latin typeface="+mn-ea"/>
              </a:rPr>
              <a:t>연쇄 법칙</a:t>
            </a:r>
            <a:r>
              <a:rPr kumimoji="1" lang="ko-KR" altLang="en-US" dirty="0">
                <a:latin typeface="+mn-ea"/>
              </a:rPr>
              <a:t>에 따라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국소적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미분</a:t>
            </a:r>
            <a:r>
              <a:rPr kumimoji="1" lang="en-US" altLang="ko-KR" b="1" dirty="0">
                <a:latin typeface="+mn-ea"/>
              </a:rPr>
              <a:t>(</a:t>
            </a:r>
            <a:r>
              <a:rPr kumimoji="1" lang="ko-KR" altLang="en-US" b="1" dirty="0">
                <a:latin typeface="+mn-ea"/>
              </a:rPr>
              <a:t>기울기</a:t>
            </a:r>
            <a:r>
              <a:rPr kumimoji="1" lang="en-US" altLang="ko-KR" b="1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곱하며 전달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86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8DCF0C-BA8E-4BC1-B3F1-D6BC74DF4DB5}"/>
              </a:ext>
            </a:extLst>
          </p:cNvPr>
          <p:cNvSpPr/>
          <p:nvPr/>
        </p:nvSpPr>
        <p:spPr>
          <a:xfrm>
            <a:off x="3732682" y="1803066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F2EE19-909A-4E91-A3B8-FCA8D4ACA848}"/>
              </a:ext>
            </a:extLst>
          </p:cNvPr>
          <p:cNvSpPr/>
          <p:nvPr/>
        </p:nvSpPr>
        <p:spPr>
          <a:xfrm>
            <a:off x="8309750" y="2311412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54DD29-246D-409A-BF4E-54CCED2769F6}"/>
              </a:ext>
            </a:extLst>
          </p:cNvPr>
          <p:cNvSpPr/>
          <p:nvPr/>
        </p:nvSpPr>
        <p:spPr>
          <a:xfrm>
            <a:off x="3213196" y="2859406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8AEBF4-2787-4609-AD1C-2FA096DAE666}"/>
              </a:ext>
            </a:extLst>
          </p:cNvPr>
          <p:cNvSpPr/>
          <p:nvPr/>
        </p:nvSpPr>
        <p:spPr>
          <a:xfrm>
            <a:off x="3038967" y="4541058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512A05-D10B-48B2-BF39-DD45A778DA89}"/>
              </a:ext>
            </a:extLst>
          </p:cNvPr>
          <p:cNvSpPr/>
          <p:nvPr/>
        </p:nvSpPr>
        <p:spPr>
          <a:xfrm>
            <a:off x="3543594" y="4577319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A0C5AB-A0D2-42A0-BE00-F8AEE958A005}"/>
              </a:ext>
            </a:extLst>
          </p:cNvPr>
          <p:cNvSpPr/>
          <p:nvPr/>
        </p:nvSpPr>
        <p:spPr>
          <a:xfrm>
            <a:off x="3686067" y="2845264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358135-7129-48DB-86DD-08D56D24D99F}"/>
              </a:ext>
            </a:extLst>
          </p:cNvPr>
          <p:cNvSpPr/>
          <p:nvPr/>
        </p:nvSpPr>
        <p:spPr>
          <a:xfrm>
            <a:off x="5995114" y="3697051"/>
            <a:ext cx="335967" cy="5778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33D4BA-D164-4F2C-B5D9-C23F524EE8F2}"/>
              </a:ext>
            </a:extLst>
          </p:cNvPr>
          <p:cNvSpPr/>
          <p:nvPr/>
        </p:nvSpPr>
        <p:spPr>
          <a:xfrm>
            <a:off x="6475112" y="3686738"/>
            <a:ext cx="335967" cy="5706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/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046" y="2290245"/>
                <a:ext cx="494046" cy="6027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/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557" y="4602148"/>
                <a:ext cx="2449517" cy="534057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그룹 91">
            <a:extLst>
              <a:ext uri="{FF2B5EF4-FFF2-40B4-BE49-F238E27FC236}">
                <a16:creationId xmlns:a16="http://schemas.microsoft.com/office/drawing/2014/main" id="{51A50455-713B-4411-A8FD-982A8A053A98}"/>
              </a:ext>
            </a:extLst>
          </p:cNvPr>
          <p:cNvGrpSpPr/>
          <p:nvPr/>
        </p:nvGrpSpPr>
        <p:grpSpPr>
          <a:xfrm>
            <a:off x="1230514" y="2062108"/>
            <a:ext cx="9472596" cy="2862598"/>
            <a:chOff x="1188669" y="1371706"/>
            <a:chExt cx="9472596" cy="286259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B36D5-CF41-5346-83BC-A432D651A0CA}"/>
                </a:ext>
              </a:extLst>
            </p:cNvPr>
            <p:cNvSpPr txBox="1"/>
            <p:nvPr/>
          </p:nvSpPr>
          <p:spPr>
            <a:xfrm>
              <a:off x="1188669" y="1434073"/>
              <a:ext cx="566057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8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12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kumimoji="1" lang="en-US" altLang="ko-Kore-KR" sz="7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kumimoji="1" lang="en-US" altLang="ko-Kore-KR" sz="2000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6CAB522-8A90-4D8B-9F1A-09012FA139D3}"/>
                </a:ext>
              </a:extLst>
            </p:cNvPr>
            <p:cNvGrpSpPr/>
            <p:nvPr/>
          </p:nvGrpSpPr>
          <p:grpSpPr>
            <a:xfrm>
              <a:off x="1557407" y="1371706"/>
              <a:ext cx="9103858" cy="2862598"/>
              <a:chOff x="1459151" y="1937186"/>
              <a:chExt cx="8711912" cy="267765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74407D-10E1-7147-95CD-D7EA26D0F446}"/>
                  </a:ext>
                </a:extLst>
              </p:cNvPr>
              <p:cNvSpPr txBox="1"/>
              <p:nvPr/>
            </p:nvSpPr>
            <p:spPr>
              <a:xfrm>
                <a:off x="1459151" y="1937186"/>
                <a:ext cx="56605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𝑎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𝑏</a:t>
                </a: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ore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</a:t>
                </a: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B8511F1B-B103-5346-9DD2-6F1E9EAB0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876104"/>
                <a:ext cx="1134657" cy="614794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8D4571AD-68BC-B940-8C1B-238BDEBFDE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8176" y="3923561"/>
                <a:ext cx="1134657" cy="318852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796008A3-2A99-FD42-AC86-59E597458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8176" y="2223234"/>
                <a:ext cx="4009275" cy="412536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F0DB8193-B8E2-1046-8214-3A627F148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768" y="3035300"/>
                <a:ext cx="1339683" cy="65128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F6C4B4B7-E7E7-C442-97D5-8CA919D34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2386" y="2804028"/>
                <a:ext cx="1138217" cy="0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639E0F1A-7271-FC45-98A0-0036EE23EE39}"/>
                      </a:ext>
                    </a:extLst>
                  </p:cNvPr>
                  <p:cNvSpPr/>
                  <p:nvPr/>
                </p:nvSpPr>
                <p:spPr>
                  <a:xfrm>
                    <a:off x="3037309" y="3215768"/>
                    <a:ext cx="1585983" cy="112425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639E0F1A-7271-FC45-98A0-0036EE23EE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7309" y="3215768"/>
                    <a:ext cx="1585983" cy="112425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/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A9EB8DCC-CBE8-EB47-84B6-B997234F9F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927" y="2150584"/>
                    <a:ext cx="1585983" cy="130688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/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=5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ko-Kore-KR" altLang="en-US" sz="2400" dirty="0">
                      <a:solidFill>
                        <a:schemeClr val="tx1"/>
                      </a:solidFill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20" name="타원 19">
                    <a:extLst>
                      <a:ext uri="{FF2B5EF4-FFF2-40B4-BE49-F238E27FC236}">
                        <a16:creationId xmlns:a16="http://schemas.microsoft.com/office/drawing/2014/main" id="{99D555AE-FBC6-B244-ABAD-9A362B96A2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080" y="2150584"/>
                    <a:ext cx="1585983" cy="130688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/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047" y="3705915"/>
                <a:ext cx="1558439" cy="6027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/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ore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49" y="1804891"/>
                <a:ext cx="1572866" cy="602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제목 1">
            <a:extLst>
              <a:ext uri="{FF2B5EF4-FFF2-40B4-BE49-F238E27FC236}">
                <a16:creationId xmlns:a16="http://schemas.microsoft.com/office/drawing/2014/main" id="{1371C230-F3D1-4EED-BA91-CFDD9522B84F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n-ea"/>
              </a:rPr>
              <a:t>역전파</a:t>
            </a:r>
            <a:r>
              <a:rPr kumimoji="1" lang="ko-KR" altLang="en-US" sz="4000" b="1" dirty="0">
                <a:latin typeface="+mn-ea"/>
              </a:rPr>
              <a:t> </a:t>
            </a:r>
            <a:r>
              <a:rPr kumimoji="1" lang="en-US" altLang="ko-KR" sz="3200" b="1" dirty="0">
                <a:latin typeface="+mn-ea"/>
              </a:rPr>
              <a:t>Back Propagation</a:t>
            </a:r>
            <a:r>
              <a:rPr kumimoji="1" lang="ko-KR" altLang="en-US" sz="3200" b="1" dirty="0">
                <a:latin typeface="+mn-ea"/>
              </a:rPr>
              <a:t> 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50FFC4-8A0C-F54A-A172-30E3B99F345C}"/>
              </a:ext>
            </a:extLst>
          </p:cNvPr>
          <p:cNvSpPr/>
          <p:nvPr/>
        </p:nvSpPr>
        <p:spPr>
          <a:xfrm>
            <a:off x="6310831" y="2544703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D25360-0333-A147-81BC-FE1C65917A73}"/>
              </a:ext>
            </a:extLst>
          </p:cNvPr>
          <p:cNvSpPr/>
          <p:nvPr/>
        </p:nvSpPr>
        <p:spPr>
          <a:xfrm>
            <a:off x="9137164" y="2546786"/>
            <a:ext cx="566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55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/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9C6CDD-1107-4ED3-8EC5-720F9E0C2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601" y="2757659"/>
                <a:ext cx="2809122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/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dirty="0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endParaRPr lang="ko-Kore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01" y="2892974"/>
                <a:ext cx="2094442" cy="534057"/>
              </a:xfrm>
              <a:prstGeom prst="rect">
                <a:avLst/>
              </a:prstGeom>
              <a:blipFill>
                <a:blip r:embed="rId1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78EB61-981B-4C87-B392-BEE8FE7A746C}"/>
              </a:ext>
            </a:extLst>
          </p:cNvPr>
          <p:cNvSpPr/>
          <p:nvPr/>
        </p:nvSpPr>
        <p:spPr>
          <a:xfrm>
            <a:off x="3374934" y="3518097"/>
            <a:ext cx="55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kumimoji="1" lang="en-US" altLang="ko-Kore-KR" sz="2000" b="1" dirty="0">
              <a:solidFill>
                <a:schemeClr val="accen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C0BE105-0B42-4A3B-A198-EDBBBE849348}"/>
              </a:ext>
            </a:extLst>
          </p:cNvPr>
          <p:cNvCxnSpPr>
            <a:cxnSpLocks/>
          </p:cNvCxnSpPr>
          <p:nvPr/>
        </p:nvCxnSpPr>
        <p:spPr>
          <a:xfrm>
            <a:off x="1809457" y="6344628"/>
            <a:ext cx="8781423" cy="0"/>
          </a:xfrm>
          <a:prstGeom prst="straightConnector1">
            <a:avLst/>
          </a:prstGeom>
          <a:ln w="38100">
            <a:solidFill>
              <a:schemeClr val="accent2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E18C9C-70AC-4C18-BC50-26B3710E0ACF}"/>
              </a:ext>
            </a:extLst>
          </p:cNvPr>
          <p:cNvSpPr/>
          <p:nvPr/>
        </p:nvSpPr>
        <p:spPr>
          <a:xfrm>
            <a:off x="3592897" y="5912866"/>
            <a:ext cx="699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solidFill>
                  <a:schemeClr val="accent2"/>
                </a:solidFill>
                <a:latin typeface="Malgun Gothic" panose="020B0503020000020004" pitchFamily="34" charset="-127"/>
              </a:rPr>
              <a:t>역전파</a:t>
            </a:r>
            <a:r>
              <a:rPr kumimoji="1" lang="ko-KR" altLang="en-US" sz="2000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: </a:t>
            </a:r>
            <a:r>
              <a:rPr kumimoji="1" lang="ko-KR" altLang="en-US" b="1" dirty="0">
                <a:latin typeface="+mn-ea"/>
              </a:rPr>
              <a:t>연쇄 법칙</a:t>
            </a:r>
            <a:r>
              <a:rPr kumimoji="1" lang="ko-KR" altLang="en-US" dirty="0">
                <a:latin typeface="+mn-ea"/>
              </a:rPr>
              <a:t>에 따라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국소적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미분</a:t>
            </a:r>
            <a:r>
              <a:rPr kumimoji="1" lang="en-US" altLang="ko-KR" b="1" dirty="0">
                <a:latin typeface="+mn-ea"/>
              </a:rPr>
              <a:t>(</a:t>
            </a:r>
            <a:r>
              <a:rPr kumimoji="1" lang="ko-KR" altLang="en-US" b="1" dirty="0">
                <a:latin typeface="+mn-ea"/>
              </a:rPr>
              <a:t>기울기</a:t>
            </a:r>
            <a:r>
              <a:rPr kumimoji="1" lang="en-US" altLang="ko-KR" b="1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곱하며 전달</a:t>
            </a:r>
            <a:endParaRPr kumimoji="1" lang="ko-Kore-KR" altLang="en-US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53731E5-BBCD-4F3B-AAF3-1A0ADC3257DC}"/>
                  </a:ext>
                </a:extLst>
              </p:cNvPr>
              <p:cNvSpPr/>
              <p:nvPr/>
            </p:nvSpPr>
            <p:spPr>
              <a:xfrm>
                <a:off x="8263571" y="1934371"/>
                <a:ext cx="428322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53731E5-BBCD-4F3B-AAF3-1A0ADC325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571" y="1934371"/>
                <a:ext cx="42832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6549248-8206-46A1-B31B-F7CA9755079D}"/>
                  </a:ext>
                </a:extLst>
              </p:cNvPr>
              <p:cNvSpPr/>
              <p:nvPr/>
            </p:nvSpPr>
            <p:spPr>
              <a:xfrm>
                <a:off x="5654188" y="4283764"/>
                <a:ext cx="11897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ko-KR" altLang="en-US" sz="20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ko-KR" altLang="en-US" sz="2000" b="1" dirty="0">
                    <a:solidFill>
                      <a:srgbClr val="FF0000"/>
                    </a:solidFill>
                  </a:rPr>
                  <a:t> </a:t>
                </a:r>
                <a:endParaRPr lang="ko-KR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6549248-8206-46A1-B31B-F7CA97550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88" y="4283764"/>
                <a:ext cx="1189749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BB85B96-275A-4276-8601-E726415E3868}"/>
                  </a:ext>
                </a:extLst>
              </p:cNvPr>
              <p:cNvSpPr/>
              <p:nvPr/>
            </p:nvSpPr>
            <p:spPr>
              <a:xfrm>
                <a:off x="5387934" y="4283764"/>
                <a:ext cx="37605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BB85B96-275A-4276-8601-E726415E3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934" y="4283764"/>
                <a:ext cx="37605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10A582-88B1-4425-8F29-21518B943EAD}"/>
                  </a:ext>
                </a:extLst>
              </p:cNvPr>
              <p:cNvSpPr/>
              <p:nvPr/>
            </p:nvSpPr>
            <p:spPr>
              <a:xfrm>
                <a:off x="2645837" y="5134869"/>
                <a:ext cx="22877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ko-KR" altLang="en-US" sz="20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ko-Kore-KR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kumimoji="1" lang="en-US" altLang="ko-Kore-KR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110A582-88B1-4425-8F29-21518B943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37" y="5134869"/>
                <a:ext cx="2287769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1FCBEBA-AC49-401E-AFBD-3B58A6D20A41}"/>
                  </a:ext>
                </a:extLst>
              </p:cNvPr>
              <p:cNvSpPr/>
              <p:nvPr/>
            </p:nvSpPr>
            <p:spPr>
              <a:xfrm>
                <a:off x="2251796" y="5134294"/>
                <a:ext cx="37605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1FCBEBA-AC49-401E-AFBD-3B58A6D20A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796" y="5134294"/>
                <a:ext cx="376052" cy="400110"/>
              </a:xfrm>
              <a:prstGeom prst="rect">
                <a:avLst/>
              </a:prstGeom>
              <a:blipFill>
                <a:blip r:embed="rId16"/>
                <a:stretch>
                  <a:fillRect r="-29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A0574CB-30F1-46E5-81D3-2496D07F92BD}"/>
                  </a:ext>
                </a:extLst>
              </p:cNvPr>
              <p:cNvSpPr/>
              <p:nvPr/>
            </p:nvSpPr>
            <p:spPr>
              <a:xfrm>
                <a:off x="3360741" y="1402812"/>
                <a:ext cx="15728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ko-KR" altLang="en-US" sz="20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ko-KR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A0574CB-30F1-46E5-81D3-2496D07F9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741" y="1402812"/>
                <a:ext cx="1572865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D4D78DE-0194-4117-88B2-CC0092B39FD2}"/>
                  </a:ext>
                </a:extLst>
              </p:cNvPr>
              <p:cNvSpPr/>
              <p:nvPr/>
            </p:nvSpPr>
            <p:spPr>
              <a:xfrm>
                <a:off x="3125957" y="1402811"/>
                <a:ext cx="37605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ko-KR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D4D78DE-0194-4117-88B2-CC0092B39F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957" y="1402811"/>
                <a:ext cx="37605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56A725A-B9BB-4188-AD08-0A88F40CCC33}"/>
                  </a:ext>
                </a:extLst>
              </p:cNvPr>
              <p:cNvSpPr/>
              <p:nvPr/>
            </p:nvSpPr>
            <p:spPr>
              <a:xfrm>
                <a:off x="2719934" y="2435807"/>
                <a:ext cx="197360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ko-KR" altLang="en-US" sz="20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en-US" altLang="ko-Kore-KR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ko-Kore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kumimoji="1" lang="en-US" altLang="ko-Kore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kumimoji="1" lang="en-US" altLang="ko-Kore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56A725A-B9BB-4188-AD08-0A88F40CC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934" y="2435807"/>
                <a:ext cx="1973601" cy="400110"/>
              </a:xfrm>
              <a:prstGeom prst="rect">
                <a:avLst/>
              </a:prstGeom>
              <a:blipFill>
                <a:blip r:embed="rId19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직사각형 57">
            <a:extLst>
              <a:ext uri="{FF2B5EF4-FFF2-40B4-BE49-F238E27FC236}">
                <a16:creationId xmlns:a16="http://schemas.microsoft.com/office/drawing/2014/main" id="{7B39D5B0-37E9-44B2-9808-D57FC988E43C}"/>
              </a:ext>
            </a:extLst>
          </p:cNvPr>
          <p:cNvSpPr/>
          <p:nvPr/>
        </p:nvSpPr>
        <p:spPr>
          <a:xfrm>
            <a:off x="2367621" y="2435232"/>
            <a:ext cx="572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6" grpId="0"/>
      <p:bldP spid="47" grpId="0"/>
      <p:bldP spid="48" grpId="0"/>
      <p:bldP spid="55" grpId="0"/>
      <p:bldP spid="56" grpId="0"/>
      <p:bldP spid="57" grpId="0"/>
      <p:bldP spid="5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E939E2CD-1E2D-0440-BE18-C3A1771280B6}"/>
              </a:ext>
            </a:extLst>
          </p:cNvPr>
          <p:cNvSpPr txBox="1"/>
          <p:nvPr/>
        </p:nvSpPr>
        <p:spPr>
          <a:xfrm>
            <a:off x="4335169" y="1676673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정방향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전파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국소적 계산 결과를 전달</a:t>
            </a:r>
            <a:endParaRPr kumimoji="1" lang="ko-Kore-KR" altLang="en-US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B76EDAD-22AF-9449-A726-199F1C22E000}"/>
              </a:ext>
            </a:extLst>
          </p:cNvPr>
          <p:cNvSpPr txBox="1"/>
          <p:nvPr/>
        </p:nvSpPr>
        <p:spPr>
          <a:xfrm>
            <a:off x="3803065" y="5427696"/>
            <a:ext cx="665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2"/>
                </a:solidFill>
                <a:latin typeface="+mn-ea"/>
              </a:rPr>
              <a:t>역전파</a:t>
            </a:r>
            <a:r>
              <a:rPr kumimoji="1" lang="ko-KR" altLang="en-US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kumimoji="1" lang="en-US" altLang="ko-KR" b="1" dirty="0">
                <a:solidFill>
                  <a:schemeClr val="accent2"/>
                </a:solidFill>
                <a:latin typeface="+mn-ea"/>
              </a:rPr>
              <a:t>: </a:t>
            </a:r>
            <a:r>
              <a:rPr kumimoji="1" lang="ko-KR" altLang="en-US" b="1" dirty="0">
                <a:solidFill>
                  <a:schemeClr val="accent2"/>
                </a:solidFill>
                <a:latin typeface="+mn-ea"/>
              </a:rPr>
              <a:t>연쇄 법칙</a:t>
            </a:r>
            <a:r>
              <a:rPr kumimoji="1" lang="ko-KR" altLang="en-US" dirty="0">
                <a:solidFill>
                  <a:schemeClr val="accent2"/>
                </a:solidFill>
                <a:latin typeface="+mn-ea"/>
              </a:rPr>
              <a:t>에 따라</a:t>
            </a:r>
            <a:r>
              <a:rPr kumimoji="1" lang="en-US" altLang="ko-KR" dirty="0">
                <a:solidFill>
                  <a:schemeClr val="accent2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chemeClr val="accent2"/>
                </a:solidFill>
                <a:latin typeface="+mn-ea"/>
              </a:rPr>
              <a:t> </a:t>
            </a:r>
            <a:r>
              <a:rPr kumimoji="1" lang="ko-KR" altLang="en-US" b="1" dirty="0">
                <a:solidFill>
                  <a:schemeClr val="accent2"/>
                </a:solidFill>
                <a:latin typeface="+mn-ea"/>
              </a:rPr>
              <a:t>국소적 미분</a:t>
            </a:r>
            <a:r>
              <a:rPr kumimoji="1" lang="en-US" altLang="ko-KR" b="1" dirty="0">
                <a:solidFill>
                  <a:schemeClr val="accent2"/>
                </a:solidFill>
                <a:latin typeface="+mn-ea"/>
              </a:rPr>
              <a:t>(</a:t>
            </a:r>
            <a:r>
              <a:rPr kumimoji="1" lang="ko-KR" altLang="en-US" b="1" dirty="0">
                <a:solidFill>
                  <a:schemeClr val="accent2"/>
                </a:solidFill>
                <a:latin typeface="+mn-ea"/>
              </a:rPr>
              <a:t>기울기</a:t>
            </a:r>
            <a:r>
              <a:rPr kumimoji="1" lang="en-US" altLang="ko-KR" b="1" dirty="0">
                <a:solidFill>
                  <a:schemeClr val="accent2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chemeClr val="accent2"/>
                </a:solidFill>
                <a:latin typeface="+mn-ea"/>
              </a:rPr>
              <a:t>을 곱하며 전달</a:t>
            </a:r>
            <a:endParaRPr kumimoji="1" lang="ko-Kore-KR" altLang="en-US" dirty="0">
              <a:solidFill>
                <a:schemeClr val="accent2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/>
              <p:nvPr/>
            </p:nvSpPr>
            <p:spPr>
              <a:xfrm>
                <a:off x="991658" y="3620654"/>
                <a:ext cx="1532233" cy="433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  <m:r>
                      <a:rPr kumimoji="1" lang="en-US" altLang="ko-Kore-KR" sz="1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sz="1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sz="1400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endParaRPr lang="ko-Kore-KR" altLang="en-US" sz="1400" dirty="0">
                  <a:solidFill>
                    <a:schemeClr val="accent2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41379F6-E8FF-B846-BA3A-EC97F79CE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58" y="3620654"/>
                <a:ext cx="1532233" cy="433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74407D-10E1-7147-95CD-D7EA26D0F446}"/>
              </a:ext>
            </a:extLst>
          </p:cNvPr>
          <p:cNvSpPr txBox="1"/>
          <p:nvPr/>
        </p:nvSpPr>
        <p:spPr>
          <a:xfrm>
            <a:off x="1307597" y="2296163"/>
            <a:ext cx="566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𝑎</a:t>
            </a: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𝑏</a:t>
            </a: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8B36D5-CF41-5346-83BC-A432D651A0CA}"/>
              </a:ext>
            </a:extLst>
          </p:cNvPr>
          <p:cNvSpPr txBox="1"/>
          <p:nvPr/>
        </p:nvSpPr>
        <p:spPr>
          <a:xfrm>
            <a:off x="1578403" y="2367303"/>
            <a:ext cx="56605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  <a:p>
            <a:pPr algn="ctr"/>
            <a:endParaRPr kumimoji="1" lang="en-US" altLang="ko-Kore-KR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8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  <a:p>
            <a:pPr algn="ctr"/>
            <a:endParaRPr kumimoji="1" lang="en-US" altLang="ko-Kore-KR" sz="20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20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12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kumimoji="1" lang="en-US" altLang="ko-Kore-KR" sz="700" b="1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kumimoji="1" lang="en-US" altLang="ko-Kore-KR" sz="2000" b="1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/>
              <p:nvPr/>
            </p:nvSpPr>
            <p:spPr>
              <a:xfrm>
                <a:off x="8018584" y="3355722"/>
                <a:ext cx="415498" cy="475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ore-KR" altLang="en-US" sz="1200" dirty="0">
                  <a:solidFill>
                    <a:schemeClr val="accent2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0FA36BB-32F0-974B-8691-D60E9E472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584" y="3355722"/>
                <a:ext cx="415498" cy="475066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/>
              <p:nvPr/>
            </p:nvSpPr>
            <p:spPr>
              <a:xfrm>
                <a:off x="2129965" y="4814677"/>
                <a:ext cx="2832498" cy="433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  <m:r>
                      <a:rPr kumimoji="1" lang="en-US" altLang="ko-Kore-KR" sz="14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kumimoji="1" lang="en-US" altLang="ko-Kore-KR" sz="1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ko-Kore-KR" sz="1400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endParaRPr lang="ko-Kore-KR" altLang="en-US" sz="1400" dirty="0">
                  <a:solidFill>
                    <a:schemeClr val="accent2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6E7327D-A984-F841-B7DF-9767D66CA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65" y="4814677"/>
                <a:ext cx="2832498" cy="4337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911EAF-B224-B040-997C-CA5CC5F8D3D7}"/>
              </a:ext>
            </a:extLst>
          </p:cNvPr>
          <p:cNvGrpSpPr/>
          <p:nvPr/>
        </p:nvGrpSpPr>
        <p:grpSpPr>
          <a:xfrm>
            <a:off x="1964489" y="2512517"/>
            <a:ext cx="8257899" cy="2314346"/>
            <a:chOff x="1827022" y="2415678"/>
            <a:chExt cx="7481659" cy="1504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9E0F1A-7271-FC45-98A0-0036EE23EE39}"/>
                    </a:ext>
                  </a:extLst>
                </p:cNvPr>
                <p:cNvSpPr/>
                <p:nvPr/>
              </p:nvSpPr>
              <p:spPr>
                <a:xfrm>
                  <a:off x="2752497" y="3057585"/>
                  <a:ext cx="1529903" cy="86282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oMath>
                    </m:oMathPara>
                  </a14:m>
                  <a:endParaRPr kumimoji="1" lang="ko-Kore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9E0F1A-7271-FC45-98A0-0036EE23EE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2497" y="3057585"/>
                  <a:ext cx="1529903" cy="86282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9EB8DCC-CBE8-EB47-84B6-B997234F9F0C}"/>
                </a:ext>
              </a:extLst>
            </p:cNvPr>
            <p:cNvSpPr/>
            <p:nvPr/>
          </p:nvSpPr>
          <p:spPr>
            <a:xfrm>
              <a:off x="5356902" y="2483771"/>
              <a:ext cx="1529903" cy="8628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400" dirty="0">
                <a:solidFill>
                  <a:schemeClr val="tx1"/>
                </a:solidFill>
                <a:latin typeface="Malgun Gothic" panose="020B0503020000020004" pitchFamily="34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869E5CB-8D72-124C-AEEA-312D8E9B96AE}"/>
                </a:ext>
              </a:extLst>
            </p:cNvPr>
            <p:cNvCxnSpPr>
              <a:cxnSpLocks/>
            </p:cNvCxnSpPr>
            <p:nvPr/>
          </p:nvCxnSpPr>
          <p:spPr>
            <a:xfrm>
              <a:off x="1952282" y="2869091"/>
              <a:ext cx="876414" cy="46143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B706A01-CA01-B642-8BEB-56121FCF8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65" y="3488997"/>
              <a:ext cx="794657" cy="269296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C008DC3-0E5E-6A46-A2D3-B5EF82730F0A}"/>
                </a:ext>
              </a:extLst>
            </p:cNvPr>
            <p:cNvCxnSpPr>
              <a:cxnSpLocks/>
            </p:cNvCxnSpPr>
            <p:nvPr/>
          </p:nvCxnSpPr>
          <p:spPr>
            <a:xfrm>
              <a:off x="1919442" y="2415678"/>
              <a:ext cx="3507085" cy="39596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34CA6B2-7AF7-2247-8158-8F973556A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774" y="3011553"/>
              <a:ext cx="1144128" cy="350217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E1C200AB-61C3-4842-8D6A-69FDCD243A4B}"/>
                </a:ext>
              </a:extLst>
            </p:cNvPr>
            <p:cNvCxnSpPr>
              <a:cxnSpLocks/>
            </p:cNvCxnSpPr>
            <p:nvPr/>
          </p:nvCxnSpPr>
          <p:spPr>
            <a:xfrm>
              <a:off x="6751056" y="2817221"/>
              <a:ext cx="1080404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511F1B-B103-5346-9DD2-6F1E9EAB04D9}"/>
                </a:ext>
              </a:extLst>
            </p:cNvPr>
            <p:cNvCxnSpPr>
              <a:cxnSpLocks/>
            </p:cNvCxnSpPr>
            <p:nvPr/>
          </p:nvCxnSpPr>
          <p:spPr>
            <a:xfrm>
              <a:off x="1827022" y="2959280"/>
              <a:ext cx="925475" cy="433413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D4571AD-68BC-B940-8C1B-238BDEBFD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465" y="3592898"/>
              <a:ext cx="794657" cy="28293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796008A3-2A99-FD42-AC86-59E59745810F}"/>
                </a:ext>
              </a:extLst>
            </p:cNvPr>
            <p:cNvCxnSpPr>
              <a:cxnSpLocks/>
            </p:cNvCxnSpPr>
            <p:nvPr/>
          </p:nvCxnSpPr>
          <p:spPr>
            <a:xfrm>
              <a:off x="1995641" y="2546306"/>
              <a:ext cx="3430885" cy="35072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0DB8193-B8E2-1046-8214-3A627F148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774" y="3136161"/>
              <a:ext cx="1213753" cy="35283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F6C4B4B7-E7E7-C442-97D5-8CA919D34A3F}"/>
                </a:ext>
              </a:extLst>
            </p:cNvPr>
            <p:cNvCxnSpPr>
              <a:cxnSpLocks/>
            </p:cNvCxnSpPr>
            <p:nvPr/>
          </p:nvCxnSpPr>
          <p:spPr>
            <a:xfrm>
              <a:off x="6817178" y="2942271"/>
              <a:ext cx="1023252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9D555AE-FBC6-B244-ABAD-9A362B96A201}"/>
                    </a:ext>
                  </a:extLst>
                </p:cNvPr>
                <p:cNvSpPr/>
                <p:nvPr/>
              </p:nvSpPr>
              <p:spPr>
                <a:xfrm>
                  <a:off x="7778778" y="2461943"/>
                  <a:ext cx="1529903" cy="86282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kumimoji="1" lang="en-US" altLang="ko-Kore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ko-Kore-KR" altLang="en-US" sz="2400" dirty="0">
                    <a:solidFill>
                      <a:schemeClr val="tx1"/>
                    </a:solidFill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9D555AE-FBC6-B244-ABAD-9A362B96A2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778" y="2461943"/>
                  <a:ext cx="1529903" cy="86282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826C44F1-7C7E-6D4F-B2C0-CE430626742C}"/>
              </a:ext>
            </a:extLst>
          </p:cNvPr>
          <p:cNvCxnSpPr>
            <a:cxnSpLocks/>
          </p:cNvCxnSpPr>
          <p:nvPr/>
        </p:nvCxnSpPr>
        <p:spPr>
          <a:xfrm>
            <a:off x="1873654" y="2134362"/>
            <a:ext cx="8703730" cy="23508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BC4D56-1A8E-5548-8AFD-343B5E346E98}"/>
              </a:ext>
            </a:extLst>
          </p:cNvPr>
          <p:cNvCxnSpPr>
            <a:cxnSpLocks/>
          </p:cNvCxnSpPr>
          <p:nvPr/>
        </p:nvCxnSpPr>
        <p:spPr>
          <a:xfrm>
            <a:off x="1873654" y="5362323"/>
            <a:ext cx="8839561" cy="13130"/>
          </a:xfrm>
          <a:prstGeom prst="straightConnector1">
            <a:avLst/>
          </a:prstGeom>
          <a:ln w="28575">
            <a:solidFill>
              <a:schemeClr val="accent2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/>
              <p:nvPr/>
            </p:nvSpPr>
            <p:spPr>
              <a:xfrm>
                <a:off x="5228856" y="3967649"/>
                <a:ext cx="1171090" cy="47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kumimoji="1" lang="en-US" altLang="ko-Kore-KR" sz="1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ore-KR" altLang="en-US" sz="1200" dirty="0">
                  <a:solidFill>
                    <a:schemeClr val="accent2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6EEACBD-9F64-2244-B613-7FCB03CF2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856" y="3967649"/>
                <a:ext cx="1171090" cy="474682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/>
              <p:nvPr/>
            </p:nvSpPr>
            <p:spPr>
              <a:xfrm>
                <a:off x="2813930" y="2936509"/>
                <a:ext cx="1183914" cy="47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kumimoji="1" lang="en-US" altLang="ko-Kore-KR" sz="1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kumimoji="1" lang="en-US" altLang="ko-Kore-KR" sz="1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ko-Kore-KR" altLang="en-US" sz="1200" dirty="0">
                  <a:solidFill>
                    <a:schemeClr val="accent2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2F56B4C-6510-FC4C-B4A8-A47959B6F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30" y="2936509"/>
                <a:ext cx="1183914" cy="474682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제목 1">
            <a:extLst>
              <a:ext uri="{FF2B5EF4-FFF2-40B4-BE49-F238E27FC236}">
                <a16:creationId xmlns:a16="http://schemas.microsoft.com/office/drawing/2014/main" id="{C86C6F80-F001-9B4E-8727-9F847791461C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x-none" altLang="en-US" sz="4000" b="1" dirty="0">
              <a:latin typeface="+mn-ea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C79DBCB6-C7F3-4D7A-9368-E2C69435A7CF}"/>
              </a:ext>
            </a:extLst>
          </p:cNvPr>
          <p:cNvSpPr txBox="1">
            <a:spLocks/>
          </p:cNvSpPr>
          <p:nvPr/>
        </p:nvSpPr>
        <p:spPr>
          <a:xfrm>
            <a:off x="1035634" y="17988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n-ea"/>
              </a:rPr>
              <a:t>정방향</a:t>
            </a:r>
            <a:r>
              <a:rPr kumimoji="1" lang="ko-KR" altLang="en-US" sz="3600" b="1" dirty="0">
                <a:latin typeface="+mn-ea"/>
              </a:rPr>
              <a:t> 전파</a:t>
            </a:r>
            <a:r>
              <a:rPr kumimoji="1" lang="ko-KR" altLang="en-US" sz="3200" b="1" dirty="0">
                <a:latin typeface="+mn-ea"/>
              </a:rPr>
              <a:t>와</a:t>
            </a:r>
            <a:r>
              <a:rPr kumimoji="1" lang="ko-KR" altLang="en-US" sz="3600" b="1" dirty="0">
                <a:latin typeface="+mn-ea"/>
              </a:rPr>
              <a:t> </a:t>
            </a:r>
            <a:r>
              <a:rPr kumimoji="1" lang="ko-KR" altLang="en-US" sz="3600" b="1" dirty="0" err="1">
                <a:latin typeface="+mn-ea"/>
              </a:rPr>
              <a:t>역전파</a:t>
            </a:r>
            <a:endParaRPr kumimoji="1" lang="x-none" altLang="en-US" sz="36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1B179B-A969-4426-8A76-0F12C34D5505}"/>
                  </a:ext>
                </a:extLst>
              </p:cNvPr>
              <p:cNvSpPr txBox="1"/>
              <p:nvPr/>
            </p:nvSpPr>
            <p:spPr>
              <a:xfrm>
                <a:off x="5674161" y="3041562"/>
                <a:ext cx="20876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ore-KR" altLang="en-US" sz="24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1B179B-A969-4426-8A76-0F12C34D5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161" y="3041562"/>
                <a:ext cx="2087681" cy="461665"/>
              </a:xfrm>
              <a:prstGeom prst="rect">
                <a:avLst/>
              </a:prstGeom>
              <a:blipFill>
                <a:blip r:embed="rId1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566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4A9E2B2-2BFB-D942-9C9E-C4562723A559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600" b="1" dirty="0" err="1">
                <a:latin typeface="+mj-ea"/>
              </a:rPr>
              <a:t>딥러닝</a:t>
            </a:r>
            <a:r>
              <a:rPr kumimoji="1" lang="ko-KR" altLang="en-US" sz="2800" b="1" dirty="0" err="1">
                <a:latin typeface="+mj-ea"/>
              </a:rPr>
              <a:t>에서의</a:t>
            </a:r>
            <a:r>
              <a:rPr kumimoji="1" lang="ko-KR" altLang="en-US" sz="2800" b="1" dirty="0">
                <a:latin typeface="+mj-ea"/>
              </a:rPr>
              <a:t> </a:t>
            </a:r>
            <a:r>
              <a:rPr kumimoji="1" lang="en-US" altLang="ko-KR" sz="3600" b="1" dirty="0">
                <a:latin typeface="+mj-ea"/>
              </a:rPr>
              <a:t>‘</a:t>
            </a:r>
            <a:r>
              <a:rPr kumimoji="1" lang="ko-KR" altLang="en-US" sz="3600" b="1" dirty="0">
                <a:latin typeface="+mj-ea"/>
              </a:rPr>
              <a:t>학습</a:t>
            </a:r>
            <a:r>
              <a:rPr kumimoji="1" lang="en-US" altLang="ko-KR" sz="3600" b="1" dirty="0">
                <a:latin typeface="+mj-ea"/>
              </a:rPr>
              <a:t>’</a:t>
            </a:r>
            <a:endParaRPr kumimoji="1" lang="x-none" altLang="en-US" sz="2800" b="1" dirty="0">
              <a:latin typeface="+mn-ea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1187778-6DB7-1342-9935-C6B8B6198355}"/>
              </a:ext>
            </a:extLst>
          </p:cNvPr>
          <p:cNvCxnSpPr>
            <a:cxnSpLocks/>
          </p:cNvCxnSpPr>
          <p:nvPr/>
        </p:nvCxnSpPr>
        <p:spPr>
          <a:xfrm>
            <a:off x="1776414" y="2177707"/>
            <a:ext cx="526283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180776-AB10-F944-9876-AA1CABE1AB06}"/>
              </a:ext>
            </a:extLst>
          </p:cNvPr>
          <p:cNvCxnSpPr>
            <a:cxnSpLocks/>
          </p:cNvCxnSpPr>
          <p:nvPr/>
        </p:nvCxnSpPr>
        <p:spPr>
          <a:xfrm flipH="1">
            <a:off x="1776414" y="5063971"/>
            <a:ext cx="5062416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1EBE40-78BB-C745-A6D0-604DA79E039D}"/>
              </a:ext>
            </a:extLst>
          </p:cNvPr>
          <p:cNvSpPr txBox="1"/>
          <p:nvPr/>
        </p:nvSpPr>
        <p:spPr>
          <a:xfrm>
            <a:off x="1665991" y="1335330"/>
            <a:ext cx="57647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chemeClr val="accent1"/>
                </a:solidFill>
                <a:latin typeface="Malgun Gothic" panose="020B0503020000020004" pitchFamily="34" charset="-127"/>
              </a:rPr>
              <a:t>정방향</a:t>
            </a:r>
            <a:r>
              <a:rPr kumimoji="1" lang="ko-KR" altLang="en-US" b="1" dirty="0">
                <a:solidFill>
                  <a:schemeClr val="accent1"/>
                </a:solidFill>
                <a:latin typeface="Malgun Gothic" panose="020B0503020000020004" pitchFamily="34" charset="-127"/>
              </a:rPr>
              <a:t> 전파 </a:t>
            </a:r>
            <a:r>
              <a:rPr kumimoji="1" lang="en-US" altLang="ko-Kore-KR" b="1" dirty="0">
                <a:solidFill>
                  <a:schemeClr val="accent1"/>
                </a:solidFill>
                <a:latin typeface="Malgun Gothic" panose="020B0503020000020004" pitchFamily="34" charset="-127"/>
              </a:rPr>
              <a:t>Forward propagation </a:t>
            </a:r>
            <a:r>
              <a:rPr kumimoji="1" lang="en-US" altLang="ko-KR" b="1" dirty="0">
                <a:solidFill>
                  <a:schemeClr val="accent1"/>
                </a:solidFill>
                <a:latin typeface="Malgun Gothic" panose="020B0503020000020004" pitchFamily="34" charset="-127"/>
              </a:rPr>
              <a:t>: </a:t>
            </a:r>
          </a:p>
          <a:p>
            <a:r>
              <a:rPr kumimoji="1" lang="ko-KR" altLang="en-US" sz="1600" b="1" dirty="0" err="1">
                <a:latin typeface="Malgun Gothic" panose="020B0503020000020004" pitchFamily="34" charset="-127"/>
              </a:rPr>
              <a:t>입력층에서</a:t>
            </a:r>
            <a:r>
              <a:rPr kumimoji="1" lang="ko-KR" altLang="en-US" sz="1600" b="1" dirty="0">
                <a:latin typeface="Malgun Gothic" panose="020B0503020000020004" pitchFamily="34" charset="-127"/>
              </a:rPr>
              <a:t> </a:t>
            </a:r>
            <a:r>
              <a:rPr kumimoji="1" lang="ko-KR" altLang="en-US" sz="1600" b="1" dirty="0" err="1">
                <a:latin typeface="Malgun Gothic" panose="020B0503020000020004" pitchFamily="34" charset="-127"/>
              </a:rPr>
              <a:t>출력층으로</a:t>
            </a:r>
            <a:r>
              <a:rPr kumimoji="1" lang="ko-KR" altLang="en-US" sz="1600" b="1" dirty="0">
                <a:latin typeface="Malgun Gothic" panose="020B0503020000020004" pitchFamily="34" charset="-127"/>
              </a:rPr>
              <a:t> 진행하며 </a:t>
            </a:r>
            <a:r>
              <a:rPr kumimoji="1" lang="ko-KR" altLang="en-US" sz="1600" b="1" dirty="0" err="1">
                <a:latin typeface="Malgun Gothic" panose="020B0503020000020004" pitchFamily="34" charset="-127"/>
              </a:rPr>
              <a:t>예측값을</a:t>
            </a:r>
            <a:r>
              <a:rPr kumimoji="1" lang="ko-KR" altLang="en-US" sz="1600" b="1" dirty="0">
                <a:latin typeface="Malgun Gothic" panose="020B0503020000020004" pitchFamily="34" charset="-127"/>
              </a:rPr>
              <a:t> 구해 </a:t>
            </a:r>
            <a:r>
              <a:rPr kumimoji="1" lang="ko-KR" altLang="en-US" sz="2000" b="1" dirty="0">
                <a:latin typeface="Malgun Gothic" panose="020B0503020000020004" pitchFamily="34" charset="-127"/>
              </a:rPr>
              <a:t>오차 계산</a:t>
            </a:r>
            <a:endParaRPr kumimoji="1" lang="en-US" altLang="ko-KR" sz="1600" b="1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0C125C-6ED1-D948-BB3E-9D4FA763E222}"/>
                  </a:ext>
                </a:extLst>
              </p:cNvPr>
              <p:cNvSpPr txBox="1"/>
              <p:nvPr/>
            </p:nvSpPr>
            <p:spPr>
              <a:xfrm>
                <a:off x="1665991" y="5213379"/>
                <a:ext cx="7580921" cy="1184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b="1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역전파 </a:t>
                </a:r>
                <a:r>
                  <a:rPr kumimoji="1" lang="en-US" altLang="ko-KR" b="1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Back</a:t>
                </a:r>
                <a:r>
                  <a:rPr kumimoji="1" lang="en-US" altLang="ko-Kore-KR" b="1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 propagation </a:t>
                </a:r>
                <a:r>
                  <a:rPr kumimoji="1" lang="en-US" altLang="ko-KR" b="1" dirty="0">
                    <a:solidFill>
                      <a:schemeClr val="accent2"/>
                    </a:solidFill>
                    <a:latin typeface="Malgun Gothic" panose="020B0503020000020004" pitchFamily="34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ko-KR" altLang="en-US" sz="1600" b="1" dirty="0" err="1">
                    <a:latin typeface="Malgun Gothic" panose="020B0503020000020004" pitchFamily="34" charset="-127"/>
                  </a:rPr>
                  <a:t>출력층에서</a:t>
                </a: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 </a:t>
                </a:r>
                <a:r>
                  <a:rPr kumimoji="1" lang="ko-KR" altLang="en-US" sz="1600" b="1" dirty="0" err="1">
                    <a:latin typeface="Malgun Gothic" panose="020B0503020000020004" pitchFamily="34" charset="-127"/>
                  </a:rPr>
                  <a:t>입력층으로</a:t>
                </a:r>
                <a:r>
                  <a:rPr kumimoji="1" lang="ko-KR" altLang="en-US" sz="1600" b="1" dirty="0">
                    <a:latin typeface="Malgun Gothic" panose="020B0503020000020004" pitchFamily="34" charset="-127"/>
                  </a:rPr>
                  <a:t> 진행하며</a:t>
                </a:r>
                <a:endParaRPr kumimoji="1" lang="en-US" altLang="ko-KR" sz="1600" b="1" dirty="0">
                  <a:latin typeface="Malgun Gothic" panose="020B0503020000020004" pitchFamily="34" charset="-127"/>
                </a:endParaRPr>
              </a:p>
              <a:p>
                <a:r>
                  <a:rPr kumimoji="1" lang="ko-KR" altLang="en-US" sz="1600" b="1" dirty="0" err="1">
                    <a:solidFill>
                      <a:schemeClr val="tx1"/>
                    </a:solidFill>
                    <a:latin typeface="Malgun Gothic" panose="020B0503020000020004" pitchFamily="34" charset="-127"/>
                  </a:rPr>
                  <a:t>손실함수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kumimoji="1" lang="ko-Kore-KR" altLang="en-US" sz="1600" b="1" dirty="0">
                    <a:solidFill>
                      <a:schemeClr val="tx1"/>
                    </a:solidFill>
                    <a:latin typeface="+mn-ea"/>
                  </a:rPr>
                  <a:t>의 매개변수에 대한</a:t>
                </a:r>
                <a:r>
                  <a:rPr kumimoji="1" lang="ko-KR" altLang="en-US" sz="1600" b="1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kumimoji="1" lang="ko-KR" altLang="en-US" sz="2000" b="1" dirty="0">
                    <a:solidFill>
                      <a:schemeClr val="tx1"/>
                    </a:solidFill>
                    <a:latin typeface="+mn-ea"/>
                  </a:rPr>
                  <a:t>기울기</a:t>
                </a:r>
                <a:r>
                  <a:rPr kumimoji="1" lang="en-US" altLang="ko-KR" sz="2000" b="1" dirty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kumimoji="1" lang="ko-KR" altLang="en-US" sz="2000" b="1" dirty="0">
                    <a:solidFill>
                      <a:schemeClr val="tx1"/>
                    </a:solidFill>
                    <a:latin typeface="+mn-ea"/>
                  </a:rPr>
                  <a:t>미분</a:t>
                </a:r>
                <a:r>
                  <a:rPr kumimoji="1" lang="en-US" altLang="ko-KR" sz="2000" b="1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kumimoji="1" lang="ko-KR" altLang="en-US" sz="2000" b="1" dirty="0">
                    <a:latin typeface="+mn-ea"/>
                  </a:rPr>
                  <a:t> </a:t>
                </a:r>
                <a:r>
                  <a:rPr kumimoji="1" lang="ko-KR" altLang="en-US" sz="1600" b="1" dirty="0">
                    <a:solidFill>
                      <a:schemeClr val="tx1"/>
                    </a:solidFill>
                    <a:latin typeface="+mn-ea"/>
                  </a:rPr>
                  <a:t>구하며 각 층의 </a:t>
                </a:r>
                <a:r>
                  <a:rPr kumimoji="1" lang="ko-KR" altLang="en-US" sz="2000" b="1" dirty="0">
                    <a:solidFill>
                      <a:schemeClr val="tx1"/>
                    </a:solidFill>
                    <a:latin typeface="+mn-ea"/>
                  </a:rPr>
                  <a:t>매개변수 갱신</a:t>
                </a:r>
                <a:endParaRPr kumimoji="1" lang="ko-Kore-KR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0C125C-6ED1-D948-BB3E-9D4FA763E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991" y="5213379"/>
                <a:ext cx="7580921" cy="1184940"/>
              </a:xfrm>
              <a:prstGeom prst="rect">
                <a:avLst/>
              </a:prstGeom>
              <a:blipFill>
                <a:blip r:embed="rId3"/>
                <a:stretch>
                  <a:fillRect l="-643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64322A2-0DF5-C041-89EE-877BF44AD366}"/>
                  </a:ext>
                </a:extLst>
              </p:cNvPr>
              <p:cNvSpPr/>
              <p:nvPr/>
            </p:nvSpPr>
            <p:spPr>
              <a:xfrm>
                <a:off x="7823275" y="3057976"/>
                <a:ext cx="1539663" cy="84811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latin typeface="Cambria Math" panose="02040503050406030204" pitchFamily="18" charset="0"/>
                  </a:rPr>
                  <a:t>손실함수</a:t>
                </a:r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>
                    <a:latin typeface="Malgun Gothic" panose="020B0503020000020004" pitchFamily="34" charset="-127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64322A2-0DF5-C041-89EE-877BF44AD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275" y="3057976"/>
                <a:ext cx="1539663" cy="848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8B22026-9FAB-6D40-8BB1-207A0B217FF0}"/>
              </a:ext>
            </a:extLst>
          </p:cNvPr>
          <p:cNvCxnSpPr>
            <a:cxnSpLocks/>
          </p:cNvCxnSpPr>
          <p:nvPr/>
        </p:nvCxnSpPr>
        <p:spPr>
          <a:xfrm>
            <a:off x="7352743" y="2262228"/>
            <a:ext cx="624166" cy="50687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36D4914-3558-EE43-8999-671F060EB700}"/>
              </a:ext>
            </a:extLst>
          </p:cNvPr>
          <p:cNvCxnSpPr>
            <a:cxnSpLocks/>
          </p:cNvCxnSpPr>
          <p:nvPr/>
        </p:nvCxnSpPr>
        <p:spPr>
          <a:xfrm flipH="1">
            <a:off x="7159472" y="4396882"/>
            <a:ext cx="624167" cy="508096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F9DF29-28D5-464B-912F-8EF83B70FC58}"/>
              </a:ext>
            </a:extLst>
          </p:cNvPr>
          <p:cNvGrpSpPr/>
          <p:nvPr/>
        </p:nvGrpSpPr>
        <p:grpSpPr>
          <a:xfrm>
            <a:off x="1776414" y="2346110"/>
            <a:ext cx="5262831" cy="2533791"/>
            <a:chOff x="2599075" y="2036896"/>
            <a:chExt cx="6104997" cy="256223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5015E42-4BC0-944C-AEEA-C4557068C94B}"/>
                </a:ext>
              </a:extLst>
            </p:cNvPr>
            <p:cNvSpPr/>
            <p:nvPr/>
          </p:nvSpPr>
          <p:spPr>
            <a:xfrm>
              <a:off x="2599077" y="2257175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1DCB34B-B715-3A4A-813F-F5699982C4F0}"/>
                </a:ext>
              </a:extLst>
            </p:cNvPr>
            <p:cNvSpPr/>
            <p:nvPr/>
          </p:nvSpPr>
          <p:spPr>
            <a:xfrm>
              <a:off x="4407775" y="2036896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BAE582D-A87C-EC4D-B599-B74875E3AC71}"/>
                </a:ext>
              </a:extLst>
            </p:cNvPr>
            <p:cNvSpPr/>
            <p:nvPr/>
          </p:nvSpPr>
          <p:spPr>
            <a:xfrm>
              <a:off x="2599076" y="2961939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AAE7FBC-B0A2-5D47-A0CD-09CA6920FEFF}"/>
                </a:ext>
              </a:extLst>
            </p:cNvPr>
            <p:cNvSpPr/>
            <p:nvPr/>
          </p:nvSpPr>
          <p:spPr>
            <a:xfrm>
              <a:off x="4407773" y="270817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8B43940-8DDC-114C-A17D-FC4DCDDEBCD5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3248404" y="2531254"/>
              <a:ext cx="1159369" cy="45099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D33EAE5-666F-974F-984C-15470EF7CA01}"/>
                </a:ext>
              </a:extLst>
            </p:cNvPr>
            <p:cNvCxnSpPr>
              <a:cxnSpLocks/>
              <a:stCxn id="49" idx="6"/>
              <a:endCxn id="48" idx="2"/>
            </p:cNvCxnSpPr>
            <p:nvPr/>
          </p:nvCxnSpPr>
          <p:spPr>
            <a:xfrm flipV="1">
              <a:off x="3248403" y="2310975"/>
              <a:ext cx="1159372" cy="92504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C85888D-6925-454A-BEE9-D0E54747B659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 flipV="1">
              <a:off x="3248404" y="2310975"/>
              <a:ext cx="1159371" cy="22027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C4D2F13E-14B7-A54A-9DEB-DB7862AC2B1C}"/>
                </a:ext>
              </a:extLst>
            </p:cNvPr>
            <p:cNvCxnSpPr>
              <a:stCxn id="49" idx="6"/>
              <a:endCxn id="50" idx="2"/>
            </p:cNvCxnSpPr>
            <p:nvPr/>
          </p:nvCxnSpPr>
          <p:spPr>
            <a:xfrm flipV="1">
              <a:off x="3248403" y="2982253"/>
              <a:ext cx="1159370" cy="25376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1E3E7FB-EB70-6C45-8BBC-8D8E46784D96}"/>
                </a:ext>
              </a:extLst>
            </p:cNvPr>
            <p:cNvCxnSpPr>
              <a:cxnSpLocks/>
              <a:stCxn id="48" idx="6"/>
              <a:endCxn id="70" idx="2"/>
            </p:cNvCxnSpPr>
            <p:nvPr/>
          </p:nvCxnSpPr>
          <p:spPr>
            <a:xfrm>
              <a:off x="5057102" y="2310975"/>
              <a:ext cx="1161571" cy="928308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704EB61-8692-AE47-84AB-3CF32FDD397C}"/>
                </a:ext>
              </a:extLst>
            </p:cNvPr>
            <p:cNvCxnSpPr>
              <a:cxnSpLocks/>
              <a:stCxn id="50" idx="6"/>
              <a:endCxn id="69" idx="2"/>
            </p:cNvCxnSpPr>
            <p:nvPr/>
          </p:nvCxnSpPr>
          <p:spPr>
            <a:xfrm flipV="1">
              <a:off x="5057100" y="2534519"/>
              <a:ext cx="1161574" cy="44773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B433B84-09AE-814F-AE43-55CC8EE3D693}"/>
                </a:ext>
              </a:extLst>
            </p:cNvPr>
            <p:cNvCxnSpPr>
              <a:cxnSpLocks/>
              <a:stCxn id="48" idx="6"/>
              <a:endCxn id="69" idx="2"/>
            </p:cNvCxnSpPr>
            <p:nvPr/>
          </p:nvCxnSpPr>
          <p:spPr>
            <a:xfrm>
              <a:off x="5057102" y="2310975"/>
              <a:ext cx="1161572" cy="22354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AD63AC60-489E-624D-886A-33E217A5BC6A}"/>
                </a:ext>
              </a:extLst>
            </p:cNvPr>
            <p:cNvCxnSpPr>
              <a:cxnSpLocks/>
              <a:stCxn id="50" idx="6"/>
              <a:endCxn id="70" idx="2"/>
            </p:cNvCxnSpPr>
            <p:nvPr/>
          </p:nvCxnSpPr>
          <p:spPr>
            <a:xfrm>
              <a:off x="5057100" y="2982253"/>
              <a:ext cx="1161573" cy="25703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0CAB4D3-DF98-144A-B9CB-FD5E860D153F}"/>
                    </a:ext>
                  </a:extLst>
                </p:cNvPr>
                <p:cNvSpPr/>
                <p:nvPr/>
              </p:nvSpPr>
              <p:spPr>
                <a:xfrm>
                  <a:off x="2711834" y="2313319"/>
                  <a:ext cx="480264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0CAB4D3-DF98-144A-B9CB-FD5E860D15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834" y="2313319"/>
                  <a:ext cx="480264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EC9785A-1170-1C41-B425-6A447CE5C35A}"/>
                    </a:ext>
                  </a:extLst>
                </p:cNvPr>
                <p:cNvSpPr/>
                <p:nvPr/>
              </p:nvSpPr>
              <p:spPr>
                <a:xfrm>
                  <a:off x="2690699" y="3026929"/>
                  <a:ext cx="485750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EC9785A-1170-1C41-B425-6A447CE5C3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699" y="3026929"/>
                  <a:ext cx="485750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227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5A148F0-1AF4-454F-AE3C-65B781268870}"/>
                </a:ext>
              </a:extLst>
            </p:cNvPr>
            <p:cNvSpPr/>
            <p:nvPr/>
          </p:nvSpPr>
          <p:spPr>
            <a:xfrm>
              <a:off x="8029571" y="3244031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E0236D4-2E46-6244-9B74-0DE4529C5B79}"/>
                </a:ext>
              </a:extLst>
            </p:cNvPr>
            <p:cNvSpPr/>
            <p:nvPr/>
          </p:nvSpPr>
          <p:spPr>
            <a:xfrm>
              <a:off x="8054745" y="2560501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54EA042-9192-7F4E-B0A2-DE65BF88E81E}"/>
                    </a:ext>
                  </a:extLst>
                </p:cNvPr>
                <p:cNvSpPr/>
                <p:nvPr/>
              </p:nvSpPr>
              <p:spPr>
                <a:xfrm>
                  <a:off x="8175733" y="2605062"/>
                  <a:ext cx="482801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954EA042-9192-7F4E-B0A2-DE65BF88E8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733" y="2605062"/>
                  <a:ext cx="482801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2C7E68-FFAD-7149-A9F0-FAAC04AEBE34}"/>
                    </a:ext>
                  </a:extLst>
                </p:cNvPr>
                <p:cNvSpPr/>
                <p:nvPr/>
              </p:nvSpPr>
              <p:spPr>
                <a:xfrm>
                  <a:off x="8152036" y="3302914"/>
                  <a:ext cx="488286" cy="33855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6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22C7E68-FFAD-7149-A9F0-FAAC04AEBE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2036" y="3302914"/>
                  <a:ext cx="48828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7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01ADD03-F8BF-FD44-8092-A3E4777DF2B3}"/>
                </a:ext>
              </a:extLst>
            </p:cNvPr>
            <p:cNvSpPr/>
            <p:nvPr/>
          </p:nvSpPr>
          <p:spPr>
            <a:xfrm>
              <a:off x="4427805" y="3379695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2B363A-F955-2C4C-B80A-C54864C56F17}"/>
                </a:ext>
              </a:extLst>
            </p:cNvPr>
            <p:cNvSpPr/>
            <p:nvPr/>
          </p:nvSpPr>
          <p:spPr>
            <a:xfrm>
              <a:off x="4427803" y="405097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794BC9E-E1E8-C841-955A-5A56988750DC}"/>
                </a:ext>
              </a:extLst>
            </p:cNvPr>
            <p:cNvSpPr/>
            <p:nvPr/>
          </p:nvSpPr>
          <p:spPr>
            <a:xfrm>
              <a:off x="2599075" y="3669689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4FE16277-05B0-7C4B-9C4B-14DF395BD005}"/>
                    </a:ext>
                  </a:extLst>
                </p:cNvPr>
                <p:cNvSpPr/>
                <p:nvPr/>
              </p:nvSpPr>
              <p:spPr>
                <a:xfrm>
                  <a:off x="2706265" y="3736191"/>
                  <a:ext cx="43325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x-none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ore-KR" altLang="en-US" sz="1600" dirty="0"/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4FE16277-05B0-7C4B-9C4B-14DF395BD0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265" y="3736191"/>
                  <a:ext cx="433258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4A4D8B21-A344-8549-98A8-0837D8FE5F6A}"/>
                </a:ext>
              </a:extLst>
            </p:cNvPr>
            <p:cNvSpPr/>
            <p:nvPr/>
          </p:nvSpPr>
          <p:spPr>
            <a:xfrm>
              <a:off x="6218674" y="2260440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4C41E0E-9302-2C40-BE48-B1178608D304}"/>
                </a:ext>
              </a:extLst>
            </p:cNvPr>
            <p:cNvSpPr/>
            <p:nvPr/>
          </p:nvSpPr>
          <p:spPr>
            <a:xfrm>
              <a:off x="6218673" y="296520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0BBA748-0FF5-C240-AE42-61FDA1C50D2D}"/>
                </a:ext>
              </a:extLst>
            </p:cNvPr>
            <p:cNvSpPr/>
            <p:nvPr/>
          </p:nvSpPr>
          <p:spPr>
            <a:xfrm>
              <a:off x="6218672" y="3672954"/>
              <a:ext cx="649327" cy="54815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DE499053-2F1B-714C-BCFC-EB6D783790B9}"/>
                </a:ext>
              </a:extLst>
            </p:cNvPr>
            <p:cNvCxnSpPr>
              <a:cxnSpLocks/>
              <a:stCxn id="49" idx="6"/>
              <a:endCxn id="65" idx="2"/>
            </p:cNvCxnSpPr>
            <p:nvPr/>
          </p:nvCxnSpPr>
          <p:spPr>
            <a:xfrm>
              <a:off x="3248403" y="3236018"/>
              <a:ext cx="1179403" cy="417757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31A3E8B-4667-7143-9775-BF74E9A5BA55}"/>
                </a:ext>
              </a:extLst>
            </p:cNvPr>
            <p:cNvCxnSpPr>
              <a:cxnSpLocks/>
              <a:stCxn id="49" idx="6"/>
              <a:endCxn id="66" idx="2"/>
            </p:cNvCxnSpPr>
            <p:nvPr/>
          </p:nvCxnSpPr>
          <p:spPr>
            <a:xfrm>
              <a:off x="3248403" y="3236018"/>
              <a:ext cx="1179401" cy="108903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AF3700D-5E0D-2941-AEAF-CD70F3B09505}"/>
                </a:ext>
              </a:extLst>
            </p:cNvPr>
            <p:cNvCxnSpPr>
              <a:cxnSpLocks/>
              <a:stCxn id="47" idx="6"/>
              <a:endCxn id="65" idx="2"/>
            </p:cNvCxnSpPr>
            <p:nvPr/>
          </p:nvCxnSpPr>
          <p:spPr>
            <a:xfrm>
              <a:off x="3248404" y="2531254"/>
              <a:ext cx="1179402" cy="112252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92FBBB60-8C53-FB4A-819F-0712E75BDFBA}"/>
                </a:ext>
              </a:extLst>
            </p:cNvPr>
            <p:cNvCxnSpPr>
              <a:cxnSpLocks/>
              <a:stCxn id="47" idx="6"/>
              <a:endCxn id="66" idx="2"/>
            </p:cNvCxnSpPr>
            <p:nvPr/>
          </p:nvCxnSpPr>
          <p:spPr>
            <a:xfrm>
              <a:off x="3248404" y="2531254"/>
              <a:ext cx="1179400" cy="179379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CB22752-3BBB-B84E-81D8-BED3B9F45963}"/>
                </a:ext>
              </a:extLst>
            </p:cNvPr>
            <p:cNvCxnSpPr>
              <a:cxnSpLocks/>
              <a:stCxn id="67" idx="6"/>
              <a:endCxn id="66" idx="2"/>
            </p:cNvCxnSpPr>
            <p:nvPr/>
          </p:nvCxnSpPr>
          <p:spPr>
            <a:xfrm>
              <a:off x="3248402" y="3943768"/>
              <a:ext cx="1179402" cy="38128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6378614C-5FB3-7048-B222-4D1C23CE1A51}"/>
                </a:ext>
              </a:extLst>
            </p:cNvPr>
            <p:cNvCxnSpPr>
              <a:cxnSpLocks/>
              <a:stCxn id="67" idx="6"/>
              <a:endCxn id="65" idx="2"/>
            </p:cNvCxnSpPr>
            <p:nvPr/>
          </p:nvCxnSpPr>
          <p:spPr>
            <a:xfrm flipV="1">
              <a:off x="3248402" y="3653775"/>
              <a:ext cx="1179404" cy="289994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ACC1EC62-3EE3-3545-912C-6D5EC1AFD7D0}"/>
                </a:ext>
              </a:extLst>
            </p:cNvPr>
            <p:cNvCxnSpPr>
              <a:cxnSpLocks/>
              <a:stCxn id="67" idx="6"/>
              <a:endCxn id="50" idx="2"/>
            </p:cNvCxnSpPr>
            <p:nvPr/>
          </p:nvCxnSpPr>
          <p:spPr>
            <a:xfrm flipV="1">
              <a:off x="3248402" y="2982253"/>
              <a:ext cx="1159371" cy="96151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5839350-AEE2-F14B-8130-3E5BFD64EEF2}"/>
                </a:ext>
              </a:extLst>
            </p:cNvPr>
            <p:cNvCxnSpPr>
              <a:cxnSpLocks/>
              <a:stCxn id="67" idx="6"/>
              <a:endCxn id="48" idx="2"/>
            </p:cNvCxnSpPr>
            <p:nvPr/>
          </p:nvCxnSpPr>
          <p:spPr>
            <a:xfrm flipV="1">
              <a:off x="3248402" y="2310975"/>
              <a:ext cx="1159373" cy="163279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B987F66F-BC0D-8F44-9936-C1E0F465BA17}"/>
                </a:ext>
              </a:extLst>
            </p:cNvPr>
            <p:cNvCxnSpPr>
              <a:cxnSpLocks/>
              <a:stCxn id="50" idx="6"/>
              <a:endCxn id="71" idx="2"/>
            </p:cNvCxnSpPr>
            <p:nvPr/>
          </p:nvCxnSpPr>
          <p:spPr>
            <a:xfrm>
              <a:off x="5057100" y="2982253"/>
              <a:ext cx="1161572" cy="964780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A264832-1A59-3343-B99E-D132D249EB1E}"/>
                </a:ext>
              </a:extLst>
            </p:cNvPr>
            <p:cNvCxnSpPr>
              <a:cxnSpLocks/>
              <a:stCxn id="65" idx="6"/>
              <a:endCxn id="69" idx="2"/>
            </p:cNvCxnSpPr>
            <p:nvPr/>
          </p:nvCxnSpPr>
          <p:spPr>
            <a:xfrm flipV="1">
              <a:off x="5077132" y="2534519"/>
              <a:ext cx="1141542" cy="1119255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4D94918-AC47-B04D-B993-CC50F2CD2246}"/>
                </a:ext>
              </a:extLst>
            </p:cNvPr>
            <p:cNvCxnSpPr>
              <a:cxnSpLocks/>
              <a:stCxn id="65" idx="6"/>
              <a:endCxn id="70" idx="2"/>
            </p:cNvCxnSpPr>
            <p:nvPr/>
          </p:nvCxnSpPr>
          <p:spPr>
            <a:xfrm flipV="1">
              <a:off x="5077132" y="3239283"/>
              <a:ext cx="1141541" cy="41449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EB5ECCBC-576B-BB4A-AFED-6799CBE070D3}"/>
                </a:ext>
              </a:extLst>
            </p:cNvPr>
            <p:cNvCxnSpPr>
              <a:cxnSpLocks/>
              <a:stCxn id="65" idx="6"/>
              <a:endCxn id="71" idx="2"/>
            </p:cNvCxnSpPr>
            <p:nvPr/>
          </p:nvCxnSpPr>
          <p:spPr>
            <a:xfrm>
              <a:off x="5077132" y="3653775"/>
              <a:ext cx="1141540" cy="29325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9272FEC-2F43-0B45-8E1A-D4CB53D9DF34}"/>
                </a:ext>
              </a:extLst>
            </p:cNvPr>
            <p:cNvCxnSpPr>
              <a:cxnSpLocks/>
              <a:stCxn id="66" idx="6"/>
              <a:endCxn id="69" idx="2"/>
            </p:cNvCxnSpPr>
            <p:nvPr/>
          </p:nvCxnSpPr>
          <p:spPr>
            <a:xfrm flipV="1">
              <a:off x="5077130" y="2534519"/>
              <a:ext cx="1141544" cy="179053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FC1AE10A-575F-5943-96BD-24B3F08F2F71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 flipV="1">
              <a:off x="5077130" y="3239283"/>
              <a:ext cx="1141543" cy="108576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1550D42-8768-BB42-AFF8-F790F77D0CDF}"/>
                </a:ext>
              </a:extLst>
            </p:cNvPr>
            <p:cNvCxnSpPr>
              <a:cxnSpLocks/>
              <a:stCxn id="66" idx="6"/>
              <a:endCxn id="71" idx="2"/>
            </p:cNvCxnSpPr>
            <p:nvPr/>
          </p:nvCxnSpPr>
          <p:spPr>
            <a:xfrm flipV="1">
              <a:off x="5077130" y="3947033"/>
              <a:ext cx="1141542" cy="378019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2EF4556-10FD-6C4B-AB07-407D7590E242}"/>
                </a:ext>
              </a:extLst>
            </p:cNvPr>
            <p:cNvCxnSpPr>
              <a:cxnSpLocks/>
              <a:stCxn id="48" idx="6"/>
              <a:endCxn id="71" idx="2"/>
            </p:cNvCxnSpPr>
            <p:nvPr/>
          </p:nvCxnSpPr>
          <p:spPr>
            <a:xfrm>
              <a:off x="5057102" y="2310975"/>
              <a:ext cx="1161571" cy="1636058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5E6E0F06-C5FD-6449-A167-D94DDFE22459}"/>
                </a:ext>
              </a:extLst>
            </p:cNvPr>
            <p:cNvCxnSpPr>
              <a:cxnSpLocks/>
              <a:stCxn id="69" idx="6"/>
              <a:endCxn id="62" idx="2"/>
            </p:cNvCxnSpPr>
            <p:nvPr/>
          </p:nvCxnSpPr>
          <p:spPr>
            <a:xfrm>
              <a:off x="6868001" y="2534519"/>
              <a:ext cx="1186744" cy="30006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925CB605-011B-A24B-8A2F-3B604A4831C1}"/>
                </a:ext>
              </a:extLst>
            </p:cNvPr>
            <p:cNvCxnSpPr>
              <a:cxnSpLocks/>
              <a:stCxn id="69" idx="6"/>
              <a:endCxn id="61" idx="2"/>
            </p:cNvCxnSpPr>
            <p:nvPr/>
          </p:nvCxnSpPr>
          <p:spPr>
            <a:xfrm>
              <a:off x="6868001" y="2534519"/>
              <a:ext cx="1161571" cy="983591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BAF1790F-2A23-DC45-948A-25556C16E2E2}"/>
                </a:ext>
              </a:extLst>
            </p:cNvPr>
            <p:cNvCxnSpPr>
              <a:cxnSpLocks/>
              <a:stCxn id="70" idx="6"/>
              <a:endCxn id="62" idx="2"/>
            </p:cNvCxnSpPr>
            <p:nvPr/>
          </p:nvCxnSpPr>
          <p:spPr>
            <a:xfrm flipV="1">
              <a:off x="6868000" y="2834580"/>
              <a:ext cx="1186745" cy="40470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09BEB84E-3556-4C40-B2A3-57D1713FB2D8}"/>
                </a:ext>
              </a:extLst>
            </p:cNvPr>
            <p:cNvCxnSpPr>
              <a:cxnSpLocks/>
              <a:stCxn id="70" idx="6"/>
              <a:endCxn id="61" idx="2"/>
            </p:cNvCxnSpPr>
            <p:nvPr/>
          </p:nvCxnSpPr>
          <p:spPr>
            <a:xfrm>
              <a:off x="6868000" y="3239283"/>
              <a:ext cx="1161571" cy="278827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891726E1-F35C-9D4E-809C-38557899084C}"/>
                </a:ext>
              </a:extLst>
            </p:cNvPr>
            <p:cNvCxnSpPr>
              <a:cxnSpLocks/>
              <a:stCxn id="71" idx="6"/>
              <a:endCxn id="62" idx="2"/>
            </p:cNvCxnSpPr>
            <p:nvPr/>
          </p:nvCxnSpPr>
          <p:spPr>
            <a:xfrm flipV="1">
              <a:off x="6867999" y="2834580"/>
              <a:ext cx="1186746" cy="111245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017C9BDD-0524-1A47-BB2D-E01D409E493E}"/>
                </a:ext>
              </a:extLst>
            </p:cNvPr>
            <p:cNvCxnSpPr>
              <a:cxnSpLocks/>
              <a:stCxn id="71" idx="6"/>
              <a:endCxn id="61" idx="2"/>
            </p:cNvCxnSpPr>
            <p:nvPr/>
          </p:nvCxnSpPr>
          <p:spPr>
            <a:xfrm flipV="1">
              <a:off x="6867999" y="3518110"/>
              <a:ext cx="1161572" cy="428923"/>
            </a:xfrm>
            <a:prstGeom prst="straightConnector1">
              <a:avLst/>
            </a:prstGeom>
            <a:ln>
              <a:solidFill>
                <a:schemeClr val="tx1"/>
              </a:solidFill>
              <a:headEnd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CCC5290-6BF9-47A6-AC5F-C718D1C6DC11}"/>
              </a:ext>
            </a:extLst>
          </p:cNvPr>
          <p:cNvGrpSpPr/>
          <p:nvPr/>
        </p:nvGrpSpPr>
        <p:grpSpPr>
          <a:xfrm>
            <a:off x="9486659" y="3659948"/>
            <a:ext cx="2665195" cy="3103226"/>
            <a:chOff x="9249132" y="3674002"/>
            <a:chExt cx="2871539" cy="3103226"/>
          </a:xfrm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67546AFB-296C-4534-BE2B-D5D75DC580BC}"/>
                </a:ext>
              </a:extLst>
            </p:cNvPr>
            <p:cNvSpPr/>
            <p:nvPr/>
          </p:nvSpPr>
          <p:spPr>
            <a:xfrm>
              <a:off x="9249132" y="3674002"/>
              <a:ext cx="2871539" cy="3103226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EFDDAE-38E2-42AB-948D-9DE8F5B2812A}"/>
                    </a:ext>
                  </a:extLst>
                </p:cNvPr>
                <p:cNvSpPr txBox="1"/>
                <p:nvPr/>
              </p:nvSpPr>
              <p:spPr>
                <a:xfrm>
                  <a:off x="9408984" y="3761990"/>
                  <a:ext cx="2711687" cy="28323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b="1" dirty="0"/>
                    <a:t>기울기</a:t>
                  </a:r>
                  <a:endParaRPr lang="en-US" altLang="ko-KR" b="1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오</m:t>
                          </m:r>
                          <m: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차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변</m:t>
                          </m:r>
                          <m: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화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량</m:t>
                          </m:r>
                        </m:num>
                        <m:den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매</m:t>
                          </m:r>
                          <m: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개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변</m:t>
                          </m:r>
                          <m: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변</m:t>
                          </m:r>
                          <m:r>
                            <a:rPr lang="ko-KR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화</m:t>
                          </m:r>
                          <m:r>
                            <a:rPr lang="ko-KR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량</m:t>
                          </m:r>
                        </m:den>
                      </m:f>
                    </m:oMath>
                  </a14:m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 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손실함수를 매개변수로 </a:t>
                  </a:r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  편미분한 값</a:t>
                  </a:r>
                  <a:endParaRPr lang="en-US" altLang="ko-KR" sz="1600" dirty="0">
                    <a:solidFill>
                      <a:schemeClr val="tx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ore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a14:m>
                  <a:r>
                    <a:rPr lang="en-US" altLang="ko-KR" sz="2400" dirty="0">
                      <a:solidFill>
                        <a:schemeClr val="tx1"/>
                      </a:solidFill>
                    </a:rPr>
                    <a:t> ,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ore-KR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a14:m>
                  <a:endParaRPr lang="en-US" altLang="ko-K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EFDDAE-38E2-42AB-948D-9DE8F5B28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984" y="3761990"/>
                  <a:ext cx="2711687" cy="2832314"/>
                </a:xfrm>
                <a:prstGeom prst="rect">
                  <a:avLst/>
                </a:prstGeom>
                <a:blipFill>
                  <a:blip r:embed="rId12"/>
                  <a:stretch>
                    <a:fillRect l="-1456" r="-485" b="-10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5661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A66605F-5F49-074E-B51B-5246A60221EE}"/>
                  </a:ext>
                </a:extLst>
              </p:cNvPr>
              <p:cNvSpPr/>
              <p:nvPr/>
            </p:nvSpPr>
            <p:spPr>
              <a:xfrm>
                <a:off x="9756786" y="3121739"/>
                <a:ext cx="2361525" cy="9876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m:t> , 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−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ko-Kore-KR" altLang="en-US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A66605F-5F49-074E-B51B-5246A6022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6" y="3121739"/>
                <a:ext cx="2361525" cy="987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03C0BFB-AD85-9F4C-B234-F49CE0D02545}"/>
              </a:ext>
            </a:extLst>
          </p:cNvPr>
          <p:cNvCxnSpPr>
            <a:cxnSpLocks/>
          </p:cNvCxnSpPr>
          <p:nvPr/>
        </p:nvCxnSpPr>
        <p:spPr>
          <a:xfrm>
            <a:off x="8469388" y="3615578"/>
            <a:ext cx="1257416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2C3546-F4AC-AF44-8E4D-39C010246BE8}"/>
              </a:ext>
            </a:extLst>
          </p:cNvPr>
          <p:cNvCxnSpPr>
            <a:cxnSpLocks/>
            <a:stCxn id="3" idx="6"/>
            <a:endCxn id="84" idx="2"/>
          </p:cNvCxnSpPr>
          <p:nvPr/>
        </p:nvCxnSpPr>
        <p:spPr>
          <a:xfrm>
            <a:off x="1307859" y="3536193"/>
            <a:ext cx="1243711" cy="13788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314064-A5B9-9C4C-BCEB-DEA9CA7E4C7E}"/>
              </a:ext>
            </a:extLst>
          </p:cNvPr>
          <p:cNvCxnSpPr>
            <a:cxnSpLocks/>
            <a:stCxn id="3" idx="6"/>
            <a:endCxn id="62" idx="2"/>
          </p:cNvCxnSpPr>
          <p:nvPr/>
        </p:nvCxnSpPr>
        <p:spPr>
          <a:xfrm flipV="1">
            <a:off x="1307859" y="2367413"/>
            <a:ext cx="1220010" cy="1168780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E97FCD-C51A-134D-B0BD-7380E3B0C3EA}"/>
              </a:ext>
            </a:extLst>
          </p:cNvPr>
          <p:cNvCxnSpPr>
            <a:cxnSpLocks/>
            <a:stCxn id="83" idx="6"/>
            <a:endCxn id="99" idx="2"/>
          </p:cNvCxnSpPr>
          <p:nvPr/>
        </p:nvCxnSpPr>
        <p:spPr>
          <a:xfrm flipV="1">
            <a:off x="4776929" y="3615579"/>
            <a:ext cx="1307576" cy="1249457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ACD16B0-F3E6-C644-B475-9583484B9DE0}"/>
              </a:ext>
            </a:extLst>
          </p:cNvPr>
          <p:cNvCxnSpPr>
            <a:cxnSpLocks/>
            <a:stCxn id="62" idx="6"/>
            <a:endCxn id="99" idx="2"/>
          </p:cNvCxnSpPr>
          <p:nvPr/>
        </p:nvCxnSpPr>
        <p:spPr>
          <a:xfrm>
            <a:off x="4776929" y="2367413"/>
            <a:ext cx="1307576" cy="12481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D9BE24C-6A2C-9846-A222-154EBFDD8083}"/>
              </a:ext>
            </a:extLst>
          </p:cNvPr>
          <p:cNvSpPr/>
          <p:nvPr/>
        </p:nvSpPr>
        <p:spPr>
          <a:xfrm>
            <a:off x="315310" y="3036001"/>
            <a:ext cx="992549" cy="10003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/>
              <p:nvPr/>
            </p:nvSpPr>
            <p:spPr>
              <a:xfrm>
                <a:off x="284041" y="3276374"/>
                <a:ext cx="1082528" cy="514054"/>
              </a:xfrm>
              <a:prstGeom prst="rect">
                <a:avLst/>
              </a:prstGeom>
              <a:ln>
                <a:noFill/>
              </a:ln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0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1" y="3276374"/>
                <a:ext cx="1082528" cy="514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F5CC867E-C6A7-6B46-9E23-2DD165468048}"/>
              </a:ext>
            </a:extLst>
          </p:cNvPr>
          <p:cNvSpPr/>
          <p:nvPr/>
        </p:nvSpPr>
        <p:spPr>
          <a:xfrm>
            <a:off x="2527869" y="1241051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/>
              <p:nvPr/>
            </p:nvSpPr>
            <p:spPr>
              <a:xfrm>
                <a:off x="2551569" y="2040193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569" y="2040193"/>
                <a:ext cx="753085" cy="7544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/>
              <p:nvPr/>
            </p:nvSpPr>
            <p:spPr>
              <a:xfrm>
                <a:off x="3998150" y="2044407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0" y="2044407"/>
                <a:ext cx="768480" cy="75448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01294CF-DC1E-1D4C-9FA1-D5AD5D677CE2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3304655" y="2417435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/>
              <p:nvPr/>
            </p:nvSpPr>
            <p:spPr>
              <a:xfrm>
                <a:off x="3263339" y="182433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39" y="1824330"/>
                <a:ext cx="853261" cy="536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C4B387CA-B69A-0046-9388-0F28CB4C1544}"/>
              </a:ext>
            </a:extLst>
          </p:cNvPr>
          <p:cNvSpPr/>
          <p:nvPr/>
        </p:nvSpPr>
        <p:spPr>
          <a:xfrm>
            <a:off x="2527869" y="3738674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/>
              <p:nvPr/>
            </p:nvSpPr>
            <p:spPr>
              <a:xfrm>
                <a:off x="2551570" y="4537816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570" y="4537816"/>
                <a:ext cx="753085" cy="7544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/>
              <p:nvPr/>
            </p:nvSpPr>
            <p:spPr>
              <a:xfrm>
                <a:off x="3998150" y="4542030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0" y="4542030"/>
                <a:ext cx="768480" cy="7544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4C48A8-C6D4-BC4E-A752-ACC938BDBABC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304655" y="4915059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/>
              <p:nvPr/>
            </p:nvSpPr>
            <p:spPr>
              <a:xfrm>
                <a:off x="3236278" y="437939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278" y="4379390"/>
                <a:ext cx="853261" cy="536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D4C6182E-00C8-5A4B-8237-6A629F3D71A7}"/>
              </a:ext>
            </a:extLst>
          </p:cNvPr>
          <p:cNvSpPr/>
          <p:nvPr/>
        </p:nvSpPr>
        <p:spPr>
          <a:xfrm>
            <a:off x="6071313" y="2439193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/>
              <p:nvPr/>
            </p:nvSpPr>
            <p:spPr>
              <a:xfrm>
                <a:off x="6084505" y="3238336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05" y="3238336"/>
                <a:ext cx="753085" cy="7544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/>
              <p:nvPr/>
            </p:nvSpPr>
            <p:spPr>
              <a:xfrm>
                <a:off x="7531084" y="3242550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84" y="3242550"/>
                <a:ext cx="768480" cy="7544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9BD86DA-81BC-4D4F-B6E3-E7ED768EB72B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>
            <a:off x="6837588" y="3615578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/>
              <p:nvPr/>
            </p:nvSpPr>
            <p:spPr>
              <a:xfrm>
                <a:off x="6771312" y="3079969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312" y="3079969"/>
                <a:ext cx="853261" cy="536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5F6C25B-13A6-2E4D-AD58-EAC5E7BE2841}"/>
                  </a:ext>
                </a:extLst>
              </p:cNvPr>
              <p:cNvSpPr/>
              <p:nvPr/>
            </p:nvSpPr>
            <p:spPr>
              <a:xfrm>
                <a:off x="8812863" y="3758105"/>
                <a:ext cx="107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ore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10</a:t>
                </a:r>
                <a:endParaRPr lang="ko-Kore-KR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D5F6C25B-13A6-2E4D-AD58-EAC5E7BE2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863" y="3758105"/>
                <a:ext cx="1077282" cy="369332"/>
              </a:xfrm>
              <a:prstGeom prst="rect">
                <a:avLst/>
              </a:prstGeom>
              <a:blipFill>
                <a:blip r:embed="rId1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BA577EF-D2F7-1F47-A81F-91E1104FFE5F}"/>
                  </a:ext>
                </a:extLst>
              </p:cNvPr>
              <p:cNvSpPr/>
              <p:nvPr/>
            </p:nvSpPr>
            <p:spPr>
              <a:xfrm>
                <a:off x="1315778" y="2793862"/>
                <a:ext cx="9666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BA577EF-D2F7-1F47-A81F-91E1104FF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78" y="2793862"/>
                <a:ext cx="966662" cy="338554"/>
              </a:xfrm>
              <a:prstGeom prst="rect">
                <a:avLst/>
              </a:prstGeom>
              <a:blipFill>
                <a:blip r:embed="rId15"/>
                <a:stretch>
                  <a:fillRect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06FD6F-017E-144B-988E-629150A162E6}"/>
                  </a:ext>
                </a:extLst>
              </p:cNvPr>
              <p:cNvSpPr/>
              <p:nvPr/>
            </p:nvSpPr>
            <p:spPr>
              <a:xfrm>
                <a:off x="1331644" y="4092920"/>
                <a:ext cx="103274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-2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06FD6F-017E-144B-988E-629150A16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4" y="4092920"/>
                <a:ext cx="1032746" cy="338554"/>
              </a:xfrm>
              <a:prstGeom prst="rect">
                <a:avLst/>
              </a:prstGeom>
              <a:blipFill>
                <a:blip r:embed="rId16"/>
                <a:stretch>
                  <a:fillRect t="-3846" b="-23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600141BE-B0C1-6D4C-9BB6-9B0D5C9E0749}"/>
                  </a:ext>
                </a:extLst>
              </p:cNvPr>
              <p:cNvSpPr/>
              <p:nvPr/>
            </p:nvSpPr>
            <p:spPr>
              <a:xfrm>
                <a:off x="4917226" y="2793862"/>
                <a:ext cx="92721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1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600141BE-B0C1-6D4C-9BB6-9B0D5C9E0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26" y="2793862"/>
                <a:ext cx="927210" cy="338554"/>
              </a:xfrm>
              <a:prstGeom prst="rect">
                <a:avLst/>
              </a:prstGeom>
              <a:blipFill>
                <a:blip r:embed="rId17"/>
                <a:stretch>
                  <a:fillRect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E347E17-111F-2244-8241-CB60FC072CF6}"/>
                  </a:ext>
                </a:extLst>
              </p:cNvPr>
              <p:cNvSpPr/>
              <p:nvPr/>
            </p:nvSpPr>
            <p:spPr>
              <a:xfrm>
                <a:off x="4952903" y="4079757"/>
                <a:ext cx="86818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x-non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= 0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E347E17-111F-2244-8241-CB60FC072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03" y="4079757"/>
                <a:ext cx="868189" cy="338554"/>
              </a:xfrm>
              <a:prstGeom prst="rect">
                <a:avLst/>
              </a:prstGeom>
              <a:blipFill>
                <a:blip r:embed="rId18"/>
                <a:stretch>
                  <a:fillRect t="-7407" b="-18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제목 1">
            <a:extLst>
              <a:ext uri="{FF2B5EF4-FFF2-40B4-BE49-F238E27FC236}">
                <a16:creationId xmlns:a16="http://schemas.microsoft.com/office/drawing/2014/main" id="{38F8339F-61E0-7046-A7A8-499319D7BA44}"/>
              </a:ext>
            </a:extLst>
          </p:cNvPr>
          <p:cNvSpPr txBox="1">
            <a:spLocks/>
          </p:cNvSpPr>
          <p:nvPr/>
        </p:nvSpPr>
        <p:spPr>
          <a:xfrm>
            <a:off x="-12961" y="0"/>
            <a:ext cx="12217921" cy="7233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/>
              <a:t>신경망에서의 </a:t>
            </a:r>
            <a:r>
              <a:rPr lang="ko-KR" altLang="en-US" sz="3200" b="1" dirty="0" err="1"/>
              <a:t>정방향</a:t>
            </a:r>
            <a:r>
              <a:rPr lang="ko-KR" altLang="en-US" sz="3200" b="1" dirty="0"/>
              <a:t> 전파</a:t>
            </a:r>
            <a:endParaRPr lang="ko-KR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2452D0-64E8-49C8-8CA3-912206969C1E}"/>
                  </a:ext>
                </a:extLst>
              </p:cNvPr>
              <p:cNvSpPr txBox="1"/>
              <p:nvPr/>
            </p:nvSpPr>
            <p:spPr>
              <a:xfrm>
                <a:off x="891491" y="2421516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2452D0-64E8-49C8-8CA3-912206969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91" y="2421516"/>
                <a:ext cx="88030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CB2C06-EC03-4780-9581-A22759C65047}"/>
                  </a:ext>
                </a:extLst>
              </p:cNvPr>
              <p:cNvSpPr txBox="1"/>
              <p:nvPr/>
            </p:nvSpPr>
            <p:spPr>
              <a:xfrm>
                <a:off x="855856" y="4418311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CB2C06-EC03-4780-9581-A22759C6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856" y="4418311"/>
                <a:ext cx="88030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D89FEEF-BB90-421D-A4EF-9E81C4071960}"/>
                  </a:ext>
                </a:extLst>
              </p:cNvPr>
              <p:cNvSpPr txBox="1"/>
              <p:nvPr/>
            </p:nvSpPr>
            <p:spPr>
              <a:xfrm>
                <a:off x="4026799" y="1851693"/>
                <a:ext cx="88030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D89FEEF-BB90-421D-A4EF-9E81C4071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99" y="1851693"/>
                <a:ext cx="880306" cy="307777"/>
              </a:xfrm>
              <a:prstGeom prst="rect">
                <a:avLst/>
              </a:prstGeom>
              <a:blipFill>
                <a:blip r:embed="rId2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1EAAC-8F42-47D9-880A-E551994064EF}"/>
                  </a:ext>
                </a:extLst>
              </p:cNvPr>
              <p:cNvSpPr txBox="1"/>
              <p:nvPr/>
            </p:nvSpPr>
            <p:spPr>
              <a:xfrm>
                <a:off x="3957528" y="4386555"/>
                <a:ext cx="88030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1EAAC-8F42-47D9-880A-E5519940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28" y="4386555"/>
                <a:ext cx="880306" cy="307777"/>
              </a:xfrm>
              <a:prstGeom prst="rect">
                <a:avLst/>
              </a:prstGeom>
              <a:blipFill>
                <a:blip r:embed="rId2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FC88B4-6EE6-4D5F-A7D0-8ED49AAF4CC7}"/>
                  </a:ext>
                </a:extLst>
              </p:cNvPr>
              <p:cNvSpPr txBox="1"/>
              <p:nvPr/>
            </p:nvSpPr>
            <p:spPr>
              <a:xfrm>
                <a:off x="5265758" y="3785143"/>
                <a:ext cx="177283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x-non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4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  <m:r>
                            <a:rPr lang="en-US" altLang="ko-KR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x-non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FC88B4-6EE6-4D5F-A7D0-8ED49AAF4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758" y="3785143"/>
                <a:ext cx="177283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D1F897C-188E-479D-B614-FD69D4F59701}"/>
                  </a:ext>
                </a:extLst>
              </p:cNvPr>
              <p:cNvSpPr txBox="1"/>
              <p:nvPr/>
            </p:nvSpPr>
            <p:spPr>
              <a:xfrm>
                <a:off x="7475171" y="3130004"/>
                <a:ext cx="880306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D1F897C-188E-479D-B614-FD69D4F59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71" y="3130004"/>
                <a:ext cx="880306" cy="307777"/>
              </a:xfrm>
              <a:prstGeom prst="rect">
                <a:avLst/>
              </a:prstGeom>
              <a:blipFill>
                <a:blip r:embed="rId2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150F7BB-9359-4850-B6C9-7769071A620D}"/>
              </a:ext>
            </a:extLst>
          </p:cNvPr>
          <p:cNvCxnSpPr>
            <a:cxnSpLocks/>
          </p:cNvCxnSpPr>
          <p:nvPr/>
        </p:nvCxnSpPr>
        <p:spPr>
          <a:xfrm>
            <a:off x="421599" y="6328766"/>
            <a:ext cx="11584247" cy="5329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5D2FB36-6B78-4C77-99C7-D08314E5ECD9}"/>
              </a:ext>
            </a:extLst>
          </p:cNvPr>
          <p:cNvSpPr txBox="1"/>
          <p:nvPr/>
        </p:nvSpPr>
        <p:spPr>
          <a:xfrm>
            <a:off x="7415073" y="5920957"/>
            <a:ext cx="428162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정방향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전파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kumimoji="1" lang="ko-KR" altLang="en-US" b="1" dirty="0">
                <a:latin typeface="+mn-ea"/>
              </a:rPr>
              <a:t>국소적 계산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결과를 전달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7E47B9-790B-4D94-80DF-B2045A6A0BDD}"/>
              </a:ext>
            </a:extLst>
          </p:cNvPr>
          <p:cNvSpPr txBox="1"/>
          <p:nvPr/>
        </p:nvSpPr>
        <p:spPr>
          <a:xfrm>
            <a:off x="9895693" y="2752407"/>
            <a:ext cx="211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손실함수</a:t>
            </a:r>
            <a:r>
              <a:rPr lang="en-US" altLang="ko-KR" sz="1800" b="1" dirty="0">
                <a:solidFill>
                  <a:schemeClr val="tx1"/>
                </a:solidFill>
              </a:rPr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788178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2C3546-F4AC-AF44-8E4D-39C010246BE8}"/>
              </a:ext>
            </a:extLst>
          </p:cNvPr>
          <p:cNvCxnSpPr>
            <a:cxnSpLocks/>
            <a:stCxn id="3" idx="6"/>
            <a:endCxn id="84" idx="2"/>
          </p:cNvCxnSpPr>
          <p:nvPr/>
        </p:nvCxnSpPr>
        <p:spPr>
          <a:xfrm>
            <a:off x="1307859" y="3536193"/>
            <a:ext cx="1243711" cy="13788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314064-A5B9-9C4C-BCEB-DEA9CA7E4C7E}"/>
              </a:ext>
            </a:extLst>
          </p:cNvPr>
          <p:cNvCxnSpPr>
            <a:cxnSpLocks/>
            <a:stCxn id="3" idx="6"/>
            <a:endCxn id="62" idx="2"/>
          </p:cNvCxnSpPr>
          <p:nvPr/>
        </p:nvCxnSpPr>
        <p:spPr>
          <a:xfrm flipV="1">
            <a:off x="1307859" y="2367413"/>
            <a:ext cx="1220010" cy="1168780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E97FCD-C51A-134D-B0BD-7380E3B0C3EA}"/>
              </a:ext>
            </a:extLst>
          </p:cNvPr>
          <p:cNvCxnSpPr>
            <a:cxnSpLocks/>
            <a:stCxn id="83" idx="6"/>
            <a:endCxn id="99" idx="2"/>
          </p:cNvCxnSpPr>
          <p:nvPr/>
        </p:nvCxnSpPr>
        <p:spPr>
          <a:xfrm flipV="1">
            <a:off x="4776929" y="3615579"/>
            <a:ext cx="1307576" cy="1249457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ACD16B0-F3E6-C644-B475-9583484B9DE0}"/>
              </a:ext>
            </a:extLst>
          </p:cNvPr>
          <p:cNvCxnSpPr>
            <a:cxnSpLocks/>
            <a:stCxn id="62" idx="6"/>
            <a:endCxn id="99" idx="2"/>
          </p:cNvCxnSpPr>
          <p:nvPr/>
        </p:nvCxnSpPr>
        <p:spPr>
          <a:xfrm>
            <a:off x="4776929" y="2367413"/>
            <a:ext cx="1307576" cy="12481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D9BE24C-6A2C-9846-A222-154EBFDD8083}"/>
              </a:ext>
            </a:extLst>
          </p:cNvPr>
          <p:cNvSpPr/>
          <p:nvPr/>
        </p:nvSpPr>
        <p:spPr>
          <a:xfrm>
            <a:off x="315310" y="3036001"/>
            <a:ext cx="992549" cy="10003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/>
              <p:nvPr/>
            </p:nvSpPr>
            <p:spPr>
              <a:xfrm>
                <a:off x="284041" y="3276374"/>
                <a:ext cx="1082528" cy="514054"/>
              </a:xfrm>
              <a:prstGeom prst="rect">
                <a:avLst/>
              </a:prstGeom>
              <a:ln>
                <a:noFill/>
              </a:ln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0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1" y="3276374"/>
                <a:ext cx="1082528" cy="514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F5CC867E-C6A7-6B46-9E23-2DD165468048}"/>
              </a:ext>
            </a:extLst>
          </p:cNvPr>
          <p:cNvSpPr/>
          <p:nvPr/>
        </p:nvSpPr>
        <p:spPr>
          <a:xfrm>
            <a:off x="2527869" y="1241051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/>
              <p:nvPr/>
            </p:nvSpPr>
            <p:spPr>
              <a:xfrm>
                <a:off x="2551569" y="2040193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569" y="2040193"/>
                <a:ext cx="753085" cy="75448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/>
              <p:nvPr/>
            </p:nvSpPr>
            <p:spPr>
              <a:xfrm>
                <a:off x="3998150" y="2044407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0" y="2044407"/>
                <a:ext cx="768480" cy="75448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01294CF-DC1E-1D4C-9FA1-D5AD5D677CE2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3304655" y="2417435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/>
              <p:nvPr/>
            </p:nvSpPr>
            <p:spPr>
              <a:xfrm>
                <a:off x="3263339" y="182433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39" y="1824330"/>
                <a:ext cx="853261" cy="536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C4B387CA-B69A-0046-9388-0F28CB4C1544}"/>
              </a:ext>
            </a:extLst>
          </p:cNvPr>
          <p:cNvSpPr/>
          <p:nvPr/>
        </p:nvSpPr>
        <p:spPr>
          <a:xfrm>
            <a:off x="2527869" y="3738674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/>
              <p:nvPr/>
            </p:nvSpPr>
            <p:spPr>
              <a:xfrm>
                <a:off x="2551570" y="4537816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570" y="4537816"/>
                <a:ext cx="753085" cy="75448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/>
              <p:nvPr/>
            </p:nvSpPr>
            <p:spPr>
              <a:xfrm>
                <a:off x="3998150" y="4542030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0" y="4542030"/>
                <a:ext cx="768480" cy="7544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4C48A8-C6D4-BC4E-A752-ACC938BDBABC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304655" y="4915059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/>
              <p:nvPr/>
            </p:nvSpPr>
            <p:spPr>
              <a:xfrm>
                <a:off x="3236278" y="437939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278" y="4379390"/>
                <a:ext cx="853261" cy="536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D4C6182E-00C8-5A4B-8237-6A629F3D71A7}"/>
              </a:ext>
            </a:extLst>
          </p:cNvPr>
          <p:cNvSpPr/>
          <p:nvPr/>
        </p:nvSpPr>
        <p:spPr>
          <a:xfrm>
            <a:off x="6071313" y="2439193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/>
              <p:nvPr/>
            </p:nvSpPr>
            <p:spPr>
              <a:xfrm>
                <a:off x="6084505" y="3238336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05" y="3238336"/>
                <a:ext cx="753085" cy="75448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/>
              <p:nvPr/>
            </p:nvSpPr>
            <p:spPr>
              <a:xfrm>
                <a:off x="7531084" y="3242550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84" y="3242550"/>
                <a:ext cx="768480" cy="754485"/>
              </a:xfrm>
              <a:prstGeom prst="ellipse">
                <a:avLst/>
              </a:prstGeom>
              <a:blipFill>
                <a:blip r:embed="rId11"/>
                <a:stretch>
                  <a:fillRect r="-22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9BD86DA-81BC-4D4F-B6E3-E7ED768EB72B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>
            <a:off x="6837588" y="3615578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/>
              <p:nvPr/>
            </p:nvSpPr>
            <p:spPr>
              <a:xfrm>
                <a:off x="6771312" y="3079969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312" y="3079969"/>
                <a:ext cx="853261" cy="536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85ED5E5C-0DCF-FC4C-919A-AB687DD5717E}"/>
              </a:ext>
            </a:extLst>
          </p:cNvPr>
          <p:cNvGrpSpPr/>
          <p:nvPr/>
        </p:nvGrpSpPr>
        <p:grpSpPr>
          <a:xfrm>
            <a:off x="10670196" y="3965853"/>
            <a:ext cx="675386" cy="1289231"/>
            <a:chOff x="2599183" y="1971831"/>
            <a:chExt cx="675386" cy="1289231"/>
          </a:xfrm>
          <a:solidFill>
            <a:schemeClr val="bg1"/>
          </a:solidFill>
        </p:grpSpPr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60FC667-7227-784B-893F-1AEDEC40F83D}"/>
                </a:ext>
              </a:extLst>
            </p:cNvPr>
            <p:cNvSpPr/>
            <p:nvPr/>
          </p:nvSpPr>
          <p:spPr>
            <a:xfrm>
              <a:off x="2599183" y="2861300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9B1D7515-EE4C-AF4F-AC4B-ED05CAD0A6BE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>
              <a:off x="2936876" y="1971831"/>
              <a:ext cx="0" cy="889469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BA577EF-D2F7-1F47-A81F-91E1104FFE5F}"/>
                  </a:ext>
                </a:extLst>
              </p:cNvPr>
              <p:cNvSpPr/>
              <p:nvPr/>
            </p:nvSpPr>
            <p:spPr>
              <a:xfrm>
                <a:off x="1315778" y="2793862"/>
                <a:ext cx="9666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7BA577EF-D2F7-1F47-A81F-91E1104FF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78" y="2793862"/>
                <a:ext cx="966662" cy="338554"/>
              </a:xfrm>
              <a:prstGeom prst="rect">
                <a:avLst/>
              </a:prstGeom>
              <a:blipFill>
                <a:blip r:embed="rId13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06FD6F-017E-144B-988E-629150A162E6}"/>
                  </a:ext>
                </a:extLst>
              </p:cNvPr>
              <p:cNvSpPr/>
              <p:nvPr/>
            </p:nvSpPr>
            <p:spPr>
              <a:xfrm>
                <a:off x="1331644" y="4092920"/>
                <a:ext cx="103274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-2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506FD6F-017E-144B-988E-629150A16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4" y="4092920"/>
                <a:ext cx="1032746" cy="338554"/>
              </a:xfrm>
              <a:prstGeom prst="rect">
                <a:avLst/>
              </a:prstGeom>
              <a:blipFill>
                <a:blip r:embed="rId14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600141BE-B0C1-6D4C-9BB6-9B0D5C9E0749}"/>
                  </a:ext>
                </a:extLst>
              </p:cNvPr>
              <p:cNvSpPr/>
              <p:nvPr/>
            </p:nvSpPr>
            <p:spPr>
              <a:xfrm>
                <a:off x="4917226" y="2793862"/>
                <a:ext cx="92721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1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600141BE-B0C1-6D4C-9BB6-9B0D5C9E0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26" y="2793862"/>
                <a:ext cx="927210" cy="338554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E347E17-111F-2244-8241-CB60FC072CF6}"/>
                  </a:ext>
                </a:extLst>
              </p:cNvPr>
              <p:cNvSpPr/>
              <p:nvPr/>
            </p:nvSpPr>
            <p:spPr>
              <a:xfrm>
                <a:off x="4952903" y="4079757"/>
                <a:ext cx="86818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x-non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= 0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6E347E17-111F-2244-8241-CB60FC072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03" y="4079757"/>
                <a:ext cx="868189" cy="338554"/>
              </a:xfrm>
              <a:prstGeom prst="rect">
                <a:avLst/>
              </a:prstGeom>
              <a:blipFill>
                <a:blip r:embed="rId16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EB17D40-4BD8-5741-AF38-2FE45E74E9F0}"/>
              </a:ext>
            </a:extLst>
          </p:cNvPr>
          <p:cNvGrpSpPr/>
          <p:nvPr/>
        </p:nvGrpSpPr>
        <p:grpSpPr>
          <a:xfrm>
            <a:off x="1852483" y="4950269"/>
            <a:ext cx="1017265" cy="708091"/>
            <a:chOff x="3139845" y="2424482"/>
            <a:chExt cx="1017265" cy="708091"/>
          </a:xfrm>
          <a:solidFill>
            <a:schemeClr val="bg1"/>
          </a:solidFill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A5695EA8-A9E5-9F49-A3CC-AF8F3469A5E1}"/>
                </a:ext>
              </a:extLst>
            </p:cNvPr>
            <p:cNvSpPr/>
            <p:nvPr/>
          </p:nvSpPr>
          <p:spPr>
            <a:xfrm>
              <a:off x="3139845" y="2732811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4" name="직선 연결선[R] 203">
              <a:extLst>
                <a:ext uri="{FF2B5EF4-FFF2-40B4-BE49-F238E27FC236}">
                  <a16:creationId xmlns:a16="http://schemas.microsoft.com/office/drawing/2014/main" id="{37378C15-3F9F-8C44-AC52-186B5509DF3A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 flipH="1">
              <a:off x="3477538" y="2424482"/>
              <a:ext cx="679572" cy="308329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121DA036-8731-1140-B045-954FA1111C0D}"/>
              </a:ext>
            </a:extLst>
          </p:cNvPr>
          <p:cNvGrpSpPr/>
          <p:nvPr/>
        </p:nvGrpSpPr>
        <p:grpSpPr>
          <a:xfrm>
            <a:off x="6123353" y="3798758"/>
            <a:ext cx="675386" cy="941515"/>
            <a:chOff x="2556469" y="2010299"/>
            <a:chExt cx="675386" cy="941515"/>
          </a:xfrm>
          <a:solidFill>
            <a:schemeClr val="bg1"/>
          </a:solidFill>
        </p:grpSpPr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DD064DB0-94E0-094A-AD18-F4F62F04826A}"/>
                </a:ext>
              </a:extLst>
            </p:cNvPr>
            <p:cNvSpPr/>
            <p:nvPr/>
          </p:nvSpPr>
          <p:spPr>
            <a:xfrm>
              <a:off x="2556469" y="2552052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9" name="직선 연결선[R] 238">
              <a:extLst>
                <a:ext uri="{FF2B5EF4-FFF2-40B4-BE49-F238E27FC236}">
                  <a16:creationId xmlns:a16="http://schemas.microsoft.com/office/drawing/2014/main" id="{0093298A-A29D-8C45-A7A3-972E33B00404}"/>
                </a:ext>
              </a:extLst>
            </p:cNvPr>
            <p:cNvCxnSpPr>
              <a:cxnSpLocks/>
              <a:endCxn id="238" idx="0"/>
            </p:cNvCxnSpPr>
            <p:nvPr/>
          </p:nvCxnSpPr>
          <p:spPr>
            <a:xfrm>
              <a:off x="2894162" y="2010299"/>
              <a:ext cx="0" cy="541753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F719647F-D660-4341-B296-AAC26789E478}"/>
              </a:ext>
            </a:extLst>
          </p:cNvPr>
          <p:cNvGrpSpPr/>
          <p:nvPr/>
        </p:nvGrpSpPr>
        <p:grpSpPr>
          <a:xfrm>
            <a:off x="7593880" y="3788355"/>
            <a:ext cx="675386" cy="941515"/>
            <a:chOff x="2556469" y="2010299"/>
            <a:chExt cx="675386" cy="941515"/>
          </a:xfrm>
          <a:solidFill>
            <a:schemeClr val="bg1"/>
          </a:solidFill>
        </p:grpSpPr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F6F622F7-106C-F54B-B528-F539BEAF2C31}"/>
                </a:ext>
              </a:extLst>
            </p:cNvPr>
            <p:cNvSpPr/>
            <p:nvPr/>
          </p:nvSpPr>
          <p:spPr>
            <a:xfrm>
              <a:off x="2556469" y="2552052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4" name="직선 연결선[R] 243">
              <a:extLst>
                <a:ext uri="{FF2B5EF4-FFF2-40B4-BE49-F238E27FC236}">
                  <a16:creationId xmlns:a16="http://schemas.microsoft.com/office/drawing/2014/main" id="{492E56FB-67D7-1F46-9B07-23939223D866}"/>
                </a:ext>
              </a:extLst>
            </p:cNvPr>
            <p:cNvCxnSpPr>
              <a:cxnSpLocks/>
              <a:endCxn id="243" idx="0"/>
            </p:cNvCxnSpPr>
            <p:nvPr/>
          </p:nvCxnSpPr>
          <p:spPr>
            <a:xfrm>
              <a:off x="2894162" y="2010299"/>
              <a:ext cx="0" cy="541753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2E444A62-28D0-F044-949D-EA14637EF257}"/>
              </a:ext>
            </a:extLst>
          </p:cNvPr>
          <p:cNvGrpSpPr/>
          <p:nvPr/>
        </p:nvGrpSpPr>
        <p:grpSpPr>
          <a:xfrm flipH="1">
            <a:off x="4509887" y="4963489"/>
            <a:ext cx="1017265" cy="708091"/>
            <a:chOff x="3139845" y="2424482"/>
            <a:chExt cx="1017265" cy="708091"/>
          </a:xfrm>
          <a:solidFill>
            <a:schemeClr val="bg1"/>
          </a:solidFill>
        </p:grpSpPr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3F15C81F-D6EE-134C-BC40-7D7877360DF6}"/>
                </a:ext>
              </a:extLst>
            </p:cNvPr>
            <p:cNvSpPr/>
            <p:nvPr/>
          </p:nvSpPr>
          <p:spPr>
            <a:xfrm>
              <a:off x="3139845" y="2732811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9" name="직선 연결선[R] 248">
              <a:extLst>
                <a:ext uri="{FF2B5EF4-FFF2-40B4-BE49-F238E27FC236}">
                  <a16:creationId xmlns:a16="http://schemas.microsoft.com/office/drawing/2014/main" id="{F7F7665F-E54D-634B-9677-7C00A2ACCFF6}"/>
                </a:ext>
              </a:extLst>
            </p:cNvPr>
            <p:cNvCxnSpPr>
              <a:cxnSpLocks/>
              <a:endCxn id="248" idx="0"/>
            </p:cNvCxnSpPr>
            <p:nvPr/>
          </p:nvCxnSpPr>
          <p:spPr>
            <a:xfrm flipH="1">
              <a:off x="3477538" y="2424482"/>
              <a:ext cx="679572" cy="308329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3C9C2517-820D-5947-A983-2423BCF193FE}"/>
              </a:ext>
            </a:extLst>
          </p:cNvPr>
          <p:cNvGrpSpPr/>
          <p:nvPr/>
        </p:nvGrpSpPr>
        <p:grpSpPr>
          <a:xfrm flipV="1">
            <a:off x="1826209" y="1697325"/>
            <a:ext cx="1017265" cy="708091"/>
            <a:chOff x="3139845" y="2424482"/>
            <a:chExt cx="1017265" cy="708091"/>
          </a:xfrm>
          <a:solidFill>
            <a:schemeClr val="bg1"/>
          </a:solidFill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B98CC9FF-9094-9644-9E32-D983E5430E62}"/>
                </a:ext>
              </a:extLst>
            </p:cNvPr>
            <p:cNvSpPr/>
            <p:nvPr/>
          </p:nvSpPr>
          <p:spPr>
            <a:xfrm>
              <a:off x="3139845" y="2732811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2" name="직선 연결선[R] 251">
              <a:extLst>
                <a:ext uri="{FF2B5EF4-FFF2-40B4-BE49-F238E27FC236}">
                  <a16:creationId xmlns:a16="http://schemas.microsoft.com/office/drawing/2014/main" id="{D7CB129F-B1F2-0C41-AC4F-0BAA35223579}"/>
                </a:ext>
              </a:extLst>
            </p:cNvPr>
            <p:cNvCxnSpPr>
              <a:cxnSpLocks/>
              <a:endCxn id="251" idx="0"/>
            </p:cNvCxnSpPr>
            <p:nvPr/>
          </p:nvCxnSpPr>
          <p:spPr>
            <a:xfrm flipH="1">
              <a:off x="3477538" y="2424482"/>
              <a:ext cx="679572" cy="308329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FA1B7F5F-16AB-8940-8133-2EAF97E34E41}"/>
              </a:ext>
            </a:extLst>
          </p:cNvPr>
          <p:cNvGrpSpPr/>
          <p:nvPr/>
        </p:nvGrpSpPr>
        <p:grpSpPr>
          <a:xfrm flipH="1" flipV="1">
            <a:off x="4483613" y="1710545"/>
            <a:ext cx="1017265" cy="708091"/>
            <a:chOff x="3139845" y="2424482"/>
            <a:chExt cx="1017265" cy="708091"/>
          </a:xfrm>
          <a:solidFill>
            <a:schemeClr val="bg1"/>
          </a:solidFill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06FFEFDC-BFE8-EC44-82A0-9DB376A068E4}"/>
                </a:ext>
              </a:extLst>
            </p:cNvPr>
            <p:cNvSpPr/>
            <p:nvPr/>
          </p:nvSpPr>
          <p:spPr>
            <a:xfrm>
              <a:off x="3139845" y="2732811"/>
              <a:ext cx="675386" cy="399762"/>
            </a:xfrm>
            <a:prstGeom prst="rect">
              <a:avLst/>
            </a:prstGeom>
            <a:grpFill/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5" name="직선 연결선[R] 254">
              <a:extLst>
                <a:ext uri="{FF2B5EF4-FFF2-40B4-BE49-F238E27FC236}">
                  <a16:creationId xmlns:a16="http://schemas.microsoft.com/office/drawing/2014/main" id="{6A26732B-4B0E-C64A-AC35-01ADBA8DBC55}"/>
                </a:ext>
              </a:extLst>
            </p:cNvPr>
            <p:cNvCxnSpPr>
              <a:cxnSpLocks/>
              <a:endCxn id="254" idx="0"/>
            </p:cNvCxnSpPr>
            <p:nvPr/>
          </p:nvCxnSpPr>
          <p:spPr>
            <a:xfrm flipH="1">
              <a:off x="3477538" y="2424482"/>
              <a:ext cx="679572" cy="308329"/>
            </a:xfrm>
            <a:prstGeom prst="line">
              <a:avLst/>
            </a:prstGeom>
            <a:grpFill/>
            <a:ln>
              <a:headEnd type="triangle"/>
              <a:tailEnd type="none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256" name="제목 1">
            <a:extLst>
              <a:ext uri="{FF2B5EF4-FFF2-40B4-BE49-F238E27FC236}">
                <a16:creationId xmlns:a16="http://schemas.microsoft.com/office/drawing/2014/main" id="{38F8339F-61E0-7046-A7A8-499319D7BA44}"/>
              </a:ext>
            </a:extLst>
          </p:cNvPr>
          <p:cNvSpPr txBox="1">
            <a:spLocks/>
          </p:cNvSpPr>
          <p:nvPr/>
        </p:nvSpPr>
        <p:spPr>
          <a:xfrm>
            <a:off x="-12961" y="0"/>
            <a:ext cx="12217921" cy="7233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/>
              <a:t>신경망에서의 </a:t>
            </a:r>
            <a:r>
              <a:rPr lang="ko-KR" altLang="en-US" sz="3200" b="1" dirty="0" err="1"/>
              <a:t>정방향</a:t>
            </a:r>
            <a:r>
              <a:rPr lang="ko-KR" altLang="en-US" sz="3200" b="1" dirty="0"/>
              <a:t> 전파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57A28C-D992-E540-B088-4F5D03F60B25}"/>
              </a:ext>
            </a:extLst>
          </p:cNvPr>
          <p:cNvSpPr txBox="1"/>
          <p:nvPr/>
        </p:nvSpPr>
        <p:spPr>
          <a:xfrm>
            <a:off x="2005204" y="17150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1DB109-A799-EE4F-BE4B-505CBC4221BE}"/>
              </a:ext>
            </a:extLst>
          </p:cNvPr>
          <p:cNvSpPr txBox="1"/>
          <p:nvPr/>
        </p:nvSpPr>
        <p:spPr>
          <a:xfrm>
            <a:off x="5022358" y="16995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733880-ED46-C443-8AF6-31B44878DE6B}"/>
              </a:ext>
            </a:extLst>
          </p:cNvPr>
          <p:cNvSpPr txBox="1"/>
          <p:nvPr/>
        </p:nvSpPr>
        <p:spPr>
          <a:xfrm>
            <a:off x="6314898" y="43531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55E10D-A59D-A648-A298-AFE4C02AB175}"/>
              </a:ext>
            </a:extLst>
          </p:cNvPr>
          <p:cNvSpPr txBox="1"/>
          <p:nvPr/>
        </p:nvSpPr>
        <p:spPr>
          <a:xfrm>
            <a:off x="7775921" y="43628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EA1FF0-74CD-1846-882F-1D5388AC8071}"/>
              </a:ext>
            </a:extLst>
          </p:cNvPr>
          <p:cNvSpPr txBox="1"/>
          <p:nvPr/>
        </p:nvSpPr>
        <p:spPr>
          <a:xfrm>
            <a:off x="10788919" y="486955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en-US" altLang="ko-Kore-KR" dirty="0">
                <a:solidFill>
                  <a:srgbClr val="FF0000"/>
                </a:solidFill>
              </a:rPr>
              <a:t>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B8600-D050-4A4C-8762-23E8F46CECAA}"/>
              </a:ext>
            </a:extLst>
          </p:cNvPr>
          <p:cNvSpPr txBox="1"/>
          <p:nvPr/>
        </p:nvSpPr>
        <p:spPr>
          <a:xfrm>
            <a:off x="2005204" y="527222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-6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D8FDB9-6B3E-E644-9657-75106BEA68F2}"/>
              </a:ext>
            </a:extLst>
          </p:cNvPr>
          <p:cNvSpPr txBox="1"/>
          <p:nvPr/>
        </p:nvSpPr>
        <p:spPr>
          <a:xfrm>
            <a:off x="5038872" y="52850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0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2452D0-64E8-49C8-8CA3-912206969C1E}"/>
                  </a:ext>
                </a:extLst>
              </p:cNvPr>
              <p:cNvSpPr txBox="1"/>
              <p:nvPr/>
            </p:nvSpPr>
            <p:spPr>
              <a:xfrm>
                <a:off x="1750023" y="1348048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B2452D0-64E8-49C8-8CA3-912206969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23" y="1348048"/>
                <a:ext cx="880306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CB2C06-EC03-4780-9581-A22759C65047}"/>
                  </a:ext>
                </a:extLst>
              </p:cNvPr>
              <p:cNvSpPr txBox="1"/>
              <p:nvPr/>
            </p:nvSpPr>
            <p:spPr>
              <a:xfrm>
                <a:off x="1780790" y="5616511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CB2C06-EC03-4780-9581-A22759C6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790" y="5616511"/>
                <a:ext cx="880306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D89FEEF-BB90-421D-A4EF-9E81C4071960}"/>
                  </a:ext>
                </a:extLst>
              </p:cNvPr>
              <p:cNvSpPr txBox="1"/>
              <p:nvPr/>
            </p:nvSpPr>
            <p:spPr>
              <a:xfrm>
                <a:off x="4737857" y="1342005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D89FEEF-BB90-421D-A4EF-9E81C4071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857" y="1342005"/>
                <a:ext cx="880306" cy="338554"/>
              </a:xfrm>
              <a:prstGeom prst="rect">
                <a:avLst/>
              </a:prstGeom>
              <a:blipFill>
                <a:blip r:embed="rId19"/>
                <a:stretch>
                  <a:fillRect r="-6207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1EAAC-8F42-47D9-880A-E551994064EF}"/>
                  </a:ext>
                </a:extLst>
              </p:cNvPr>
              <p:cNvSpPr txBox="1"/>
              <p:nvPr/>
            </p:nvSpPr>
            <p:spPr>
              <a:xfrm>
                <a:off x="4766630" y="5625398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361EAAC-8F42-47D9-880A-E5519940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630" y="5625398"/>
                <a:ext cx="880306" cy="338554"/>
              </a:xfrm>
              <a:prstGeom prst="rect">
                <a:avLst/>
              </a:prstGeom>
              <a:blipFill>
                <a:blip r:embed="rId20"/>
                <a:stretch>
                  <a:fillRect r="-4861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FC88B4-6EE6-4D5F-A7D0-8ED49AAF4CC7}"/>
                  </a:ext>
                </a:extLst>
              </p:cNvPr>
              <p:cNvSpPr txBox="1"/>
              <p:nvPr/>
            </p:nvSpPr>
            <p:spPr>
              <a:xfrm>
                <a:off x="5596953" y="4779519"/>
                <a:ext cx="1726930" cy="30777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x-non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ko-KR" altLang="en-US" sz="14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  <m:r>
                            <a:rPr lang="en-US" altLang="ko-KR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x-none" sz="1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x-non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x-non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6FC88B4-6EE6-4D5F-A7D0-8ED49AAF4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953" y="4779519"/>
                <a:ext cx="1726930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D1F897C-188E-479D-B614-FD69D4F59701}"/>
                  </a:ext>
                </a:extLst>
              </p:cNvPr>
              <p:cNvSpPr txBox="1"/>
              <p:nvPr/>
            </p:nvSpPr>
            <p:spPr>
              <a:xfrm>
                <a:off x="7507734" y="4782349"/>
                <a:ext cx="880306" cy="33855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x-non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D1F897C-188E-479D-B614-FD69D4F59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34" y="4782349"/>
                <a:ext cx="880306" cy="338554"/>
              </a:xfrm>
              <a:prstGeom prst="rect">
                <a:avLst/>
              </a:prstGeom>
              <a:blipFill>
                <a:blip r:embed="rId22"/>
                <a:stretch>
                  <a:fillRect r="-9028"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69B2A87-4D73-49CF-854C-2210F26A221A}"/>
              </a:ext>
            </a:extLst>
          </p:cNvPr>
          <p:cNvCxnSpPr>
            <a:cxnSpLocks/>
          </p:cNvCxnSpPr>
          <p:nvPr/>
        </p:nvCxnSpPr>
        <p:spPr>
          <a:xfrm>
            <a:off x="421599" y="6328766"/>
            <a:ext cx="11584247" cy="53293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F3EDA56-C7D3-479F-AE9F-1381B94FC981}"/>
              </a:ext>
            </a:extLst>
          </p:cNvPr>
          <p:cNvSpPr txBox="1"/>
          <p:nvPr/>
        </p:nvSpPr>
        <p:spPr>
          <a:xfrm>
            <a:off x="7415073" y="5920957"/>
            <a:ext cx="4281627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정방향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전파 </a:t>
            </a: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: </a:t>
            </a:r>
            <a:r>
              <a:rPr kumimoji="1" lang="ko-KR" altLang="en-US" b="1" dirty="0">
                <a:latin typeface="+mn-ea"/>
              </a:rPr>
              <a:t>국소적 계산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결과를 전달</a:t>
            </a:r>
            <a:endParaRPr kumimoji="1" lang="en-US" altLang="ko-KR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55989CE-0315-492F-A083-90C13C0E5761}"/>
                  </a:ext>
                </a:extLst>
              </p:cNvPr>
              <p:cNvSpPr/>
              <p:nvPr/>
            </p:nvSpPr>
            <p:spPr>
              <a:xfrm>
                <a:off x="9756786" y="3121739"/>
                <a:ext cx="2361525" cy="9876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m:t> , 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−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ko-Kore-KR" altLang="en-US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455989CE-0315-492F-A083-90C13C0E5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6" y="3121739"/>
                <a:ext cx="2361525" cy="9876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DAE20D6-A0C4-421A-BAC0-FC344DA2DC66}"/>
              </a:ext>
            </a:extLst>
          </p:cNvPr>
          <p:cNvCxnSpPr>
            <a:cxnSpLocks/>
          </p:cNvCxnSpPr>
          <p:nvPr/>
        </p:nvCxnSpPr>
        <p:spPr>
          <a:xfrm>
            <a:off x="8469388" y="3615578"/>
            <a:ext cx="1257416" cy="0"/>
          </a:xfrm>
          <a:prstGeom prst="straightConnector1">
            <a:avLst/>
          </a:prstGeom>
          <a:ln w="38100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0E7FAAC-F21B-4083-9F61-227D94BCDA6E}"/>
                  </a:ext>
                </a:extLst>
              </p:cNvPr>
              <p:cNvSpPr/>
              <p:nvPr/>
            </p:nvSpPr>
            <p:spPr>
              <a:xfrm>
                <a:off x="8812863" y="3758105"/>
                <a:ext cx="107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ore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10</a:t>
                </a:r>
                <a:endParaRPr lang="ko-Kore-KR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0E7FAAC-F21B-4083-9F61-227D94BCD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863" y="3758105"/>
                <a:ext cx="1077282" cy="369332"/>
              </a:xfrm>
              <a:prstGeom prst="rect">
                <a:avLst/>
              </a:prstGeom>
              <a:blipFill>
                <a:blip r:embed="rId2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FD603C93-9D91-4FD0-B6A3-25B130044A2A}"/>
              </a:ext>
            </a:extLst>
          </p:cNvPr>
          <p:cNvSpPr txBox="1"/>
          <p:nvPr/>
        </p:nvSpPr>
        <p:spPr>
          <a:xfrm>
            <a:off x="9895693" y="2752407"/>
            <a:ext cx="211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손실함수</a:t>
            </a:r>
            <a:r>
              <a:rPr lang="en-US" altLang="ko-KR" sz="1800" b="1" dirty="0">
                <a:solidFill>
                  <a:schemeClr val="tx1"/>
                </a:solidFill>
              </a:rPr>
              <a:t> MSE</a:t>
            </a:r>
          </a:p>
        </p:txBody>
      </p:sp>
    </p:spTree>
    <p:extLst>
      <p:ext uri="{BB962C8B-B14F-4D97-AF65-F5344CB8AC3E}">
        <p14:creationId xmlns:p14="http://schemas.microsoft.com/office/powerpoint/2010/main" val="37694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2C3546-F4AC-AF44-8E4D-39C010246BE8}"/>
              </a:ext>
            </a:extLst>
          </p:cNvPr>
          <p:cNvCxnSpPr>
            <a:cxnSpLocks/>
            <a:stCxn id="3" idx="6"/>
            <a:endCxn id="84" idx="2"/>
          </p:cNvCxnSpPr>
          <p:nvPr/>
        </p:nvCxnSpPr>
        <p:spPr>
          <a:xfrm>
            <a:off x="1145809" y="3425664"/>
            <a:ext cx="1243711" cy="13788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314064-A5B9-9C4C-BCEB-DEA9CA7E4C7E}"/>
              </a:ext>
            </a:extLst>
          </p:cNvPr>
          <p:cNvCxnSpPr>
            <a:cxnSpLocks/>
            <a:stCxn id="3" idx="6"/>
            <a:endCxn id="62" idx="2"/>
          </p:cNvCxnSpPr>
          <p:nvPr/>
        </p:nvCxnSpPr>
        <p:spPr>
          <a:xfrm flipV="1">
            <a:off x="1145809" y="2256884"/>
            <a:ext cx="1220010" cy="1168780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E97FCD-C51A-134D-B0BD-7380E3B0C3EA}"/>
              </a:ext>
            </a:extLst>
          </p:cNvPr>
          <p:cNvCxnSpPr>
            <a:cxnSpLocks/>
            <a:stCxn id="83" idx="6"/>
            <a:endCxn id="99" idx="2"/>
          </p:cNvCxnSpPr>
          <p:nvPr/>
        </p:nvCxnSpPr>
        <p:spPr>
          <a:xfrm flipV="1">
            <a:off x="4614879" y="3505050"/>
            <a:ext cx="1307576" cy="1249457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ACD16B0-F3E6-C644-B475-9583484B9DE0}"/>
              </a:ext>
            </a:extLst>
          </p:cNvPr>
          <p:cNvCxnSpPr>
            <a:cxnSpLocks/>
            <a:stCxn id="62" idx="6"/>
            <a:endCxn id="99" idx="2"/>
          </p:cNvCxnSpPr>
          <p:nvPr/>
        </p:nvCxnSpPr>
        <p:spPr>
          <a:xfrm>
            <a:off x="4614879" y="2256884"/>
            <a:ext cx="1307576" cy="12481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D9BE24C-6A2C-9846-A222-154EBFDD8083}"/>
              </a:ext>
            </a:extLst>
          </p:cNvPr>
          <p:cNvSpPr/>
          <p:nvPr/>
        </p:nvSpPr>
        <p:spPr>
          <a:xfrm>
            <a:off x="153260" y="2925472"/>
            <a:ext cx="992549" cy="10003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/>
              <p:nvPr/>
            </p:nvSpPr>
            <p:spPr>
              <a:xfrm>
                <a:off x="121991" y="3165845"/>
                <a:ext cx="1082528" cy="514054"/>
              </a:xfrm>
              <a:prstGeom prst="rect">
                <a:avLst/>
              </a:prstGeom>
              <a:ln>
                <a:noFill/>
              </a:ln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0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91" y="3165845"/>
                <a:ext cx="1082528" cy="514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6BAA00-1D7E-7B44-A88F-D5AED6F59CCF}"/>
                  </a:ext>
                </a:extLst>
              </p:cNvPr>
              <p:cNvSpPr/>
              <p:nvPr/>
            </p:nvSpPr>
            <p:spPr>
              <a:xfrm>
                <a:off x="1153728" y="2683333"/>
                <a:ext cx="9666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6BAA00-1D7E-7B44-A88F-D5AED6F5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28" y="2683333"/>
                <a:ext cx="966662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5EA7209-12D8-9C46-A79B-F28D88FF5E47}"/>
                  </a:ext>
                </a:extLst>
              </p:cNvPr>
              <p:cNvSpPr/>
              <p:nvPr/>
            </p:nvSpPr>
            <p:spPr>
              <a:xfrm>
                <a:off x="1169594" y="3982391"/>
                <a:ext cx="103274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-2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5EA7209-12D8-9C46-A79B-F28D88FF5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94" y="3982391"/>
                <a:ext cx="103274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3AC00C-29D0-BF48-89CF-2B1A87E5D205}"/>
                  </a:ext>
                </a:extLst>
              </p:cNvPr>
              <p:cNvSpPr/>
              <p:nvPr/>
            </p:nvSpPr>
            <p:spPr>
              <a:xfrm>
                <a:off x="4755176" y="2683333"/>
                <a:ext cx="92721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1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3AC00C-29D0-BF48-89CF-2B1A87E5D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6" y="2683333"/>
                <a:ext cx="927210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CB7240-7DC6-5C40-B75D-AD0A38C68C5B}"/>
                  </a:ext>
                </a:extLst>
              </p:cNvPr>
              <p:cNvSpPr/>
              <p:nvPr/>
            </p:nvSpPr>
            <p:spPr>
              <a:xfrm>
                <a:off x="4790853" y="3969228"/>
                <a:ext cx="86818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x-non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= 0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CB7240-7DC6-5C40-B75D-AD0A38C68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53" y="3969228"/>
                <a:ext cx="868189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F5CC867E-C6A7-6B46-9E23-2DD165468048}"/>
              </a:ext>
            </a:extLst>
          </p:cNvPr>
          <p:cNvSpPr/>
          <p:nvPr/>
        </p:nvSpPr>
        <p:spPr>
          <a:xfrm>
            <a:off x="2365819" y="1130522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/>
              <p:nvPr/>
            </p:nvSpPr>
            <p:spPr>
              <a:xfrm>
                <a:off x="2389519" y="1929664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19" y="1929664"/>
                <a:ext cx="753085" cy="7544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/>
              <p:nvPr/>
            </p:nvSpPr>
            <p:spPr>
              <a:xfrm>
                <a:off x="3836100" y="1933878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00" y="1933878"/>
                <a:ext cx="768480" cy="7544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01294CF-DC1E-1D4C-9FA1-D5AD5D677CE2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3142605" y="2306906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/>
              <p:nvPr/>
            </p:nvSpPr>
            <p:spPr>
              <a:xfrm>
                <a:off x="3101289" y="1713801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89" y="1713801"/>
                <a:ext cx="853261" cy="536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C4B387CA-B69A-0046-9388-0F28CB4C1544}"/>
              </a:ext>
            </a:extLst>
          </p:cNvPr>
          <p:cNvSpPr/>
          <p:nvPr/>
        </p:nvSpPr>
        <p:spPr>
          <a:xfrm>
            <a:off x="2365819" y="3628145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/>
              <p:nvPr/>
            </p:nvSpPr>
            <p:spPr>
              <a:xfrm>
                <a:off x="2389520" y="4427287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20" y="4427287"/>
                <a:ext cx="753085" cy="7544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/>
              <p:nvPr/>
            </p:nvSpPr>
            <p:spPr>
              <a:xfrm>
                <a:off x="3836100" y="4431501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00" y="4431501"/>
                <a:ext cx="768480" cy="7544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4C48A8-C6D4-BC4E-A752-ACC938BDBABC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142605" y="4804530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/>
              <p:nvPr/>
            </p:nvSpPr>
            <p:spPr>
              <a:xfrm>
                <a:off x="3074228" y="4268861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8" y="4268861"/>
                <a:ext cx="853261" cy="536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D4C6182E-00C8-5A4B-8237-6A629F3D71A7}"/>
              </a:ext>
            </a:extLst>
          </p:cNvPr>
          <p:cNvSpPr/>
          <p:nvPr/>
        </p:nvSpPr>
        <p:spPr>
          <a:xfrm>
            <a:off x="5909263" y="2328664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/>
              <p:nvPr/>
            </p:nvSpPr>
            <p:spPr>
              <a:xfrm>
                <a:off x="5922455" y="3127807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55" y="3127807"/>
                <a:ext cx="753085" cy="7544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/>
              <p:nvPr/>
            </p:nvSpPr>
            <p:spPr>
              <a:xfrm>
                <a:off x="7369034" y="3132021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034" y="3132021"/>
                <a:ext cx="768480" cy="754485"/>
              </a:xfrm>
              <a:prstGeom prst="ellipse">
                <a:avLst/>
              </a:prstGeom>
              <a:blipFill>
                <a:blip r:embed="rId15"/>
                <a:stretch>
                  <a:fillRect r="-22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9BD86DA-81BC-4D4F-B6E3-E7ED768EB72B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>
            <a:off x="6675538" y="3505049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/>
              <p:nvPr/>
            </p:nvSpPr>
            <p:spPr>
              <a:xfrm>
                <a:off x="6609262" y="296944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62" y="2969440"/>
                <a:ext cx="853261" cy="536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987324-5AD2-A944-A90E-56D8E33C55EE}"/>
              </a:ext>
            </a:extLst>
          </p:cNvPr>
          <p:cNvCxnSpPr>
            <a:cxnSpLocks/>
          </p:cNvCxnSpPr>
          <p:nvPr/>
        </p:nvCxnSpPr>
        <p:spPr>
          <a:xfrm flipH="1">
            <a:off x="153260" y="6563995"/>
            <a:ext cx="11010457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779FAE-EAAB-204A-87C6-1CC0AD86822D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8246228" y="3505049"/>
            <a:ext cx="151055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8B5D416-45BD-8443-9EBE-107AF708D25B}"/>
              </a:ext>
            </a:extLst>
          </p:cNvPr>
          <p:cNvCxnSpPr>
            <a:cxnSpLocks/>
          </p:cNvCxnSpPr>
          <p:nvPr/>
        </p:nvCxnSpPr>
        <p:spPr>
          <a:xfrm flipH="1">
            <a:off x="6347189" y="2880967"/>
            <a:ext cx="1350191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0F4F59B-814D-984D-BE79-C1C52D981FB2}"/>
              </a:ext>
            </a:extLst>
          </p:cNvPr>
          <p:cNvCxnSpPr>
            <a:cxnSpLocks/>
          </p:cNvCxnSpPr>
          <p:nvPr/>
        </p:nvCxnSpPr>
        <p:spPr>
          <a:xfrm flipH="1" flipV="1">
            <a:off x="4665108" y="1606996"/>
            <a:ext cx="1251336" cy="113600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094E0-9A02-3F42-B95C-953A5B775FD5}"/>
              </a:ext>
            </a:extLst>
          </p:cNvPr>
          <p:cNvCxnSpPr>
            <a:cxnSpLocks/>
          </p:cNvCxnSpPr>
          <p:nvPr/>
        </p:nvCxnSpPr>
        <p:spPr>
          <a:xfrm flipH="1">
            <a:off x="2825762" y="1561919"/>
            <a:ext cx="1350191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0E1BEAF-B41B-1B40-B35F-47D12CEBC3AC}"/>
              </a:ext>
            </a:extLst>
          </p:cNvPr>
          <p:cNvCxnSpPr>
            <a:cxnSpLocks/>
          </p:cNvCxnSpPr>
          <p:nvPr/>
        </p:nvCxnSpPr>
        <p:spPr>
          <a:xfrm flipH="1">
            <a:off x="927433" y="1894505"/>
            <a:ext cx="1043094" cy="909642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10A082-04B2-A747-9A57-D153002ECD3F}"/>
              </a:ext>
            </a:extLst>
          </p:cNvPr>
          <p:cNvSpPr txBox="1"/>
          <p:nvPr/>
        </p:nvSpPr>
        <p:spPr>
          <a:xfrm>
            <a:off x="2724406" y="23271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CE1788-6523-0041-8928-42B5E57D60C1}"/>
              </a:ext>
            </a:extLst>
          </p:cNvPr>
          <p:cNvSpPr txBox="1"/>
          <p:nvPr/>
        </p:nvSpPr>
        <p:spPr>
          <a:xfrm>
            <a:off x="4237317" y="23167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AA0050-2250-2D43-9FC5-07F1AB9E6D39}"/>
              </a:ext>
            </a:extLst>
          </p:cNvPr>
          <p:cNvSpPr txBox="1"/>
          <p:nvPr/>
        </p:nvSpPr>
        <p:spPr>
          <a:xfrm>
            <a:off x="6290865" y="34905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45D9E5-EF64-D049-B153-3F9DE12D238C}"/>
              </a:ext>
            </a:extLst>
          </p:cNvPr>
          <p:cNvSpPr txBox="1"/>
          <p:nvPr/>
        </p:nvSpPr>
        <p:spPr>
          <a:xfrm>
            <a:off x="7769273" y="350504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EC7653-0C90-E64C-AF8C-5F3614FB63BF}"/>
              </a:ext>
            </a:extLst>
          </p:cNvPr>
          <p:cNvSpPr txBox="1"/>
          <p:nvPr/>
        </p:nvSpPr>
        <p:spPr>
          <a:xfrm>
            <a:off x="2666342" y="4811491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A2CAD3-EC02-6D4D-9C4B-1DA33C217273}"/>
              </a:ext>
            </a:extLst>
          </p:cNvPr>
          <p:cNvSpPr txBox="1"/>
          <p:nvPr/>
        </p:nvSpPr>
        <p:spPr>
          <a:xfrm>
            <a:off x="4265187" y="47732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FB65EC-8545-8244-9631-314C23A143D3}"/>
              </a:ext>
            </a:extLst>
          </p:cNvPr>
          <p:cNvSpPr/>
          <p:nvPr/>
        </p:nvSpPr>
        <p:spPr>
          <a:xfrm>
            <a:off x="11724388" y="365736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  <a:endParaRPr kumimoji="1" lang="ko-Kore-KR" altLang="en-US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4" name="제목 1">
            <a:extLst>
              <a:ext uri="{FF2B5EF4-FFF2-40B4-BE49-F238E27FC236}">
                <a16:creationId xmlns:a16="http://schemas.microsoft.com/office/drawing/2014/main" id="{FF1FBE86-C15E-9442-9E19-EB21DC85A489}"/>
              </a:ext>
            </a:extLst>
          </p:cNvPr>
          <p:cNvSpPr txBox="1">
            <a:spLocks/>
          </p:cNvSpPr>
          <p:nvPr/>
        </p:nvSpPr>
        <p:spPr>
          <a:xfrm>
            <a:off x="-12961" y="0"/>
            <a:ext cx="12217921" cy="7233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/>
              <a:t>신경망에서의 </a:t>
            </a:r>
            <a:r>
              <a:rPr lang="ko-KR" altLang="en-US" sz="3200" b="1" dirty="0" err="1"/>
              <a:t>역전파</a:t>
            </a:r>
            <a:endParaRPr lang="ko-KR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6F8CDF-2F9E-4FF1-8F3C-63C3DF32FD83}"/>
                  </a:ext>
                </a:extLst>
              </p:cNvPr>
              <p:cNvSpPr/>
              <p:nvPr/>
            </p:nvSpPr>
            <p:spPr>
              <a:xfrm>
                <a:off x="9756786" y="3011210"/>
                <a:ext cx="2361525" cy="9876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m:t> , 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−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ko-Kore-KR" altLang="en-US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6F8CDF-2F9E-4FF1-8F3C-63C3DF32F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6" y="3011210"/>
                <a:ext cx="2361525" cy="9876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591E02A7-D47D-453C-A4B5-A16FB3630683}"/>
              </a:ext>
            </a:extLst>
          </p:cNvPr>
          <p:cNvSpPr txBox="1"/>
          <p:nvPr/>
        </p:nvSpPr>
        <p:spPr>
          <a:xfrm>
            <a:off x="9895693" y="2641878"/>
            <a:ext cx="211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손실함수</a:t>
            </a:r>
            <a:r>
              <a:rPr lang="en-US" altLang="ko-KR" sz="1800" b="1" dirty="0">
                <a:solidFill>
                  <a:schemeClr val="tx1"/>
                </a:solidFill>
              </a:rPr>
              <a:t>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44709A1-7F10-4E6A-B7C5-156D26FC2B0D}"/>
                  </a:ext>
                </a:extLst>
              </p:cNvPr>
              <p:cNvSpPr/>
              <p:nvPr/>
            </p:nvSpPr>
            <p:spPr>
              <a:xfrm>
                <a:off x="8748899" y="3599896"/>
                <a:ext cx="107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ore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10</a:t>
                </a:r>
                <a:endParaRPr lang="ko-Kore-KR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44709A1-7F10-4E6A-B7C5-156D26FC2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899" y="3599896"/>
                <a:ext cx="1077282" cy="369332"/>
              </a:xfrm>
              <a:prstGeom prst="rect">
                <a:avLst/>
              </a:prstGeom>
              <a:blipFill>
                <a:blip r:embed="rId18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직사각형 96">
            <a:extLst>
              <a:ext uri="{FF2B5EF4-FFF2-40B4-BE49-F238E27FC236}">
                <a16:creationId xmlns:a16="http://schemas.microsoft.com/office/drawing/2014/main" id="{D7B31F9C-995C-4117-B4BF-6633A887FBC1}"/>
              </a:ext>
            </a:extLst>
          </p:cNvPr>
          <p:cNvSpPr/>
          <p:nvPr/>
        </p:nvSpPr>
        <p:spPr>
          <a:xfrm>
            <a:off x="4288125" y="6074371"/>
            <a:ext cx="6997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b="1" dirty="0" err="1">
                <a:solidFill>
                  <a:schemeClr val="accent2"/>
                </a:solidFill>
                <a:latin typeface="Malgun Gothic" panose="020B0503020000020004" pitchFamily="34" charset="-127"/>
              </a:rPr>
              <a:t>역전파</a:t>
            </a:r>
            <a:r>
              <a:rPr kumimoji="1" lang="ko-KR" altLang="en-US" sz="2000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 </a:t>
            </a:r>
            <a:r>
              <a:rPr kumimoji="1" lang="en-US" altLang="ko-KR" b="1" dirty="0">
                <a:solidFill>
                  <a:schemeClr val="accent2"/>
                </a:solidFill>
                <a:latin typeface="Malgun Gothic" panose="020B0503020000020004" pitchFamily="34" charset="-127"/>
              </a:rPr>
              <a:t>: </a:t>
            </a:r>
            <a:r>
              <a:rPr kumimoji="1" lang="ko-KR" altLang="en-US" b="1" dirty="0">
                <a:latin typeface="+mn-ea"/>
              </a:rPr>
              <a:t>연쇄 법칙</a:t>
            </a:r>
            <a:r>
              <a:rPr kumimoji="1" lang="ko-KR" altLang="en-US" dirty="0">
                <a:latin typeface="+mn-ea"/>
              </a:rPr>
              <a:t>에 따라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국소적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미분</a:t>
            </a:r>
            <a:r>
              <a:rPr kumimoji="1" lang="en-US" altLang="ko-KR" b="1" dirty="0">
                <a:latin typeface="+mn-ea"/>
              </a:rPr>
              <a:t>(</a:t>
            </a:r>
            <a:r>
              <a:rPr kumimoji="1" lang="ko-KR" altLang="en-US" b="1" dirty="0">
                <a:latin typeface="+mn-ea"/>
              </a:rPr>
              <a:t>기울기</a:t>
            </a:r>
            <a:r>
              <a:rPr kumimoji="1" lang="en-US" altLang="ko-KR" b="1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을 곱하며 전달</a:t>
            </a:r>
            <a:endParaRPr kumimoji="1" lang="ko-Kore-KR" altLang="en-US" dirty="0">
              <a:latin typeface="+mn-ea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4B69F5A-D63E-4BB8-BFB7-BF618E5470FC}"/>
              </a:ext>
            </a:extLst>
          </p:cNvPr>
          <p:cNvGrpSpPr/>
          <p:nvPr/>
        </p:nvGrpSpPr>
        <p:grpSpPr>
          <a:xfrm>
            <a:off x="5477106" y="5058678"/>
            <a:ext cx="4721985" cy="932538"/>
            <a:chOff x="5218781" y="5309375"/>
            <a:chExt cx="4721985" cy="93253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6C6889-44CF-43D7-9951-302CD9FC8D0D}"/>
                </a:ext>
              </a:extLst>
            </p:cNvPr>
            <p:cNvSpPr txBox="1"/>
            <p:nvPr/>
          </p:nvSpPr>
          <p:spPr>
            <a:xfrm>
              <a:off x="5218781" y="5413182"/>
              <a:ext cx="730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ko-KR" altLang="en-US" sz="1200" b="1" dirty="0">
                  <a:latin typeface="Malgun Gothic" panose="020B0503020000020004" pitchFamily="34" charset="-127"/>
                </a:rPr>
                <a:t>기울기</a:t>
              </a:r>
              <a:endParaRPr lang="ko-KR" altLang="en-US" sz="1200" dirty="0"/>
            </a:p>
          </p:txBody>
        </p: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96073A4C-412B-46B6-B3C2-51A89C3B9D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776179" y="5580025"/>
              <a:ext cx="319820" cy="249529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647158F-3429-477C-A3E9-8B35D481B45A}"/>
                </a:ext>
              </a:extLst>
            </p:cNvPr>
            <p:cNvGrpSpPr/>
            <p:nvPr/>
          </p:nvGrpSpPr>
          <p:grpSpPr>
            <a:xfrm>
              <a:off x="5999298" y="5309375"/>
              <a:ext cx="3941468" cy="932538"/>
              <a:chOff x="5999298" y="5309375"/>
              <a:chExt cx="3941468" cy="9325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898FBAA-B0E1-E34F-A64F-04D5F03CCF9A}"/>
                      </a:ext>
                    </a:extLst>
                  </p:cNvPr>
                  <p:cNvSpPr/>
                  <p:nvPr/>
                </p:nvSpPr>
                <p:spPr>
                  <a:xfrm>
                    <a:off x="5999298" y="5658548"/>
                    <a:ext cx="3941468" cy="583365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kumimoji="1" lang="en-US" altLang="ko-Kore-K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kumimoji="1" lang="en-US" altLang="ko-Kore-K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  <m:r>
                          <a:rPr kumimoji="1" lang="en-US" altLang="ko-Kore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ko-Kore-KR" sz="2000" dirty="0">
                        <a:latin typeface="Malgun Gothic" panose="020B0503020000020004" pitchFamily="34" charset="-127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kumimoji="1" lang="en-US" altLang="ko-Kore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a14:m>
                    <a:r>
                      <a:rPr kumimoji="1" lang="en-US" altLang="ko-Kore-KR" sz="2000" dirty="0"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kumimoji="1" lang="en-US" altLang="ko-Kore-KR" sz="2000" dirty="0">
                        <a:latin typeface="Malgun Gothic" panose="020B0503020000020004" pitchFamily="34" charset="-127"/>
                      </a:rPr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x-none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a14:m>
                    <a:endParaRPr lang="ko-Kore-KR" altLang="en-US" sz="20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3898FBAA-B0E1-E34F-A64F-04D5F03CCF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99298" y="5658548"/>
                    <a:ext cx="3941468" cy="5833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7D1AD8-B714-4C8D-90F5-0C05562A9F31}"/>
                  </a:ext>
                </a:extLst>
              </p:cNvPr>
              <p:cNvSpPr txBox="1"/>
              <p:nvPr/>
            </p:nvSpPr>
            <p:spPr>
              <a:xfrm>
                <a:off x="6782529" y="5309375"/>
                <a:ext cx="2941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>
                    <a:solidFill>
                      <a:schemeClr val="accent2"/>
                    </a:solidFill>
                  </a:rPr>
                  <a:t>①    ②      ③      ④       ⑤</a:t>
                </a: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69AE09-4527-4998-B182-621BD8C7ED8D}"/>
              </a:ext>
            </a:extLst>
          </p:cNvPr>
          <p:cNvGrpSpPr/>
          <p:nvPr/>
        </p:nvGrpSpPr>
        <p:grpSpPr>
          <a:xfrm>
            <a:off x="8818739" y="2355127"/>
            <a:ext cx="535962" cy="1040958"/>
            <a:chOff x="8818739" y="2355127"/>
            <a:chExt cx="535962" cy="1040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E3A075A-C531-0245-8A52-344ADAC4A4B1}"/>
                    </a:ext>
                  </a:extLst>
                </p:cNvPr>
                <p:cNvSpPr/>
                <p:nvPr/>
              </p:nvSpPr>
              <p:spPr>
                <a:xfrm>
                  <a:off x="8818739" y="2729749"/>
                  <a:ext cx="535962" cy="666336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E3A075A-C531-0245-8A52-344ADAC4A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739" y="2729749"/>
                  <a:ext cx="535962" cy="66633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F9C1C18-F85B-4C75-9946-DB10750701FE}"/>
                </a:ext>
              </a:extLst>
            </p:cNvPr>
            <p:cNvSpPr txBox="1"/>
            <p:nvPr/>
          </p:nvSpPr>
          <p:spPr>
            <a:xfrm>
              <a:off x="8885857" y="2355127"/>
              <a:ext cx="3273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accent2"/>
                  </a:solidFill>
                </a:rPr>
                <a:t>①</a:t>
              </a:r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DD8F7E4-00DC-4F6E-B416-482E13F77AAA}"/>
              </a:ext>
            </a:extLst>
          </p:cNvPr>
          <p:cNvGrpSpPr/>
          <p:nvPr/>
        </p:nvGrpSpPr>
        <p:grpSpPr>
          <a:xfrm>
            <a:off x="6755432" y="1812438"/>
            <a:ext cx="556722" cy="972807"/>
            <a:chOff x="6755432" y="1812438"/>
            <a:chExt cx="556722" cy="972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0EAF-5FE8-664D-B8C2-548C7BDAEBA6}"/>
                    </a:ext>
                  </a:extLst>
                </p:cNvPr>
                <p:cNvSpPr/>
                <p:nvPr/>
              </p:nvSpPr>
              <p:spPr>
                <a:xfrm>
                  <a:off x="6755432" y="2165652"/>
                  <a:ext cx="556722" cy="61959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A1810EAF-5FE8-664D-B8C2-548C7BDAEB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432" y="2165652"/>
                  <a:ext cx="556722" cy="6195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E4EF42A-5B01-41BB-9462-21050A63E95B}"/>
                </a:ext>
              </a:extLst>
            </p:cNvPr>
            <p:cNvSpPr txBox="1"/>
            <p:nvPr/>
          </p:nvSpPr>
          <p:spPr>
            <a:xfrm>
              <a:off x="6865521" y="1812438"/>
              <a:ext cx="313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accent2"/>
                  </a:solidFill>
                </a:rPr>
                <a:t>②</a:t>
              </a:r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3D0CB2F-5929-4F44-BE97-BD232D947C85}"/>
              </a:ext>
            </a:extLst>
          </p:cNvPr>
          <p:cNvGrpSpPr/>
          <p:nvPr/>
        </p:nvGrpSpPr>
        <p:grpSpPr>
          <a:xfrm>
            <a:off x="5350349" y="1047689"/>
            <a:ext cx="604914" cy="1020573"/>
            <a:chOff x="5350349" y="1047689"/>
            <a:chExt cx="604914" cy="1020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B7DF02C-E447-6F41-8520-96AA710E6DEE}"/>
                    </a:ext>
                  </a:extLst>
                </p:cNvPr>
                <p:cNvSpPr/>
                <p:nvPr/>
              </p:nvSpPr>
              <p:spPr>
                <a:xfrm>
                  <a:off x="5350349" y="1403913"/>
                  <a:ext cx="604914" cy="66434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B7DF02C-E447-6F41-8520-96AA710E6D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349" y="1403913"/>
                  <a:ext cx="604914" cy="66434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4EB46E5-6B1C-4418-B16A-D1672D6F116C}"/>
                </a:ext>
              </a:extLst>
            </p:cNvPr>
            <p:cNvSpPr txBox="1"/>
            <p:nvPr/>
          </p:nvSpPr>
          <p:spPr>
            <a:xfrm>
              <a:off x="5477106" y="1047689"/>
              <a:ext cx="3513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accent2"/>
                  </a:solidFill>
                </a:rPr>
                <a:t>③ </a:t>
              </a:r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78C218D-3F62-462D-AB28-41781EC3D281}"/>
              </a:ext>
            </a:extLst>
          </p:cNvPr>
          <p:cNvGrpSpPr/>
          <p:nvPr/>
        </p:nvGrpSpPr>
        <p:grpSpPr>
          <a:xfrm>
            <a:off x="3121273" y="406939"/>
            <a:ext cx="714827" cy="997270"/>
            <a:chOff x="3121273" y="406939"/>
            <a:chExt cx="714827" cy="997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FC0357D2-AD87-B54B-B3BF-3F5C6EF7E5C1}"/>
                    </a:ext>
                  </a:extLst>
                </p:cNvPr>
                <p:cNvSpPr/>
                <p:nvPr/>
              </p:nvSpPr>
              <p:spPr>
                <a:xfrm>
                  <a:off x="3121273" y="785129"/>
                  <a:ext cx="714827" cy="61908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FC0357D2-AD87-B54B-B3BF-3F5C6EF7E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1273" y="785129"/>
                  <a:ext cx="714827" cy="61908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485860-9073-4537-AC2D-EDFA97DDA804}"/>
                </a:ext>
              </a:extLst>
            </p:cNvPr>
            <p:cNvSpPr txBox="1"/>
            <p:nvPr/>
          </p:nvSpPr>
          <p:spPr>
            <a:xfrm>
              <a:off x="3285966" y="406939"/>
              <a:ext cx="4067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accent2"/>
                  </a:solidFill>
                </a:rPr>
                <a:t>④</a:t>
              </a:r>
              <a:endParaRPr lang="ko-KR" altLang="en-US" dirty="0"/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6E234B9-25BA-41BF-89B0-EF89AF958DDB}"/>
              </a:ext>
            </a:extLst>
          </p:cNvPr>
          <p:cNvGrpSpPr/>
          <p:nvPr/>
        </p:nvGrpSpPr>
        <p:grpSpPr>
          <a:xfrm>
            <a:off x="773387" y="1261840"/>
            <a:ext cx="595613" cy="1018687"/>
            <a:chOff x="773387" y="1261840"/>
            <a:chExt cx="595613" cy="1018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67228D37-8A9B-534D-8A9F-FA2312DFAFE1}"/>
                    </a:ext>
                  </a:extLst>
                </p:cNvPr>
                <p:cNvSpPr/>
                <p:nvPr/>
              </p:nvSpPr>
              <p:spPr>
                <a:xfrm>
                  <a:off x="773387" y="1616178"/>
                  <a:ext cx="595613" cy="66434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1" lang="en-US" altLang="ko-Kore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kumimoji="1" lang="en-US" altLang="ko-Kore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x-non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ore-KR" altLang="en-US" dirty="0"/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67228D37-8A9B-534D-8A9F-FA2312DFA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87" y="1616178"/>
                  <a:ext cx="595613" cy="66434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A7B6B9B-EB11-4B2B-8245-8048D5207142}"/>
                </a:ext>
              </a:extLst>
            </p:cNvPr>
            <p:cNvSpPr txBox="1"/>
            <p:nvPr/>
          </p:nvSpPr>
          <p:spPr>
            <a:xfrm>
              <a:off x="869246" y="1261840"/>
              <a:ext cx="4038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1" dirty="0">
                  <a:solidFill>
                    <a:schemeClr val="accent2"/>
                  </a:solidFill>
                </a:rPr>
                <a:t>⑤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822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62C3546-F4AC-AF44-8E4D-39C010246BE8}"/>
              </a:ext>
            </a:extLst>
          </p:cNvPr>
          <p:cNvCxnSpPr>
            <a:cxnSpLocks/>
            <a:stCxn id="3" idx="6"/>
            <a:endCxn id="84" idx="2"/>
          </p:cNvCxnSpPr>
          <p:nvPr/>
        </p:nvCxnSpPr>
        <p:spPr>
          <a:xfrm>
            <a:off x="1145809" y="3425664"/>
            <a:ext cx="1243711" cy="13788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314064-A5B9-9C4C-BCEB-DEA9CA7E4C7E}"/>
              </a:ext>
            </a:extLst>
          </p:cNvPr>
          <p:cNvCxnSpPr>
            <a:cxnSpLocks/>
            <a:stCxn id="3" idx="6"/>
            <a:endCxn id="62" idx="2"/>
          </p:cNvCxnSpPr>
          <p:nvPr/>
        </p:nvCxnSpPr>
        <p:spPr>
          <a:xfrm flipV="1">
            <a:off x="1145809" y="2256884"/>
            <a:ext cx="1220010" cy="1168780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8E97FCD-C51A-134D-B0BD-7380E3B0C3EA}"/>
              </a:ext>
            </a:extLst>
          </p:cNvPr>
          <p:cNvCxnSpPr>
            <a:cxnSpLocks/>
            <a:stCxn id="83" idx="6"/>
            <a:endCxn id="99" idx="2"/>
          </p:cNvCxnSpPr>
          <p:nvPr/>
        </p:nvCxnSpPr>
        <p:spPr>
          <a:xfrm flipV="1">
            <a:off x="4614879" y="3505050"/>
            <a:ext cx="1307576" cy="1249457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ACD16B0-F3E6-C644-B475-9583484B9DE0}"/>
              </a:ext>
            </a:extLst>
          </p:cNvPr>
          <p:cNvCxnSpPr>
            <a:cxnSpLocks/>
            <a:stCxn id="62" idx="6"/>
            <a:endCxn id="99" idx="2"/>
          </p:cNvCxnSpPr>
          <p:nvPr/>
        </p:nvCxnSpPr>
        <p:spPr>
          <a:xfrm>
            <a:off x="4614879" y="2256884"/>
            <a:ext cx="1307576" cy="1248166"/>
          </a:xfrm>
          <a:prstGeom prst="straightConnector1">
            <a:avLst/>
          </a:prstGeom>
          <a:ln w="15875">
            <a:solidFill>
              <a:schemeClr val="tx1"/>
            </a:solidFill>
            <a:headEnd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CD9BE24C-6A2C-9846-A222-154EBFDD8083}"/>
              </a:ext>
            </a:extLst>
          </p:cNvPr>
          <p:cNvSpPr/>
          <p:nvPr/>
        </p:nvSpPr>
        <p:spPr>
          <a:xfrm>
            <a:off x="153260" y="2925472"/>
            <a:ext cx="992549" cy="100038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/>
              <p:nvPr/>
            </p:nvSpPr>
            <p:spPr>
              <a:xfrm>
                <a:off x="121991" y="3165845"/>
                <a:ext cx="1082528" cy="514054"/>
              </a:xfrm>
              <a:prstGeom prst="rect">
                <a:avLst/>
              </a:prstGeom>
              <a:ln>
                <a:noFill/>
              </a:ln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x-none" sz="2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sz="20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2405122-B28D-CD40-8E4C-7365B3305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91" y="3165845"/>
                <a:ext cx="1082528" cy="514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6BAA00-1D7E-7B44-A88F-D5AED6F59CCF}"/>
                  </a:ext>
                </a:extLst>
              </p:cNvPr>
              <p:cNvSpPr/>
              <p:nvPr/>
            </p:nvSpPr>
            <p:spPr>
              <a:xfrm>
                <a:off x="1153728" y="2683333"/>
                <a:ext cx="9666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6BAA00-1D7E-7B44-A88F-D5AED6F59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28" y="2683333"/>
                <a:ext cx="966662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5EA7209-12D8-9C46-A79B-F28D88FF5E47}"/>
                  </a:ext>
                </a:extLst>
              </p:cNvPr>
              <p:cNvSpPr/>
              <p:nvPr/>
            </p:nvSpPr>
            <p:spPr>
              <a:xfrm>
                <a:off x="1169594" y="3982391"/>
                <a:ext cx="103274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-2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5EA7209-12D8-9C46-A79B-F28D88FF5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94" y="3982391"/>
                <a:ext cx="1032746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3AC00C-29D0-BF48-89CF-2B1A87E5D205}"/>
                  </a:ext>
                </a:extLst>
              </p:cNvPr>
              <p:cNvSpPr/>
              <p:nvPr/>
            </p:nvSpPr>
            <p:spPr>
              <a:xfrm>
                <a:off x="4755176" y="2683333"/>
                <a:ext cx="92721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 = 1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D3AC00C-29D0-BF48-89CF-2B1A87E5D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176" y="2683333"/>
                <a:ext cx="927210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CB7240-7DC6-5C40-B75D-AD0A38C68C5B}"/>
                  </a:ext>
                </a:extLst>
              </p:cNvPr>
              <p:cNvSpPr/>
              <p:nvPr/>
            </p:nvSpPr>
            <p:spPr>
              <a:xfrm>
                <a:off x="4790853" y="3969228"/>
                <a:ext cx="868189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x-non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x-none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x-none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sz="1600" dirty="0">
                    <a:latin typeface="Malgun Gothic" panose="020B0503020000020004" pitchFamily="34" charset="-127"/>
                  </a:rPr>
                  <a:t>= 0</a:t>
                </a:r>
                <a:endParaRPr lang="ko-Kore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CB7240-7DC6-5C40-B75D-AD0A38C68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853" y="3969228"/>
                <a:ext cx="868189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타원 61">
            <a:extLst>
              <a:ext uri="{FF2B5EF4-FFF2-40B4-BE49-F238E27FC236}">
                <a16:creationId xmlns:a16="http://schemas.microsoft.com/office/drawing/2014/main" id="{F5CC867E-C6A7-6B46-9E23-2DD165468048}"/>
              </a:ext>
            </a:extLst>
          </p:cNvPr>
          <p:cNvSpPr/>
          <p:nvPr/>
        </p:nvSpPr>
        <p:spPr>
          <a:xfrm>
            <a:off x="2365819" y="1130522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/>
              <p:nvPr/>
            </p:nvSpPr>
            <p:spPr>
              <a:xfrm>
                <a:off x="2389519" y="1929664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C3E14C5-E67F-B54A-A2A7-70C66BC7E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19" y="1929664"/>
                <a:ext cx="753085" cy="75448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/>
              <p:nvPr/>
            </p:nvSpPr>
            <p:spPr>
              <a:xfrm>
                <a:off x="3836100" y="1933878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3F9B747A-EFCA-4243-B96C-70CDA42EB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00" y="1933878"/>
                <a:ext cx="768480" cy="75448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01294CF-DC1E-1D4C-9FA1-D5AD5D677CE2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3142605" y="2306906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/>
              <p:nvPr/>
            </p:nvSpPr>
            <p:spPr>
              <a:xfrm>
                <a:off x="3101289" y="1713801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DDE2148-E32E-E940-9298-00225B35B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89" y="1713801"/>
                <a:ext cx="853261" cy="536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타원 82">
            <a:extLst>
              <a:ext uri="{FF2B5EF4-FFF2-40B4-BE49-F238E27FC236}">
                <a16:creationId xmlns:a16="http://schemas.microsoft.com/office/drawing/2014/main" id="{C4B387CA-B69A-0046-9388-0F28CB4C1544}"/>
              </a:ext>
            </a:extLst>
          </p:cNvPr>
          <p:cNvSpPr/>
          <p:nvPr/>
        </p:nvSpPr>
        <p:spPr>
          <a:xfrm>
            <a:off x="2365819" y="3628145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/>
              <p:nvPr/>
            </p:nvSpPr>
            <p:spPr>
              <a:xfrm>
                <a:off x="2389520" y="4427287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467DDCFF-8C92-2347-A25D-D0CD10984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20" y="4427287"/>
                <a:ext cx="753085" cy="75448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/>
              <p:nvPr/>
            </p:nvSpPr>
            <p:spPr>
              <a:xfrm>
                <a:off x="3836100" y="4431501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x-non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x-non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x-non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7D4865E-ACAB-3F43-AECC-E329EAD50B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00" y="4431501"/>
                <a:ext cx="768480" cy="75448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4C48A8-C6D4-BC4E-A752-ACC938BDBABC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>
            <a:off x="3142605" y="4804530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/>
              <p:nvPr/>
            </p:nvSpPr>
            <p:spPr>
              <a:xfrm>
                <a:off x="3074228" y="4268861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ECB957-02F3-7A42-BBB5-F3B315861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8" y="4268861"/>
                <a:ext cx="853261" cy="536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타원 97">
            <a:extLst>
              <a:ext uri="{FF2B5EF4-FFF2-40B4-BE49-F238E27FC236}">
                <a16:creationId xmlns:a16="http://schemas.microsoft.com/office/drawing/2014/main" id="{D4C6182E-00C8-5A4B-8237-6A629F3D71A7}"/>
              </a:ext>
            </a:extLst>
          </p:cNvPr>
          <p:cNvSpPr/>
          <p:nvPr/>
        </p:nvSpPr>
        <p:spPr>
          <a:xfrm>
            <a:off x="5909263" y="2328664"/>
            <a:ext cx="2249060" cy="22527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/>
              <p:nvPr/>
            </p:nvSpPr>
            <p:spPr>
              <a:xfrm>
                <a:off x="5922455" y="3127807"/>
                <a:ext cx="753085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372813C3-BB8A-D24C-A597-60F00DCD8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55" y="3127807"/>
                <a:ext cx="753085" cy="75448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/>
              <p:nvPr/>
            </p:nvSpPr>
            <p:spPr>
              <a:xfrm>
                <a:off x="7369034" y="3132021"/>
                <a:ext cx="768480" cy="75448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216314F8-C38B-3B4E-BE5A-9A75C18FD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034" y="3132021"/>
                <a:ext cx="768480" cy="754485"/>
              </a:xfrm>
              <a:prstGeom prst="ellipse">
                <a:avLst/>
              </a:prstGeom>
              <a:blipFill>
                <a:blip r:embed="rId15"/>
                <a:stretch>
                  <a:fillRect r="-22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9BD86DA-81BC-4D4F-B6E3-E7ED768EB72B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>
            <a:off x="6675538" y="3505049"/>
            <a:ext cx="693495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/>
              <p:nvPr/>
            </p:nvSpPr>
            <p:spPr>
              <a:xfrm>
                <a:off x="6609262" y="2969440"/>
                <a:ext cx="853261" cy="5363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ko-KR" altLang="en-US" sz="16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6BD6E42-CE10-B147-8C66-7FEBC3B7E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262" y="2969440"/>
                <a:ext cx="853261" cy="5363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4987324-5AD2-A944-A90E-56D8E33C55EE}"/>
              </a:ext>
            </a:extLst>
          </p:cNvPr>
          <p:cNvCxnSpPr>
            <a:cxnSpLocks/>
          </p:cNvCxnSpPr>
          <p:nvPr/>
        </p:nvCxnSpPr>
        <p:spPr>
          <a:xfrm flipH="1">
            <a:off x="153260" y="6007429"/>
            <a:ext cx="8313682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898FBAA-B0E1-E34F-A64F-04D5F03CCF9A}"/>
                  </a:ext>
                </a:extLst>
              </p:cNvPr>
              <p:cNvSpPr/>
              <p:nvPr/>
            </p:nvSpPr>
            <p:spPr>
              <a:xfrm>
                <a:off x="3824259" y="6169698"/>
                <a:ext cx="4797229" cy="5833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kumimoji="1" lang="en-US" altLang="ko-Kore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ore-KR" sz="2000" dirty="0"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kumimoji="1" lang="en-US" altLang="ko-Kore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ko-Kore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kumimoji="1" lang="en-US" altLang="ko-Kore-K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ko-Kore-KR" sz="2000" dirty="0">
                    <a:latin typeface="Malgun Gothic" panose="020B0503020000020004" pitchFamily="34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sz="2000" dirty="0">
                    <a:latin typeface="Malgun Gothic" panose="020B0503020000020004" pitchFamily="34" charset="-127"/>
                  </a:rPr>
                  <a:t> </a:t>
                </a:r>
                <a:r>
                  <a:rPr lang="en-US" altLang="ko-KR" sz="2000" dirty="0">
                    <a:latin typeface="Malgun Gothic" panose="020B0503020000020004" pitchFamily="34" charset="-127"/>
                  </a:rPr>
                  <a:t>=</a:t>
                </a:r>
                <a:endParaRPr lang="ko-Kore-KR" altLang="en-US" sz="2000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898FBAA-B0E1-E34F-A64F-04D5F03CC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259" y="6169698"/>
                <a:ext cx="4797229" cy="5833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D779FAE-EAAB-204A-87C6-1CC0AD86822D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8246228" y="3505049"/>
            <a:ext cx="151055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E3A075A-C531-0245-8A52-344ADAC4A4B1}"/>
                  </a:ext>
                </a:extLst>
              </p:cNvPr>
              <p:cNvSpPr/>
              <p:nvPr/>
            </p:nvSpPr>
            <p:spPr>
              <a:xfrm>
                <a:off x="8711719" y="2869061"/>
                <a:ext cx="997844" cy="5305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E3A075A-C531-0245-8A52-344ADAC4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19" y="2869061"/>
                <a:ext cx="997844" cy="530530"/>
              </a:xfrm>
              <a:prstGeom prst="rect">
                <a:avLst/>
              </a:prstGeom>
              <a:blipFill>
                <a:blip r:embed="rId18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8B5D416-45BD-8443-9EBE-107AF708D25B}"/>
              </a:ext>
            </a:extLst>
          </p:cNvPr>
          <p:cNvCxnSpPr>
            <a:cxnSpLocks/>
          </p:cNvCxnSpPr>
          <p:nvPr/>
        </p:nvCxnSpPr>
        <p:spPr>
          <a:xfrm flipH="1">
            <a:off x="6347189" y="2880967"/>
            <a:ext cx="1350191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810EAF-5FE8-664D-B8C2-548C7BDAEBA6}"/>
                  </a:ext>
                </a:extLst>
              </p:cNvPr>
              <p:cNvSpPr/>
              <p:nvPr/>
            </p:nvSpPr>
            <p:spPr>
              <a:xfrm>
                <a:off x="6563122" y="2119604"/>
                <a:ext cx="1063577" cy="50148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810EAF-5FE8-664D-B8C2-548C7BDAE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122" y="2119604"/>
                <a:ext cx="1063577" cy="501484"/>
              </a:xfrm>
              <a:prstGeom prst="rect">
                <a:avLst/>
              </a:prstGeom>
              <a:blipFill>
                <a:blip r:embed="rId19"/>
                <a:stretch>
                  <a:fillRect t="-1220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0F4F59B-814D-984D-BE79-C1C52D981FB2}"/>
              </a:ext>
            </a:extLst>
          </p:cNvPr>
          <p:cNvCxnSpPr>
            <a:cxnSpLocks/>
          </p:cNvCxnSpPr>
          <p:nvPr/>
        </p:nvCxnSpPr>
        <p:spPr>
          <a:xfrm flipH="1" flipV="1">
            <a:off x="4665108" y="1606996"/>
            <a:ext cx="1251336" cy="113600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E0094E0-9A02-3F42-B95C-953A5B775FD5}"/>
              </a:ext>
            </a:extLst>
          </p:cNvPr>
          <p:cNvCxnSpPr>
            <a:cxnSpLocks/>
          </p:cNvCxnSpPr>
          <p:nvPr/>
        </p:nvCxnSpPr>
        <p:spPr>
          <a:xfrm flipH="1">
            <a:off x="2825762" y="1561919"/>
            <a:ext cx="1350191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0E1BEAF-B41B-1B40-B35F-47D12CEBC3AC}"/>
              </a:ext>
            </a:extLst>
          </p:cNvPr>
          <p:cNvCxnSpPr>
            <a:cxnSpLocks/>
          </p:cNvCxnSpPr>
          <p:nvPr/>
        </p:nvCxnSpPr>
        <p:spPr>
          <a:xfrm flipH="1">
            <a:off x="927433" y="1894505"/>
            <a:ext cx="1043094" cy="909642"/>
          </a:xfrm>
          <a:prstGeom prst="straightConnector1">
            <a:avLst/>
          </a:prstGeom>
          <a:ln w="38100">
            <a:solidFill>
              <a:schemeClr val="accent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10A082-04B2-A747-9A57-D153002ECD3F}"/>
              </a:ext>
            </a:extLst>
          </p:cNvPr>
          <p:cNvSpPr txBox="1"/>
          <p:nvPr/>
        </p:nvSpPr>
        <p:spPr>
          <a:xfrm>
            <a:off x="2724406" y="23271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CE1788-6523-0041-8928-42B5E57D60C1}"/>
              </a:ext>
            </a:extLst>
          </p:cNvPr>
          <p:cNvSpPr txBox="1"/>
          <p:nvPr/>
        </p:nvSpPr>
        <p:spPr>
          <a:xfrm>
            <a:off x="4237317" y="23167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6AA0050-2250-2D43-9FC5-07F1AB9E6D39}"/>
              </a:ext>
            </a:extLst>
          </p:cNvPr>
          <p:cNvSpPr txBox="1"/>
          <p:nvPr/>
        </p:nvSpPr>
        <p:spPr>
          <a:xfrm>
            <a:off x="6290865" y="34905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545D9E5-EF64-D049-B153-3F9DE12D238C}"/>
              </a:ext>
            </a:extLst>
          </p:cNvPr>
          <p:cNvSpPr txBox="1"/>
          <p:nvPr/>
        </p:nvSpPr>
        <p:spPr>
          <a:xfrm>
            <a:off x="7769273" y="350504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EC7653-0C90-E64C-AF8C-5F3614FB63BF}"/>
              </a:ext>
            </a:extLst>
          </p:cNvPr>
          <p:cNvSpPr txBox="1"/>
          <p:nvPr/>
        </p:nvSpPr>
        <p:spPr>
          <a:xfrm>
            <a:off x="2666342" y="4811491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-6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A2CAD3-EC02-6D4D-9C4B-1DA33C217273}"/>
              </a:ext>
            </a:extLst>
          </p:cNvPr>
          <p:cNvSpPr txBox="1"/>
          <p:nvPr/>
        </p:nvSpPr>
        <p:spPr>
          <a:xfrm>
            <a:off x="4265187" y="477323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kumimoji="1" lang="ko-Kore-KR" altLang="en-US" sz="2000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FB65EC-8545-8244-9631-314C23A143D3}"/>
              </a:ext>
            </a:extLst>
          </p:cNvPr>
          <p:cNvSpPr/>
          <p:nvPr/>
        </p:nvSpPr>
        <p:spPr>
          <a:xfrm>
            <a:off x="11724388" y="365736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  <a:endParaRPr kumimoji="1" lang="ko-Kore-KR" altLang="en-US" b="1" dirty="0">
              <a:solidFill>
                <a:schemeClr val="accent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DF02C-E447-6F41-8520-96AA710E6DEE}"/>
                  </a:ext>
                </a:extLst>
              </p:cNvPr>
              <p:cNvSpPr/>
              <p:nvPr/>
            </p:nvSpPr>
            <p:spPr>
              <a:xfrm>
                <a:off x="5229975" y="1403913"/>
                <a:ext cx="1117213" cy="53239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B7DF02C-E447-6F41-8520-96AA710E6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975" y="1403913"/>
                <a:ext cx="1117213" cy="53239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C0357D2-AD87-B54B-B3BF-3F5C6EF7E5C1}"/>
                  </a:ext>
                </a:extLst>
              </p:cNvPr>
              <p:cNvSpPr/>
              <p:nvPr/>
            </p:nvSpPr>
            <p:spPr>
              <a:xfrm>
                <a:off x="3015893" y="863594"/>
                <a:ext cx="1221423" cy="49956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r>
                  <a:rPr lang="ko-KR" altLang="en-US" dirty="0"/>
                  <a:t> 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C0357D2-AD87-B54B-B3BF-3F5C6EF7E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93" y="863594"/>
                <a:ext cx="1221423" cy="499560"/>
              </a:xfrm>
              <a:prstGeom prst="rect">
                <a:avLst/>
              </a:prstGeom>
              <a:blipFill>
                <a:blip r:embed="rId21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7228D37-8A9B-534D-8A9F-FA2312DFAFE1}"/>
                  </a:ext>
                </a:extLst>
              </p:cNvPr>
              <p:cNvSpPr/>
              <p:nvPr/>
            </p:nvSpPr>
            <p:spPr>
              <a:xfrm>
                <a:off x="409899" y="1809222"/>
                <a:ext cx="1195260" cy="53239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x-non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endParaRPr lang="ko-Kore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7228D37-8A9B-534D-8A9F-FA2312DFA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9" y="1809222"/>
                <a:ext cx="1195260" cy="5323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D38C62-0B65-3840-91BC-3BD4C51C9756}"/>
              </a:ext>
            </a:extLst>
          </p:cNvPr>
          <p:cNvSpPr/>
          <p:nvPr/>
        </p:nvSpPr>
        <p:spPr>
          <a:xfrm>
            <a:off x="9331436" y="2969440"/>
            <a:ext cx="325553" cy="308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326D1C-1F4D-BD49-8217-93D8B824C554}"/>
              </a:ext>
            </a:extLst>
          </p:cNvPr>
          <p:cNvSpPr/>
          <p:nvPr/>
        </p:nvSpPr>
        <p:spPr>
          <a:xfrm>
            <a:off x="7174173" y="2206526"/>
            <a:ext cx="325553" cy="308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6BB68A6-8ACB-AE4B-AEA3-AD15ECFCC510}"/>
              </a:ext>
            </a:extLst>
          </p:cNvPr>
          <p:cNvSpPr/>
          <p:nvPr/>
        </p:nvSpPr>
        <p:spPr>
          <a:xfrm>
            <a:off x="5951458" y="1503931"/>
            <a:ext cx="325553" cy="308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D2DA5B-38D4-3C46-B5D3-B16146CD4E1A}"/>
              </a:ext>
            </a:extLst>
          </p:cNvPr>
          <p:cNvSpPr/>
          <p:nvPr/>
        </p:nvSpPr>
        <p:spPr>
          <a:xfrm>
            <a:off x="3744745" y="976473"/>
            <a:ext cx="325553" cy="308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1B1C9E4-A721-F44C-8477-02F01D59C1A1}"/>
              </a:ext>
            </a:extLst>
          </p:cNvPr>
          <p:cNvSpPr/>
          <p:nvPr/>
        </p:nvSpPr>
        <p:spPr>
          <a:xfrm>
            <a:off x="1129593" y="1937593"/>
            <a:ext cx="325553" cy="308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6152C06-2B71-534D-AF13-70270E801DA1}"/>
              </a:ext>
            </a:extLst>
          </p:cNvPr>
          <p:cNvSpPr/>
          <p:nvPr/>
        </p:nvSpPr>
        <p:spPr>
          <a:xfrm>
            <a:off x="7908055" y="6266362"/>
            <a:ext cx="573066" cy="416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805514-ED1E-6B4C-9C0A-91112E3574CD}"/>
              </a:ext>
            </a:extLst>
          </p:cNvPr>
          <p:cNvSpPr txBox="1"/>
          <p:nvPr/>
        </p:nvSpPr>
        <p:spPr>
          <a:xfrm>
            <a:off x="9297252" y="2964718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kumimoji="1" lang="en-US" altLang="ko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kumimoji="1" lang="ko-Kore-KR" altLang="en-US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1495E9-8EB5-C84E-B1C3-FED9BFEBE5C9}"/>
              </a:ext>
            </a:extLst>
          </p:cNvPr>
          <p:cNvSpPr txBox="1"/>
          <p:nvPr/>
        </p:nvSpPr>
        <p:spPr>
          <a:xfrm>
            <a:off x="7174173" y="219593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kumimoji="1" lang="ko-Kore-KR" altLang="en-US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2DC9CD-722B-A044-B0DA-4955B1DD68FF}"/>
              </a:ext>
            </a:extLst>
          </p:cNvPr>
          <p:cNvSpPr txBox="1"/>
          <p:nvPr/>
        </p:nvSpPr>
        <p:spPr>
          <a:xfrm>
            <a:off x="5964994" y="14734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kumimoji="1" lang="ko-Kore-KR" altLang="en-US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DB7C2D-2394-3D4F-AE64-1BF2F9AC3C61}"/>
              </a:ext>
            </a:extLst>
          </p:cNvPr>
          <p:cNvSpPr txBox="1"/>
          <p:nvPr/>
        </p:nvSpPr>
        <p:spPr>
          <a:xfrm>
            <a:off x="3737996" y="95493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kumimoji="1" lang="ko-Kore-KR" altLang="en-US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2F2078-672D-3D49-8895-A8F94C72AEAE}"/>
              </a:ext>
            </a:extLst>
          </p:cNvPr>
          <p:cNvSpPr txBox="1"/>
          <p:nvPr/>
        </p:nvSpPr>
        <p:spPr>
          <a:xfrm>
            <a:off x="1128804" y="192023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kumimoji="1" lang="ko-Kore-KR" altLang="en-US" sz="1600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D7A37A-C795-9C49-9302-ACC2F8DF1542}"/>
                  </a:ext>
                </a:extLst>
              </p:cNvPr>
              <p:cNvSpPr txBox="1"/>
              <p:nvPr/>
            </p:nvSpPr>
            <p:spPr>
              <a:xfrm>
                <a:off x="7883430" y="6278791"/>
                <a:ext cx="591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kumimoji="1" lang="ko-Kore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0D7A37A-C795-9C49-9302-ACC2F8DF1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0" y="6278791"/>
                <a:ext cx="591123" cy="369332"/>
              </a:xfrm>
              <a:prstGeom prst="rect">
                <a:avLst/>
              </a:prstGeom>
              <a:blipFill>
                <a:blip r:embed="rId23"/>
                <a:stretch>
                  <a:fillRect r="-6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제목 1">
            <a:extLst>
              <a:ext uri="{FF2B5EF4-FFF2-40B4-BE49-F238E27FC236}">
                <a16:creationId xmlns:a16="http://schemas.microsoft.com/office/drawing/2014/main" id="{FF1FBE86-C15E-9442-9E19-EB21DC85A489}"/>
              </a:ext>
            </a:extLst>
          </p:cNvPr>
          <p:cNvSpPr txBox="1">
            <a:spLocks/>
          </p:cNvSpPr>
          <p:nvPr/>
        </p:nvSpPr>
        <p:spPr>
          <a:xfrm>
            <a:off x="-12961" y="0"/>
            <a:ext cx="12217921" cy="7233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200" b="1" dirty="0"/>
              <a:t>신경망에서의 </a:t>
            </a:r>
            <a:r>
              <a:rPr lang="ko-KR" altLang="en-US" sz="3200" b="1" dirty="0" err="1"/>
              <a:t>역전파</a:t>
            </a:r>
            <a:endParaRPr lang="ko-KR" altLang="en-US" sz="2000" dirty="0">
              <a:latin typeface="+mn-ea"/>
              <a:ea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339A31-941E-2A42-8D41-B92934E05514}"/>
              </a:ext>
            </a:extLst>
          </p:cNvPr>
          <p:cNvGrpSpPr/>
          <p:nvPr/>
        </p:nvGrpSpPr>
        <p:grpSpPr>
          <a:xfrm>
            <a:off x="8761265" y="5923228"/>
            <a:ext cx="3420941" cy="737254"/>
            <a:chOff x="9210641" y="5684634"/>
            <a:chExt cx="3420941" cy="73725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AE57B85-C7B6-A64C-84FD-BBD801C34D2A}"/>
                </a:ext>
              </a:extLst>
            </p:cNvPr>
            <p:cNvGrpSpPr/>
            <p:nvPr/>
          </p:nvGrpSpPr>
          <p:grpSpPr>
            <a:xfrm>
              <a:off x="9553346" y="5684634"/>
              <a:ext cx="3078236" cy="737254"/>
              <a:chOff x="9399376" y="5558700"/>
              <a:chExt cx="3078236" cy="7372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E613FEC-837C-4943-AF36-AF350E080AED}"/>
                      </a:ext>
                    </a:extLst>
                  </p:cNvPr>
                  <p:cNvSpPr/>
                  <p:nvPr/>
                </p:nvSpPr>
                <p:spPr>
                  <a:xfrm>
                    <a:off x="9399782" y="5926622"/>
                    <a:ext cx="307783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x-non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x-non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x-none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−(0.001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             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DE613FEC-837C-4943-AF36-AF350E080A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9782" y="5926622"/>
                    <a:ext cx="3077830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63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C32D2FE1-B55B-D048-9D46-EB67D7EB391E}"/>
                      </a:ext>
                    </a:extLst>
                  </p:cNvPr>
                  <p:cNvSpPr/>
                  <p:nvPr/>
                </p:nvSpPr>
                <p:spPr>
                  <a:xfrm>
                    <a:off x="9399376" y="5558700"/>
                    <a:ext cx="217110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ko-KR" altLang="en-US" dirty="0"/>
                      <a:t>학습률 </a:t>
                    </a:r>
                    <a14:m>
                      <m:oMath xmlns:m="http://schemas.openxmlformats.org/officeDocument/2006/math">
                        <m:r>
                          <a:rPr kumimoji="1" lang="en-US" alt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ko-Kore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):</m:t>
                        </m:r>
                        <m:r>
                          <a:rPr kumimoji="1" lang="ko-KR" alt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𝟎𝟎𝟏</m:t>
                        </m:r>
                        <m:r>
                          <a:rPr kumimoji="1" lang="ko-KR" alt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ko-Kore-KR" altLang="en-US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C32D2FE1-B55B-D048-9D46-EB67D7EB39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9376" y="5558700"/>
                    <a:ext cx="2171107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2241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오른쪽 화살표[R] 19">
              <a:extLst>
                <a:ext uri="{FF2B5EF4-FFF2-40B4-BE49-F238E27FC236}">
                  <a16:creationId xmlns:a16="http://schemas.microsoft.com/office/drawing/2014/main" id="{1470C930-3FCA-3041-B818-DECBB414A3ED}"/>
                </a:ext>
              </a:extLst>
            </p:cNvPr>
            <p:cNvSpPr/>
            <p:nvPr/>
          </p:nvSpPr>
          <p:spPr>
            <a:xfrm>
              <a:off x="9210641" y="5948922"/>
              <a:ext cx="291440" cy="22877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6F8CDF-2F9E-4FF1-8F3C-63C3DF32FD83}"/>
                  </a:ext>
                </a:extLst>
              </p:cNvPr>
              <p:cNvSpPr/>
              <p:nvPr/>
            </p:nvSpPr>
            <p:spPr>
              <a:xfrm>
                <a:off x="9756786" y="3011210"/>
                <a:ext cx="2361525" cy="9876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ko-KR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m:t> , 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− 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ko-Kore-KR" altLang="en-US" b="1" dirty="0">
                              <a:solidFill>
                                <a:schemeClr val="tx1"/>
                              </a:solidFill>
                              <a:latin typeface="Malgun Gothic" panose="020B0503020000020004" pitchFamily="34" charset="-127"/>
                            </a:rPr>
                            <m:t> 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ko-KR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66F8CDF-2F9E-4FF1-8F3C-63C3DF32F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86" y="3011210"/>
                <a:ext cx="2361525" cy="9876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591E02A7-D47D-453C-A4B5-A16FB3630683}"/>
              </a:ext>
            </a:extLst>
          </p:cNvPr>
          <p:cNvSpPr txBox="1"/>
          <p:nvPr/>
        </p:nvSpPr>
        <p:spPr>
          <a:xfrm>
            <a:off x="9895693" y="2641878"/>
            <a:ext cx="211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</a:rPr>
              <a:t>손실함수</a:t>
            </a:r>
            <a:r>
              <a:rPr lang="en-US" altLang="ko-KR" sz="1800" b="1" dirty="0">
                <a:solidFill>
                  <a:schemeClr val="tx1"/>
                </a:solidFill>
              </a:rPr>
              <a:t> 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F6C6889-44CF-43D7-9951-302CD9FC8D0D}"/>
                  </a:ext>
                </a:extLst>
              </p:cNvPr>
              <p:cNvSpPr txBox="1"/>
              <p:nvPr/>
            </p:nvSpPr>
            <p:spPr>
              <a:xfrm>
                <a:off x="7797548" y="5798973"/>
                <a:ext cx="1108481" cy="3621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kumimoji="1" lang="ko-KR" altLang="en-US" sz="1200" b="1" dirty="0">
                    <a:latin typeface="Malgun Gothic" panose="020B0503020000020004" pitchFamily="34" charset="-127"/>
                  </a:rPr>
                  <a:t>기울기</a:t>
                </a:r>
                <a:r>
                  <a:rPr kumimoji="1" lang="en-US" altLang="ko-KR" sz="1200" b="1" dirty="0">
                    <a:latin typeface="Malgun Gothic" panose="020B0503020000020004" pitchFamily="34" charset="-127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ko-Kore-KR" sz="1200" b="1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kumimoji="1" lang="en-US" altLang="ko-Kore-KR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kumimoji="1" lang="en-US" altLang="ko-Kore-K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kumimoji="1" lang="en-US" altLang="ko-Kore-KR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kumimoji="1" lang="en-US" altLang="en-US" sz="1200" b="1" dirty="0">
                    <a:latin typeface="Malgun Gothic" panose="020B0503020000020004" pitchFamily="34" charset="-127"/>
                  </a:rPr>
                  <a:t> )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F6C6889-44CF-43D7-9951-302CD9FC8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548" y="5798973"/>
                <a:ext cx="1108481" cy="36215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96073A4C-412B-46B6-B3C2-51A89C3B9DF2}"/>
              </a:ext>
            </a:extLst>
          </p:cNvPr>
          <p:cNvCxnSpPr>
            <a:cxnSpLocks/>
            <a:endCxn id="95" idx="1"/>
          </p:cNvCxnSpPr>
          <p:nvPr/>
        </p:nvCxnSpPr>
        <p:spPr>
          <a:xfrm rot="16200000" flipV="1">
            <a:off x="7686624" y="6090972"/>
            <a:ext cx="298744" cy="76895"/>
          </a:xfrm>
          <a:prstGeom prst="curvedConnector4">
            <a:avLst>
              <a:gd name="adj1" fmla="val 19694"/>
              <a:gd name="adj2" fmla="val 3972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B79EFD-69DD-4AF9-9C02-5D90156C40E9}"/>
              </a:ext>
            </a:extLst>
          </p:cNvPr>
          <p:cNvGrpSpPr/>
          <p:nvPr/>
        </p:nvGrpSpPr>
        <p:grpSpPr>
          <a:xfrm>
            <a:off x="6739741" y="4847999"/>
            <a:ext cx="3868332" cy="856647"/>
            <a:chOff x="8149354" y="4546640"/>
            <a:chExt cx="3868332" cy="8566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7465185-590D-4157-B4DE-A8CEEB9F7AA3}"/>
                    </a:ext>
                  </a:extLst>
                </p:cNvPr>
                <p:cNvSpPr txBox="1"/>
                <p:nvPr/>
              </p:nvSpPr>
              <p:spPr>
                <a:xfrm>
                  <a:off x="8279842" y="4865601"/>
                  <a:ext cx="3587261" cy="452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ko-KR" alt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6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kumimoji="1" lang="en-US" altLang="en-US" sz="1600" b="1" dirty="0">
                      <a:latin typeface="Malgun Gothic" panose="020B0503020000020004" pitchFamily="34" charset="-127"/>
                    </a:rPr>
                    <a:t> </a:t>
                  </a:r>
                  <a:r>
                    <a:rPr kumimoji="1" lang="ko-KR" altLang="en-US" sz="1600" b="1" dirty="0">
                      <a:latin typeface="Malgun Gothic" panose="020B0503020000020004" pitchFamily="34" charset="-127"/>
                    </a:rPr>
                    <a:t>학습률</a:t>
                  </a:r>
                  <a:r>
                    <a:rPr kumimoji="1" lang="en-US" altLang="ko-KR" sz="1600" b="1" dirty="0">
                      <a:latin typeface="Malgun Gothic" panose="020B0503020000020004" pitchFamily="34" charset="-127"/>
                    </a:rPr>
                    <a:t>( </a:t>
                  </a:r>
                  <a14:m>
                    <m:oMath xmlns:m="http://schemas.openxmlformats.org/officeDocument/2006/math">
                      <m:r>
                        <a:rPr kumimoji="1" lang="ko-Kore-KR" altLang="en-US" sz="16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kumimoji="1" lang="en-US" alt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1" lang="en-US" altLang="ko-KR" sz="1600" b="1" dirty="0">
                      <a:latin typeface="Malgun Gothic" panose="020B0503020000020004" pitchFamily="34" charset="-127"/>
                    </a:rPr>
                    <a:t>)</a:t>
                  </a:r>
                  <a:r>
                    <a:rPr kumimoji="1" lang="ko-KR" altLang="en-US" sz="1600" b="1" dirty="0">
                      <a:latin typeface="Malgun Gothic" panose="020B0503020000020004" pitchFamily="34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ko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kumimoji="1" lang="en-US" altLang="en-US" sz="1600" b="1" dirty="0">
                      <a:latin typeface="Malgun Gothic" panose="020B0503020000020004" pitchFamily="34" charset="-127"/>
                    </a:rPr>
                    <a:t> </a:t>
                  </a:r>
                  <a:r>
                    <a:rPr kumimoji="1" lang="ko-KR" altLang="en-US" sz="1600" b="1" dirty="0">
                      <a:latin typeface="Malgun Gothic" panose="020B0503020000020004" pitchFamily="34" charset="-127"/>
                    </a:rPr>
                    <a:t>기울기</a:t>
                  </a:r>
                  <a:r>
                    <a:rPr kumimoji="1" lang="en-US" altLang="ko-KR" sz="1600" b="1" dirty="0">
                      <a:latin typeface="Malgun Gothic" panose="020B0503020000020004" pitchFamily="34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1" lang="en-US" altLang="ko-Kore-KR" sz="1600" b="1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ore-KR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kumimoji="1" lang="en-US" altLang="ko-Kore-KR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ore-KR" sz="1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a14:m>
                  <a:r>
                    <a:rPr kumimoji="1" lang="en-US" altLang="en-US" sz="1600" b="1" dirty="0">
                      <a:latin typeface="Malgun Gothic" panose="020B0503020000020004" pitchFamily="34" charset="-127"/>
                    </a:rPr>
                    <a:t> )</a:t>
                  </a:r>
                  <a:endParaRPr kumimoji="1" lang="ko-Kore-KR" altLang="en-US" sz="1600" b="1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37465185-590D-4157-B4DE-A8CEEB9F7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9842" y="4865601"/>
                  <a:ext cx="3587261" cy="452047"/>
                </a:xfrm>
                <a:prstGeom prst="rect">
                  <a:avLst/>
                </a:prstGeom>
                <a:blipFill>
                  <a:blip r:embed="rId28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6B564D-F8E8-4240-AA47-3923FF5A61E6}"/>
                </a:ext>
              </a:extLst>
            </p:cNvPr>
            <p:cNvSpPr txBox="1"/>
            <p:nvPr/>
          </p:nvSpPr>
          <p:spPr>
            <a:xfrm>
              <a:off x="9339566" y="4555407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매개변수 갱신</a:t>
              </a:r>
            </a:p>
          </p:txBody>
        </p:sp>
        <p:sp>
          <p:nvSpPr>
            <p:cNvPr id="29" name="사각형: 모서리가 접힌 도형 28">
              <a:extLst>
                <a:ext uri="{FF2B5EF4-FFF2-40B4-BE49-F238E27FC236}">
                  <a16:creationId xmlns:a16="http://schemas.microsoft.com/office/drawing/2014/main" id="{B74055F8-B13C-4DF6-984D-ACBBBDB9FB6E}"/>
                </a:ext>
              </a:extLst>
            </p:cNvPr>
            <p:cNvSpPr/>
            <p:nvPr/>
          </p:nvSpPr>
          <p:spPr>
            <a:xfrm>
              <a:off x="8149354" y="4546640"/>
              <a:ext cx="3868332" cy="856647"/>
            </a:xfrm>
            <a:prstGeom prst="foldedCorne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0D2B60-37D9-43C5-9BD4-F42677717CD0}"/>
                  </a:ext>
                </a:extLst>
              </p:cNvPr>
              <p:cNvSpPr/>
              <p:nvPr/>
            </p:nvSpPr>
            <p:spPr>
              <a:xfrm>
                <a:off x="8748899" y="3599896"/>
                <a:ext cx="1077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ore-K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10</a:t>
                </a:r>
                <a:endParaRPr lang="ko-Kore-KR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F90D2B60-37D9-43C5-9BD4-F42677717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899" y="3599896"/>
                <a:ext cx="1077282" cy="369332"/>
              </a:xfrm>
              <a:prstGeom prst="rect">
                <a:avLst/>
              </a:prstGeom>
              <a:blipFill>
                <a:blip r:embed="rId29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E2CC61-3BC4-493B-BA08-A42D123AFB46}"/>
              </a:ext>
            </a:extLst>
          </p:cNvPr>
          <p:cNvSpPr/>
          <p:nvPr/>
        </p:nvSpPr>
        <p:spPr>
          <a:xfrm>
            <a:off x="11273728" y="6255170"/>
            <a:ext cx="573066" cy="416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246909-A1EA-419B-807B-E28E754359DF}"/>
                  </a:ext>
                </a:extLst>
              </p:cNvPr>
              <p:cNvSpPr txBox="1"/>
              <p:nvPr/>
            </p:nvSpPr>
            <p:spPr>
              <a:xfrm>
                <a:off x="11249103" y="6267599"/>
                <a:ext cx="591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kumimoji="1" lang="ko-Kore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4246909-A1EA-419B-807B-E28E75435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103" y="6267599"/>
                <a:ext cx="591123" cy="369332"/>
              </a:xfrm>
              <a:prstGeom prst="rect">
                <a:avLst/>
              </a:prstGeom>
              <a:blipFill>
                <a:blip r:embed="rId30"/>
                <a:stretch>
                  <a:fillRect r="-6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0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1" grpId="0"/>
      <p:bldP spid="68" grpId="0"/>
      <p:bldP spid="71" grpId="0"/>
      <p:bldP spid="72" grpId="0"/>
      <p:bldP spid="73" grpId="0"/>
      <p:bldP spid="8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902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latinLnBrk="1">
              <a:lnSpc>
                <a:spcPct val="150000"/>
              </a:lnSpc>
            </a:pPr>
            <a:r>
              <a:rPr kumimoji="1" lang="en-US" altLang="ko-KR" b="1" dirty="0">
                <a:latin typeface="+mn-ea"/>
                <a:ea typeface="+mn-ea"/>
              </a:rPr>
              <a:t>5. </a:t>
            </a:r>
            <a:r>
              <a:rPr kumimoji="1" lang="ko-KR" altLang="en-US" b="1" dirty="0">
                <a:latin typeface="+mn-ea"/>
                <a:ea typeface="+mn-ea"/>
              </a:rPr>
              <a:t>딥러닝</a:t>
            </a:r>
            <a:r>
              <a:rPr kumimoji="1" lang="ko-KR" altLang="en-US" sz="4800" b="1" dirty="0">
                <a:latin typeface="+mn-ea"/>
                <a:ea typeface="+mn-ea"/>
              </a:rPr>
              <a:t> 알고리즘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latin typeface="+mn-ea"/>
                <a:ea typeface="+mn-ea"/>
              </a:rPr>
              <a:t>CNN, RNN, GAN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75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정의</a:t>
            </a:r>
            <a:endParaRPr lang="en-US" altLang="ko-KR" sz="3500" b="1" i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CD111F-315C-4023-B75D-80937C5E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3" y="437469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C39621-A041-47B6-B042-82FDDC5A0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35"/>
          <a:stretch/>
        </p:blipFill>
        <p:spPr bwMode="auto">
          <a:xfrm>
            <a:off x="878871" y="2178235"/>
            <a:ext cx="1362525" cy="17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pload.wikimedia.org/wikipedia/commons/f/f4/Ray...">
            <a:extLst>
              <a:ext uri="{FF2B5EF4-FFF2-40B4-BE49-F238E27FC236}">
                <a16:creationId xmlns:a16="http://schemas.microsoft.com/office/drawing/2014/main" id="{F33FDA6E-6156-4516-A8D9-89A397CC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/>
          <a:stretch/>
        </p:blipFill>
        <p:spPr bwMode="auto">
          <a:xfrm>
            <a:off x="6433685" y="2190845"/>
            <a:ext cx="1541243" cy="17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FCC5E-2D0C-47DF-9EB8-A8F98A0879AB}"/>
              </a:ext>
            </a:extLst>
          </p:cNvPr>
          <p:cNvSpPr txBox="1"/>
          <p:nvPr/>
        </p:nvSpPr>
        <p:spPr>
          <a:xfrm>
            <a:off x="878871" y="1304965"/>
            <a:ext cx="1078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(Artificial Intelligence)</a:t>
            </a:r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다양한 정의</a:t>
            </a:r>
            <a:endParaRPr lang="en-US" altLang="ko-KR" b="1" u="sng" dirty="0">
              <a:solidFill>
                <a:srgbClr val="4D5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학습능력과 추론능력</a:t>
            </a: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지각능력</a:t>
            </a:r>
            <a:r>
              <a: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자연언어의 이해능력 등을 컴퓨터 프로그램으로 실현한 기술</a:t>
            </a:r>
            <a:endParaRPr lang="en-US" altLang="ko-KR" sz="18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47C7-22DF-4D58-9C75-DD4E603DD2D9}"/>
              </a:ext>
            </a:extLst>
          </p:cNvPr>
          <p:cNvSpPr/>
          <p:nvPr/>
        </p:nvSpPr>
        <p:spPr>
          <a:xfrm>
            <a:off x="755325" y="1331330"/>
            <a:ext cx="123546" cy="619966"/>
          </a:xfrm>
          <a:prstGeom prst="rect">
            <a:avLst/>
          </a:prstGeom>
          <a:gradFill>
            <a:gsLst>
              <a:gs pos="0">
                <a:srgbClr val="44D6DF"/>
              </a:gs>
              <a:gs pos="100000">
                <a:srgbClr val="7873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8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57246-6E28-4E41-9229-17A2C9A9E5FF}"/>
              </a:ext>
            </a:extLst>
          </p:cNvPr>
          <p:cNvSpPr txBox="1"/>
          <p:nvPr/>
        </p:nvSpPr>
        <p:spPr>
          <a:xfrm>
            <a:off x="943618" y="3959375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Bellman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D8C9D-E1B3-4F0A-9B3B-C9D985EA608D}"/>
              </a:ext>
            </a:extLst>
          </p:cNvPr>
          <p:cNvSpPr txBox="1"/>
          <p:nvPr/>
        </p:nvSpPr>
        <p:spPr>
          <a:xfrm>
            <a:off x="1036692" y="6320789"/>
            <a:ext cx="1221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Winston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617609-430A-4FF9-9EE8-A8EDFA3307A4}"/>
              </a:ext>
            </a:extLst>
          </p:cNvPr>
          <p:cNvSpPr txBox="1"/>
          <p:nvPr/>
        </p:nvSpPr>
        <p:spPr>
          <a:xfrm>
            <a:off x="6552060" y="3959375"/>
            <a:ext cx="121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Kurzweil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FBFD303-5CE7-4F6F-BBA8-F133EEF60861}"/>
              </a:ext>
            </a:extLst>
          </p:cNvPr>
          <p:cNvSpPr/>
          <p:nvPr/>
        </p:nvSpPr>
        <p:spPr>
          <a:xfrm>
            <a:off x="2579081" y="2223069"/>
            <a:ext cx="3516919" cy="1650380"/>
          </a:xfrm>
          <a:prstGeom prst="roundRect">
            <a:avLst/>
          </a:prstGeom>
          <a:solidFill>
            <a:srgbClr val="46D6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사고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의사결정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등의 활동에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연관 지을 수 있는 자동화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1AE6E3-27D1-4826-AE15-BA6FACBC5F26}"/>
              </a:ext>
            </a:extLst>
          </p:cNvPr>
          <p:cNvSpPr/>
          <p:nvPr/>
        </p:nvSpPr>
        <p:spPr>
          <a:xfrm>
            <a:off x="2579081" y="4562081"/>
            <a:ext cx="3516919" cy="1650380"/>
          </a:xfrm>
          <a:prstGeom prst="roundRect">
            <a:avLst/>
          </a:prstGeom>
          <a:solidFill>
            <a:srgbClr val="46D6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인지와 추론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행위를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가능하게 하는 계산의 연구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2F0388B-511F-4766-8AFB-5D71E4D64E02}"/>
              </a:ext>
            </a:extLst>
          </p:cNvPr>
          <p:cNvSpPr/>
          <p:nvPr/>
        </p:nvSpPr>
        <p:spPr>
          <a:xfrm>
            <a:off x="8142139" y="2235678"/>
            <a:ext cx="3516919" cy="1650380"/>
          </a:xfrm>
          <a:prstGeom prst="roundRect">
            <a:avLst/>
          </a:prstGeom>
          <a:solidFill>
            <a:srgbClr val="46D6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사람이 기능적으로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수행해야 하는 기능을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수행하는 기계의 제작을 위한 기술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D87C2F5-01B5-4FE9-AB65-43DF2E431CDC}"/>
              </a:ext>
            </a:extLst>
          </p:cNvPr>
          <p:cNvSpPr/>
          <p:nvPr/>
        </p:nvSpPr>
        <p:spPr>
          <a:xfrm>
            <a:off x="8142138" y="4568913"/>
            <a:ext cx="3516919" cy="1650380"/>
          </a:xfrm>
          <a:prstGeom prst="roundRect">
            <a:avLst/>
          </a:prstGeom>
          <a:solidFill>
            <a:srgbClr val="46D6E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기계를 인간 행동의 </a:t>
            </a:r>
            <a:r>
              <a:rPr lang="ko-KR" alt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지식에서와</a:t>
            </a:r>
            <a:r>
              <a:rPr lang="ko-KR" alt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같이 행동하게 만드는 것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Picture 2" descr="Lisp의 역사 1] 존 매카시(John McCarthy)와 Lisp에 대하여">
            <a:extLst>
              <a:ext uri="{FF2B5EF4-FFF2-40B4-BE49-F238E27FC236}">
                <a16:creationId xmlns:a16="http://schemas.microsoft.com/office/drawing/2014/main" id="{B1EE412B-7BAD-4B8B-84AC-845145195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"/>
          <a:stretch/>
        </p:blipFill>
        <p:spPr bwMode="auto">
          <a:xfrm>
            <a:off x="6499778" y="4557912"/>
            <a:ext cx="1324067" cy="177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38A7B4-E33F-40AF-92D9-1C94C1FE8A8F}"/>
              </a:ext>
            </a:extLst>
          </p:cNvPr>
          <p:cNvSpPr txBox="1"/>
          <p:nvPr/>
        </p:nvSpPr>
        <p:spPr>
          <a:xfrm>
            <a:off x="6466749" y="6355534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McCarthy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586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6448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dirty="0" err="1">
                <a:latin typeface="+mj-ea"/>
                <a:ea typeface="+mn-ea"/>
              </a:rPr>
              <a:t>합성곱</a:t>
            </a:r>
            <a:r>
              <a:rPr kumimoji="1" lang="ko-KR" altLang="en-US" sz="4800" b="1" dirty="0">
                <a:latin typeface="+mj-ea"/>
                <a:ea typeface="+mn-ea"/>
              </a:rPr>
              <a:t> 신경망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C</a:t>
            </a:r>
            <a:r>
              <a:rPr kumimoji="1" lang="en-US" altLang="ko-KR" sz="4800" b="1" dirty="0">
                <a:latin typeface="+mj-ea"/>
              </a:rPr>
              <a:t>onvolution </a:t>
            </a: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ko-KR" sz="4800" b="1" dirty="0">
                <a:latin typeface="+mj-ea"/>
              </a:rPr>
              <a:t>eural </a:t>
            </a: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ko-KR" sz="4800" b="1" dirty="0">
                <a:latin typeface="+mj-ea"/>
              </a:rPr>
              <a:t>etwork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09687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view: YOLOv3 — You Only Look Once (Object Detection) | by Sik-Ho Tsang |  Towards Data Science">
            <a:extLst>
              <a:ext uri="{FF2B5EF4-FFF2-40B4-BE49-F238E27FC236}">
                <a16:creationId xmlns:a16="http://schemas.microsoft.com/office/drawing/2014/main" id="{7B9E2687-2D9E-415E-A8B1-C159EB62BF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534" y="1295833"/>
            <a:ext cx="8818931" cy="497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B7BD8-260A-422C-A7CD-8BCEA00843C7}"/>
              </a:ext>
            </a:extLst>
          </p:cNvPr>
          <p:cNvSpPr txBox="1"/>
          <p:nvPr/>
        </p:nvSpPr>
        <p:spPr>
          <a:xfrm>
            <a:off x="8834438" y="6519446"/>
            <a:ext cx="3067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YouTube Noto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https://youtu.be/MPU2HistivI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49672-124C-B540-9941-5A3B6B32AAC1}"/>
              </a:ext>
            </a:extLst>
          </p:cNvPr>
          <p:cNvSpPr txBox="1"/>
          <p:nvPr/>
        </p:nvSpPr>
        <p:spPr>
          <a:xfrm>
            <a:off x="1177026" y="312775"/>
            <a:ext cx="9837950" cy="73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+mn-ea"/>
              </a:rPr>
              <a:t>이미지</a:t>
            </a:r>
            <a:r>
              <a:rPr lang="en-US" altLang="ko-KR" sz="3200" b="1" dirty="0">
                <a:latin typeface="+mn-ea"/>
              </a:rPr>
              <a:t>, </a:t>
            </a:r>
            <a:r>
              <a:rPr lang="ko-KR" altLang="en-US" sz="3200" b="1" dirty="0">
                <a:latin typeface="+mn-ea"/>
              </a:rPr>
              <a:t>영상 인식</a:t>
            </a:r>
            <a:r>
              <a:rPr lang="en-US" altLang="ko-KR" sz="3200" b="1" dirty="0">
                <a:latin typeface="+mn-ea"/>
              </a:rPr>
              <a:t>,</a:t>
            </a:r>
            <a:r>
              <a:rPr lang="ko-KR" altLang="en-US" sz="3200" b="1" dirty="0">
                <a:latin typeface="+mn-ea"/>
              </a:rPr>
              <a:t> 패턴 감지</a:t>
            </a:r>
            <a:r>
              <a:rPr lang="ko-KR" altLang="en-US" sz="2800" dirty="0">
                <a:latin typeface="+mn-ea"/>
              </a:rPr>
              <a:t>에</a:t>
            </a:r>
            <a:r>
              <a:rPr lang="ko-KR" altLang="en-US" sz="32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탁월한 딥러닝 알고리즘</a:t>
            </a:r>
          </a:p>
        </p:txBody>
      </p:sp>
    </p:spTree>
    <p:extLst>
      <p:ext uri="{BB962C8B-B14F-4D97-AF65-F5344CB8AC3E}">
        <p14:creationId xmlns:p14="http://schemas.microsoft.com/office/powerpoint/2010/main" val="1798279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A56534-9805-7D4D-9ED2-A40A487DFEE7}"/>
              </a:ext>
            </a:extLst>
          </p:cNvPr>
          <p:cNvGraphicFramePr>
            <a:graphicFrameLocks noGrp="1"/>
          </p:cNvGraphicFramePr>
          <p:nvPr/>
        </p:nvGraphicFramePr>
        <p:xfrm>
          <a:off x="5039334" y="1370038"/>
          <a:ext cx="1490488" cy="1490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22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32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22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55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143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D19312-86D4-9449-8B17-7397145EC394}"/>
              </a:ext>
            </a:extLst>
          </p:cNvPr>
          <p:cNvGraphicFramePr>
            <a:graphicFrameLocks noGrp="1"/>
          </p:cNvGraphicFramePr>
          <p:nvPr/>
        </p:nvGraphicFramePr>
        <p:xfrm>
          <a:off x="4685240" y="1661347"/>
          <a:ext cx="1490488" cy="1490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22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233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65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255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800" b="0" i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D579A33-4485-B541-86FC-B42DD1F553BB}"/>
              </a:ext>
            </a:extLst>
          </p:cNvPr>
          <p:cNvGraphicFramePr>
            <a:graphicFrameLocks noGrp="1"/>
          </p:cNvGraphicFramePr>
          <p:nvPr/>
        </p:nvGraphicFramePr>
        <p:xfrm>
          <a:off x="4331146" y="1952656"/>
          <a:ext cx="1490488" cy="1490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622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372622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41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22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234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123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45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44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40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56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u="none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ko-KR" sz="800" b="0" u="none" dirty="0">
                          <a:solidFill>
                            <a:schemeClr val="bg1"/>
                          </a:solidFill>
                          <a:latin typeface="+mn-lt"/>
                        </a:rPr>
                        <a:t>24</a:t>
                      </a:r>
                      <a:endParaRPr lang="ko-Kore-KR" altLang="en-US" sz="800" b="0" u="non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128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37262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56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45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55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62BF68-05D7-D04F-8EA7-12AF434E5B0B}"/>
              </a:ext>
            </a:extLst>
          </p:cNvPr>
          <p:cNvGrpSpPr/>
          <p:nvPr/>
        </p:nvGrpSpPr>
        <p:grpSpPr>
          <a:xfrm>
            <a:off x="287862" y="1675659"/>
            <a:ext cx="1782874" cy="1767485"/>
            <a:chOff x="209405" y="1805879"/>
            <a:chExt cx="1782874" cy="17674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0078158-4E40-4345-A2B7-2FB3FDA9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05" y="1805879"/>
              <a:ext cx="1490486" cy="14904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F8B8AC-F82B-5341-A8CB-C7A5739B0EE3}"/>
                </a:ext>
              </a:extLst>
            </p:cNvPr>
            <p:cNvSpPr txBox="1"/>
            <p:nvPr/>
          </p:nvSpPr>
          <p:spPr>
            <a:xfrm>
              <a:off x="391000" y="3296365"/>
              <a:ext cx="96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가로</a:t>
              </a:r>
              <a:r>
                <a:rPr kumimoji="1" lang="en-US" altLang="ko-Kore-KR" sz="1200" dirty="0">
                  <a:latin typeface="Malgun Gothic" panose="020B0503020000020004" pitchFamily="34" charset="-127"/>
                </a:rPr>
                <a:t>_4pixel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E81876-038D-5A45-A68C-29C8915EA9CC}"/>
                </a:ext>
              </a:extLst>
            </p:cNvPr>
            <p:cNvSpPr txBox="1"/>
            <p:nvPr/>
          </p:nvSpPr>
          <p:spPr>
            <a:xfrm rot="5400000">
              <a:off x="1370955" y="2442249"/>
              <a:ext cx="9656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세로</a:t>
              </a:r>
              <a:r>
                <a:rPr kumimoji="1" lang="en-US" altLang="ko-Kore-KR" sz="1200" dirty="0">
                  <a:latin typeface="Malgun Gothic" panose="020B0503020000020004" pitchFamily="34" charset="-127"/>
                </a:rPr>
                <a:t>_4pixel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63564A0-FA15-A149-926C-B4883C113EEA}"/>
              </a:ext>
            </a:extLst>
          </p:cNvPr>
          <p:cNvGraphicFramePr>
            <a:graphicFrameLocks noGrp="1"/>
          </p:cNvGraphicFramePr>
          <p:nvPr/>
        </p:nvGraphicFramePr>
        <p:xfrm>
          <a:off x="8610397" y="2147687"/>
          <a:ext cx="321949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722">
                  <a:extLst>
                    <a:ext uri="{9D8B030D-6E8A-4147-A177-3AD203B41FA5}">
                      <a16:colId xmlns:a16="http://schemas.microsoft.com/office/drawing/2014/main" val="848082286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963720430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2855029946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190706472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536507580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161731550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2177513660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2774681275"/>
                    </a:ext>
                  </a:extLst>
                </a:gridCol>
                <a:gridCol w="357722">
                  <a:extLst>
                    <a:ext uri="{9D8B030D-6E8A-4147-A177-3AD203B41FA5}">
                      <a16:colId xmlns:a16="http://schemas.microsoft.com/office/drawing/2014/main" val="669074072"/>
                    </a:ext>
                  </a:extLst>
                </a:gridCol>
              </a:tblGrid>
              <a:tr h="18645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41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22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b="0" i="0" dirty="0">
                          <a:solidFill>
                            <a:schemeClr val="bg1"/>
                          </a:solidFill>
                          <a:latin typeface="+mn-lt"/>
                        </a:rPr>
                        <a:t>…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44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233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i="0" dirty="0">
                          <a:solidFill>
                            <a:schemeClr val="bg1"/>
                          </a:solidFill>
                          <a:latin typeface="+mn-lt"/>
                        </a:rPr>
                        <a:t>…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32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800" b="0" i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en-US" altLang="ko-KR" sz="800" b="0" dirty="0">
                          <a:solidFill>
                            <a:schemeClr val="bg1"/>
                          </a:solidFill>
                          <a:latin typeface="+mn-lt"/>
                        </a:rPr>
                        <a:t>22</a:t>
                      </a:r>
                      <a:endParaRPr lang="ko-Kore-KR" altLang="en-US" sz="8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43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i="0" dirty="0">
                          <a:solidFill>
                            <a:schemeClr val="bg1"/>
                          </a:solidFill>
                          <a:latin typeface="+mn-lt"/>
                        </a:rPr>
                        <a:t>…</a:t>
                      </a:r>
                      <a:endParaRPr lang="ko-Kore-KR" altLang="en-US"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043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37808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61059FC-ECED-6642-BD8C-0615EA8A1617}"/>
              </a:ext>
            </a:extLst>
          </p:cNvPr>
          <p:cNvSpPr txBox="1"/>
          <p:nvPr/>
        </p:nvSpPr>
        <p:spPr>
          <a:xfrm>
            <a:off x="7243256" y="3326950"/>
            <a:ext cx="47756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>
                <a:latin typeface="+mn-ea"/>
              </a:rPr>
              <a:t>원래 데이터의 형상을 바꿔</a:t>
            </a:r>
            <a:r>
              <a:rPr kumimoji="1" lang="en-US" altLang="ko-Kore-KR" dirty="0">
                <a:latin typeface="+mn-ea"/>
              </a:rPr>
              <a:t>,</a:t>
            </a:r>
            <a:r>
              <a:rPr kumimoji="1" lang="ko-Kore-KR" altLang="en-US" dirty="0">
                <a:latin typeface="+mn-ea"/>
              </a:rPr>
              <a:t> </a:t>
            </a:r>
            <a:r>
              <a:rPr kumimoji="1" lang="ko-Kore-KR" altLang="en-US" b="1" u="sng" dirty="0">
                <a:latin typeface="+mn-ea"/>
              </a:rPr>
              <a:t>공간적 </a:t>
            </a:r>
            <a:r>
              <a:rPr kumimoji="1" lang="ko-KR" altLang="en-US" b="1" u="sng">
                <a:latin typeface="+mn-ea"/>
              </a:rPr>
              <a:t>관련성</a:t>
            </a:r>
            <a:r>
              <a:rPr kumimoji="1" lang="ko-Kore-KR" altLang="en-US" b="1" u="sng" dirty="0">
                <a:latin typeface="+mn-ea"/>
              </a:rPr>
              <a:t> </a:t>
            </a:r>
            <a:r>
              <a:rPr kumimoji="1" lang="ko-Kore-KR" altLang="en-US" u="sng" dirty="0">
                <a:latin typeface="+mn-ea"/>
              </a:rPr>
              <a:t>무시</a:t>
            </a:r>
            <a:endParaRPr kumimoji="1" lang="en-US" altLang="ko-Kore-KR" sz="1600" u="sng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latin typeface="+mn-ea"/>
              </a:rPr>
              <a:t>공간적으로 인접한 픽셀 값이 비슷하거나</a:t>
            </a:r>
            <a:r>
              <a:rPr kumimoji="1" lang="en-US" altLang="ko-Kore-KR" sz="1600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latin typeface="+mn-ea"/>
              </a:rPr>
              <a:t>공간적으로 거리가 먼 픽셀 값이 연관이 없거나</a:t>
            </a:r>
            <a:r>
              <a:rPr kumimoji="1" lang="en-US" altLang="ko-Kore-KR" sz="1600" dirty="0">
                <a:latin typeface="+mn-ea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dirty="0">
                <a:latin typeface="+mn-ea"/>
              </a:rPr>
              <a:t>RGB</a:t>
            </a:r>
            <a:r>
              <a:rPr kumimoji="1" lang="ko-Kore-KR" altLang="en-US" sz="1600" dirty="0">
                <a:latin typeface="+mn-ea"/>
              </a:rPr>
              <a:t>의 각 채널이 밀접하게 관련이 되어있거나</a:t>
            </a:r>
            <a:r>
              <a:rPr kumimoji="1" lang="en-US" altLang="ko-Kore-KR" sz="1600" dirty="0">
                <a:latin typeface="+mn-ea"/>
              </a:rPr>
              <a:t>,</a:t>
            </a:r>
          </a:p>
          <a:p>
            <a:pPr algn="ctr"/>
            <a:r>
              <a:rPr kumimoji="1" lang="en-US" altLang="ko-KR" sz="1200" b="1" dirty="0">
                <a:latin typeface="+mn-ea"/>
              </a:rPr>
              <a:t>.</a:t>
            </a:r>
          </a:p>
          <a:p>
            <a:pPr algn="ctr"/>
            <a:r>
              <a:rPr kumimoji="1" lang="en-US" altLang="ko-KR" sz="1200" b="1" dirty="0">
                <a:latin typeface="+mn-ea"/>
              </a:rPr>
              <a:t>.</a:t>
            </a:r>
          </a:p>
          <a:p>
            <a:pPr algn="ctr"/>
            <a:r>
              <a:rPr kumimoji="1" lang="en-US" altLang="ko-KR" sz="1400" b="1" dirty="0">
                <a:latin typeface="+mn-ea"/>
              </a:rPr>
              <a:t>.</a:t>
            </a:r>
            <a:endParaRPr kumimoji="1" lang="ko-Kore-KR" altLang="en-US" sz="1400" b="1" dirty="0"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ED10BBC-E9A0-4050-AC69-FF20DB2C17FD}"/>
              </a:ext>
            </a:extLst>
          </p:cNvPr>
          <p:cNvGrpSpPr/>
          <p:nvPr/>
        </p:nvGrpSpPr>
        <p:grpSpPr>
          <a:xfrm>
            <a:off x="2368583" y="2413093"/>
            <a:ext cx="4593965" cy="1338594"/>
            <a:chOff x="2289564" y="2427552"/>
            <a:chExt cx="4593965" cy="13385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97A47-9FF9-864B-AC62-8342D43FA915}"/>
                </a:ext>
              </a:extLst>
            </p:cNvPr>
            <p:cNvSpPr txBox="1"/>
            <p:nvPr/>
          </p:nvSpPr>
          <p:spPr>
            <a:xfrm>
              <a:off x="4714093" y="348914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가로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31E2CC-F026-7D4D-BD03-227785A8BA6B}"/>
                </a:ext>
              </a:extLst>
            </p:cNvPr>
            <p:cNvSpPr txBox="1"/>
            <p:nvPr/>
          </p:nvSpPr>
          <p:spPr>
            <a:xfrm rot="5400000">
              <a:off x="3841036" y="2535274"/>
              <a:ext cx="4924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세로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sp>
          <p:nvSpPr>
            <p:cNvPr id="14" name="오른쪽 대괄호[R] 13">
              <a:extLst>
                <a:ext uri="{FF2B5EF4-FFF2-40B4-BE49-F238E27FC236}">
                  <a16:creationId xmlns:a16="http://schemas.microsoft.com/office/drawing/2014/main" id="{B1A603D9-937E-3345-8C87-B02333CCCC06}"/>
                </a:ext>
              </a:extLst>
            </p:cNvPr>
            <p:cNvSpPr/>
            <p:nvPr/>
          </p:nvSpPr>
          <p:spPr>
            <a:xfrm rot="3341222">
              <a:off x="6090658" y="2756852"/>
              <a:ext cx="89704" cy="996665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Malgun Gothic" panose="020B05030200000200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3583AD-3886-3F4E-89D0-5B3C8DA15BCD}"/>
                </a:ext>
              </a:extLst>
            </p:cNvPr>
            <p:cNvSpPr txBox="1"/>
            <p:nvPr/>
          </p:nvSpPr>
          <p:spPr>
            <a:xfrm rot="19442774">
              <a:off x="5635174" y="3231224"/>
              <a:ext cx="1248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latin typeface="Malgun Gothic" panose="020B0503020000020004" pitchFamily="34" charset="-127"/>
                </a:rPr>
                <a:t>채널</a:t>
              </a:r>
              <a:r>
                <a:rPr kumimoji="1" lang="en-US" altLang="ko-KR" sz="1200" dirty="0">
                  <a:latin typeface="Malgun Gothic" panose="020B0503020000020004" pitchFamily="34" charset="-127"/>
                </a:rPr>
                <a:t>(</a:t>
              </a:r>
              <a:r>
                <a:rPr kumimoji="1" lang="ko-KR" altLang="en-US" sz="1200" dirty="0">
                  <a:latin typeface="Malgun Gothic" panose="020B0503020000020004" pitchFamily="34" charset="-127"/>
                </a:rPr>
                <a:t>색상</a:t>
              </a:r>
              <a:r>
                <a:rPr kumimoji="1" lang="en-US" altLang="ko-KR" sz="1200" dirty="0">
                  <a:latin typeface="Malgun Gothic" panose="020B0503020000020004" pitchFamily="34" charset="-127"/>
                </a:rPr>
                <a:t>)</a:t>
              </a:r>
              <a:r>
                <a:rPr kumimoji="1" lang="en-US" altLang="ko-Kore-KR" sz="1200" dirty="0">
                  <a:latin typeface="Malgun Gothic" panose="020B0503020000020004" pitchFamily="34" charset="-127"/>
                </a:rPr>
                <a:t>_RGB</a:t>
              </a:r>
              <a:endParaRPr kumimoji="1" lang="ko-Kore-KR" altLang="en-US" sz="1200" dirty="0">
                <a:latin typeface="Malgun Gothic" panose="020B0503020000020004" pitchFamily="34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4F3329D-5241-469D-9EE9-7089A3152AA1}"/>
                </a:ext>
              </a:extLst>
            </p:cNvPr>
            <p:cNvGrpSpPr/>
            <p:nvPr/>
          </p:nvGrpSpPr>
          <p:grpSpPr>
            <a:xfrm>
              <a:off x="2289564" y="2549690"/>
              <a:ext cx="1249962" cy="315766"/>
              <a:chOff x="2289564" y="2549690"/>
              <a:chExt cx="1249962" cy="31576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FA42A7-7A51-5942-AC78-C6182935470B}"/>
                  </a:ext>
                </a:extLst>
              </p:cNvPr>
              <p:cNvSpPr txBox="1"/>
              <p:nvPr/>
            </p:nvSpPr>
            <p:spPr>
              <a:xfrm>
                <a:off x="2289564" y="2588457"/>
                <a:ext cx="12474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>
                    <a:latin typeface="Malgun Gothic" panose="020B0503020000020004" pitchFamily="34" charset="-127"/>
                  </a:rPr>
                  <a:t>3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차원 데이터화</a:t>
                </a: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8D97F76-B629-7246-97E8-2097CC9FE03F}"/>
                  </a:ext>
                </a:extLst>
              </p:cNvPr>
              <p:cNvCxnSpPr/>
              <p:nvPr/>
            </p:nvCxnSpPr>
            <p:spPr>
              <a:xfrm>
                <a:off x="2317717" y="2549690"/>
                <a:ext cx="122180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F48DEC4-E8E1-094E-A87B-7D6831FFF0DD}"/>
              </a:ext>
            </a:extLst>
          </p:cNvPr>
          <p:cNvSpPr txBox="1"/>
          <p:nvPr/>
        </p:nvSpPr>
        <p:spPr>
          <a:xfrm>
            <a:off x="1471857" y="5711118"/>
            <a:ext cx="8114722" cy="1048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400" b="1" dirty="0">
                <a:latin typeface="Malgun Gothic" panose="020B0503020000020004" pitchFamily="34" charset="-127"/>
              </a:rPr>
              <a:t>합성곱 </a:t>
            </a:r>
            <a:r>
              <a:rPr kumimoji="1" lang="ko-KR" altLang="en-US" sz="2400" b="1" dirty="0">
                <a:latin typeface="Malgun Gothic" panose="020B0503020000020004" pitchFamily="34" charset="-127"/>
              </a:rPr>
              <a:t>신경망</a:t>
            </a:r>
            <a:r>
              <a:rPr kumimoji="1" lang="en-US" altLang="ko-KR" sz="2400" b="1" dirty="0">
                <a:latin typeface="Malgun Gothic" panose="020B0503020000020004" pitchFamily="34" charset="-127"/>
              </a:rPr>
              <a:t>(CNN)</a:t>
            </a:r>
            <a:r>
              <a:rPr kumimoji="1" lang="ko-Kore-KR" altLang="en-US" sz="2000" dirty="0">
                <a:latin typeface="Malgun Gothic" panose="020B0503020000020004" pitchFamily="34" charset="-127"/>
              </a:rPr>
              <a:t>은 </a:t>
            </a:r>
            <a:r>
              <a:rPr kumimoji="1" lang="ko-Kore-KR" altLang="en-US" sz="2000" b="1" dirty="0">
                <a:latin typeface="Malgun Gothic" panose="020B0503020000020004" pitchFamily="34" charset="-127"/>
              </a:rPr>
              <a:t>데이터의 형상</a:t>
            </a:r>
            <a:r>
              <a:rPr kumimoji="1" lang="ko-Kore-KR" altLang="en-US" sz="2000" dirty="0">
                <a:latin typeface="Malgun Gothic" panose="020B0503020000020004" pitchFamily="34" charset="-127"/>
              </a:rPr>
              <a:t>을</a:t>
            </a:r>
            <a:r>
              <a:rPr kumimoji="1" lang="ko-Kore-KR" altLang="en-US" sz="2000" b="1" dirty="0">
                <a:latin typeface="Malgun Gothic" panose="020B0503020000020004" pitchFamily="34" charset="-127"/>
              </a:rPr>
              <a:t> 유지</a:t>
            </a:r>
            <a:r>
              <a:rPr kumimoji="1" lang="ko-Kore-KR" altLang="en-US" sz="2000" dirty="0">
                <a:latin typeface="Malgun Gothic" panose="020B0503020000020004" pitchFamily="34" charset="-127"/>
              </a:rPr>
              <a:t>하여 입력받고 전달</a:t>
            </a:r>
            <a:endParaRPr kumimoji="1" lang="en-US" altLang="en-US" sz="2000" dirty="0">
              <a:latin typeface="Malgun Gothic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latin typeface="Malgun Gothic" panose="020B0503020000020004" pitchFamily="34" charset="-127"/>
              </a:rPr>
              <a:t>- </a:t>
            </a:r>
            <a:r>
              <a:rPr kumimoji="1" lang="ko-KR" altLang="en-US" sz="2000" b="1" u="sng" dirty="0">
                <a:latin typeface="Malgun Gothic" panose="020B0503020000020004" pitchFamily="34" charset="-127"/>
              </a:rPr>
              <a:t>공간적 관련성</a:t>
            </a:r>
            <a:r>
              <a:rPr kumimoji="1" lang="ko-KR" altLang="en-US" sz="2000" u="sng" dirty="0">
                <a:latin typeface="Malgun Gothic" panose="020B0503020000020004" pitchFamily="34" charset="-127"/>
              </a:rPr>
              <a:t>을 </a:t>
            </a:r>
            <a:r>
              <a:rPr kumimoji="1" lang="ko-KR" altLang="en-US" sz="2000" b="1" u="sng" dirty="0">
                <a:latin typeface="Malgun Gothic" panose="020B0503020000020004" pitchFamily="34" charset="-127"/>
              </a:rPr>
              <a:t>보존</a:t>
            </a:r>
            <a:r>
              <a:rPr kumimoji="1" lang="ko-KR" altLang="en-US" sz="2000" dirty="0">
                <a:latin typeface="Malgun Gothic" panose="020B0503020000020004" pitchFamily="34" charset="-127"/>
              </a:rPr>
              <a:t>할 수 있음</a:t>
            </a:r>
            <a:endParaRPr kumimoji="1" lang="en-US" altLang="ko-Kore-KR" sz="2000" dirty="0">
              <a:latin typeface="Malgun Gothic" panose="020B0503020000020004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B01CC2-2FA4-304A-80BD-72C8E6D20712}"/>
              </a:ext>
            </a:extLst>
          </p:cNvPr>
          <p:cNvGrpSpPr/>
          <p:nvPr/>
        </p:nvGrpSpPr>
        <p:grpSpPr>
          <a:xfrm>
            <a:off x="4674497" y="4032093"/>
            <a:ext cx="854721" cy="1398491"/>
            <a:chOff x="3825518" y="3584045"/>
            <a:chExt cx="854721" cy="823608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F4E33A1-034C-3D4B-AB8E-E567524E8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7862" y="3584045"/>
              <a:ext cx="1" cy="8236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517780-3CC0-4E40-AACB-60B89E31A4D6}"/>
                </a:ext>
              </a:extLst>
            </p:cNvPr>
            <p:cNvSpPr txBox="1"/>
            <p:nvPr/>
          </p:nvSpPr>
          <p:spPr>
            <a:xfrm>
              <a:off x="3825518" y="3924428"/>
              <a:ext cx="854721" cy="1631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r>
                <a:rPr kumimoji="1" lang="ko-Kore-KR" altLang="en-US" sz="1200" dirty="0"/>
                <a:t>형상 유지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DEB9328-994F-4D19-9278-300212630C8E}"/>
              </a:ext>
            </a:extLst>
          </p:cNvPr>
          <p:cNvGrpSpPr/>
          <p:nvPr/>
        </p:nvGrpSpPr>
        <p:grpSpPr>
          <a:xfrm>
            <a:off x="6942298" y="1245570"/>
            <a:ext cx="4887599" cy="1790093"/>
            <a:chOff x="6863279" y="1260029"/>
            <a:chExt cx="4887599" cy="1790093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6DFA150-6653-466A-893F-EAC0633E0979}"/>
                </a:ext>
              </a:extLst>
            </p:cNvPr>
            <p:cNvGrpSpPr/>
            <p:nvPr/>
          </p:nvGrpSpPr>
          <p:grpSpPr>
            <a:xfrm>
              <a:off x="7535577" y="1260029"/>
              <a:ext cx="4215301" cy="1695732"/>
              <a:chOff x="7535577" y="1260029"/>
              <a:chExt cx="4215301" cy="16957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824296C-35B9-4F43-8E00-397BEE6AF946}"/>
                      </a:ext>
                    </a:extLst>
                  </p:cNvPr>
                  <p:cNvSpPr txBox="1"/>
                  <p:nvPr/>
                </p:nvSpPr>
                <p:spPr>
                  <a:xfrm>
                    <a:off x="8795245" y="2647984"/>
                    <a:ext cx="270458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×4×3</m:t>
                        </m:r>
                      </m:oMath>
                    </a14:m>
                    <a:r>
                      <a:rPr kumimoji="1" lang="ko-Kore-KR" altLang="en-US" sz="1400" dirty="0">
                        <a:latin typeface="Malgun Gothic" panose="020B0503020000020004" pitchFamily="34" charset="-127"/>
                      </a:rPr>
                      <a:t> 의 </a:t>
                    </a:r>
                    <a:r>
                      <a:rPr kumimoji="1" lang="en-US" altLang="ko-Kore-KR" sz="1400" dirty="0">
                        <a:latin typeface="Malgun Gothic" panose="020B0503020000020004" pitchFamily="34" charset="-127"/>
                      </a:rPr>
                      <a:t>1</a:t>
                    </a:r>
                    <a:r>
                      <a:rPr kumimoji="1" lang="ko-Kore-KR" altLang="en-US" sz="1400" dirty="0">
                        <a:latin typeface="Malgun Gothic" panose="020B0503020000020004" pitchFamily="34" charset="-127"/>
                      </a:rPr>
                      <a:t>차원 데이터로 펼침</a:t>
                    </a: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824296C-35B9-4F43-8E00-397BEE6AF9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95245" y="2647984"/>
                    <a:ext cx="270458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000" r="-5643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11DDBB85-45EB-4DFB-82FA-6CB4D42176D7}"/>
                  </a:ext>
                </a:extLst>
              </p:cNvPr>
              <p:cNvGrpSpPr/>
              <p:nvPr/>
            </p:nvGrpSpPr>
            <p:grpSpPr>
              <a:xfrm>
                <a:off x="7535577" y="1260029"/>
                <a:ext cx="4215301" cy="807266"/>
                <a:chOff x="7535577" y="1260029"/>
                <a:chExt cx="4215301" cy="807266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6B064348-24B4-4619-B5B7-ADB855E3FB48}"/>
                    </a:ext>
                  </a:extLst>
                </p:cNvPr>
                <p:cNvGrpSpPr/>
                <p:nvPr/>
              </p:nvGrpSpPr>
              <p:grpSpPr>
                <a:xfrm>
                  <a:off x="8531379" y="1711092"/>
                  <a:ext cx="3219499" cy="356203"/>
                  <a:chOff x="8531379" y="1711092"/>
                  <a:chExt cx="3219499" cy="356203"/>
                </a:xfrm>
              </p:grpSpPr>
              <p:sp>
                <p:nvSpPr>
                  <p:cNvPr id="18" name="오른쪽 대괄호[R] 17">
                    <a:extLst>
                      <a:ext uri="{FF2B5EF4-FFF2-40B4-BE49-F238E27FC236}">
                        <a16:creationId xmlns:a16="http://schemas.microsoft.com/office/drawing/2014/main" id="{4E690214-28CF-8947-8641-50BAD813ECC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089781" y="406197"/>
                    <a:ext cx="102696" cy="3219499"/>
                  </a:xfrm>
                  <a:prstGeom prst="rightBracket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Malgun Gothic" panose="020B0503020000020004" pitchFamily="34" charset="-127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877352E-8B14-A847-B86C-914716D6C903}"/>
                      </a:ext>
                    </a:extLst>
                  </p:cNvPr>
                  <p:cNvSpPr txBox="1"/>
                  <p:nvPr/>
                </p:nvSpPr>
                <p:spPr>
                  <a:xfrm>
                    <a:off x="9970247" y="1711092"/>
                    <a:ext cx="35458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ko-KR" sz="1200" dirty="0">
                        <a:latin typeface="Malgun Gothic" panose="020B0503020000020004" pitchFamily="34" charset="-127"/>
                      </a:rPr>
                      <a:t>48</a:t>
                    </a:r>
                    <a:endParaRPr kumimoji="1" lang="ko-Kore-KR" altLang="en-US" sz="1200" dirty="0">
                      <a:latin typeface="Malgun Gothic" panose="020B0503020000020004" pitchFamily="34" charset="-127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DD8A07F-78E5-5549-9458-D7D7813BCBF2}"/>
                    </a:ext>
                  </a:extLst>
                </p:cNvPr>
                <p:cNvSpPr txBox="1"/>
                <p:nvPr/>
              </p:nvSpPr>
              <p:spPr>
                <a:xfrm>
                  <a:off x="7535577" y="1260029"/>
                  <a:ext cx="26741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ore-KR" altLang="en-US" sz="2000" b="1" dirty="0">
                      <a:latin typeface="Malgun Gothic" panose="020B0503020000020004" pitchFamily="34" charset="-127"/>
                    </a:rPr>
                    <a:t>*</a:t>
                  </a:r>
                  <a:r>
                    <a:rPr kumimoji="1" lang="ko-Kore-KR" altLang="en-US" sz="2400" b="1" dirty="0">
                      <a:latin typeface="Malgun Gothic" panose="020B0503020000020004" pitchFamily="34" charset="-127"/>
                    </a:rPr>
                    <a:t>완전 연결 </a:t>
                  </a:r>
                  <a:r>
                    <a:rPr kumimoji="1" lang="ko-KR" altLang="en-US" sz="2400" b="1">
                      <a:latin typeface="Malgun Gothic" panose="020B0503020000020004" pitchFamily="34" charset="-127"/>
                    </a:rPr>
                    <a:t>신경망</a:t>
                  </a:r>
                  <a:endParaRPr kumimoji="1" lang="ko-Kore-KR" altLang="en-US" sz="2000" b="1" dirty="0">
                    <a:latin typeface="Malgun Gothic" panose="020B0503020000020004" pitchFamily="34" charset="-127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30D8A6B-7905-4399-B4E7-A48C20A8796E}"/>
                </a:ext>
              </a:extLst>
            </p:cNvPr>
            <p:cNvGrpSpPr/>
            <p:nvPr/>
          </p:nvGrpSpPr>
          <p:grpSpPr>
            <a:xfrm>
              <a:off x="6863279" y="2253583"/>
              <a:ext cx="1249962" cy="796539"/>
              <a:chOff x="6863279" y="2253583"/>
              <a:chExt cx="1249962" cy="79653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AD402-4162-8E4A-ADAC-A3EB9364D604}"/>
                  </a:ext>
                </a:extLst>
              </p:cNvPr>
              <p:cNvSpPr txBox="1"/>
              <p:nvPr/>
            </p:nvSpPr>
            <p:spPr>
              <a:xfrm>
                <a:off x="6863279" y="2588457"/>
                <a:ext cx="1247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>
                    <a:latin typeface="Malgun Gothic" panose="020B0503020000020004" pitchFamily="34" charset="-127"/>
                  </a:rPr>
                  <a:t>1</a:t>
                </a:r>
                <a:r>
                  <a:rPr kumimoji="1" lang="ko-Kore-KR" altLang="en-US" sz="1200" dirty="0">
                    <a:latin typeface="Malgun Gothic" panose="020B0503020000020004" pitchFamily="34" charset="-127"/>
                  </a:rPr>
                  <a:t>차원 데이터화</a:t>
                </a:r>
                <a:endParaRPr kumimoji="1" lang="en-US" altLang="en-US" sz="1200" dirty="0">
                  <a:latin typeface="Malgun Gothic" panose="020B0503020000020004" pitchFamily="34" charset="-127"/>
                </a:endParaRPr>
              </a:p>
              <a:p>
                <a:pPr algn="ctr"/>
                <a:r>
                  <a:rPr kumimoji="1" lang="en-US" altLang="en-US" sz="1200" dirty="0">
                    <a:latin typeface="Malgun Gothic" panose="020B0503020000020004" pitchFamily="34" charset="-127"/>
                  </a:rPr>
                  <a:t>(Flatten)</a:t>
                </a:r>
                <a:endParaRPr kumimoji="1" lang="ko-Kore-KR" altLang="en-US" sz="1200" dirty="0"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E6B6266F-AFF0-0241-A29C-DF2A0D554200}"/>
                  </a:ext>
                </a:extLst>
              </p:cNvPr>
              <p:cNvCxnSpPr/>
              <p:nvPr/>
            </p:nvCxnSpPr>
            <p:spPr>
              <a:xfrm>
                <a:off x="6891432" y="2549690"/>
                <a:ext cx="122180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713BAC-1C1C-F344-8F22-122600959E74}"/>
                  </a:ext>
                </a:extLst>
              </p:cNvPr>
              <p:cNvSpPr txBox="1"/>
              <p:nvPr/>
            </p:nvSpPr>
            <p:spPr>
              <a:xfrm>
                <a:off x="7038137" y="2253583"/>
                <a:ext cx="83548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ko-Kore-KR" altLang="en-US" sz="1200" dirty="0"/>
                  <a:t>형상 변형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11C7741-6482-49FB-A2AB-4B1C4F062516}"/>
              </a:ext>
            </a:extLst>
          </p:cNvPr>
          <p:cNvGrpSpPr/>
          <p:nvPr/>
        </p:nvGrpSpPr>
        <p:grpSpPr>
          <a:xfrm>
            <a:off x="7656065" y="737294"/>
            <a:ext cx="3683188" cy="626190"/>
            <a:chOff x="9963960" y="1116595"/>
            <a:chExt cx="4238860" cy="62619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47CBD2-D7F6-4855-B637-77423020BF96}"/>
                </a:ext>
              </a:extLst>
            </p:cNvPr>
            <p:cNvSpPr/>
            <p:nvPr/>
          </p:nvSpPr>
          <p:spPr>
            <a:xfrm>
              <a:off x="9963960" y="1116595"/>
              <a:ext cx="42388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인접하는 계층의 모든 뉴런과 결합되어 있는 형태</a:t>
              </a:r>
              <a:r>
                <a:rPr lang="en-US" altLang="ko-KR" sz="1200" dirty="0"/>
                <a:t> </a:t>
              </a:r>
            </a:p>
            <a:p>
              <a:r>
                <a:rPr lang="ko-KR" altLang="en-US" sz="1200" dirty="0"/>
                <a:t>입력 데이터와 가중치가 </a:t>
              </a:r>
              <a:r>
                <a:rPr lang="en-US" altLang="ko-KR" sz="1200" dirty="0"/>
                <a:t>1:1</a:t>
              </a:r>
              <a:r>
                <a:rPr lang="ko-KR" altLang="en-US" sz="1200" dirty="0"/>
                <a:t>로 대응</a:t>
              </a:r>
            </a:p>
          </p:txBody>
        </p:sp>
        <p:cxnSp>
          <p:nvCxnSpPr>
            <p:cNvPr id="5" name="연결선: 구부러짐 4">
              <a:extLst>
                <a:ext uri="{FF2B5EF4-FFF2-40B4-BE49-F238E27FC236}">
                  <a16:creationId xmlns:a16="http://schemas.microsoft.com/office/drawing/2014/main" id="{BFB3AFC1-3F86-4AD9-BF8C-C7DE10435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57516" y="1488535"/>
              <a:ext cx="99232" cy="254250"/>
            </a:xfrm>
            <a:prstGeom prst="curvedConnector4">
              <a:avLst>
                <a:gd name="adj1" fmla="val -230369"/>
                <a:gd name="adj2" fmla="val 8328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BE7DC5-FC81-45BC-836A-DC4A702212EF}"/>
              </a:ext>
            </a:extLst>
          </p:cNvPr>
          <p:cNvSpPr txBox="1"/>
          <p:nvPr/>
        </p:nvSpPr>
        <p:spPr>
          <a:xfrm>
            <a:off x="3943556" y="2143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/>
              <a:t>이미지 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168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852B465-21C8-3744-BE01-925F58B9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7" y="2063050"/>
            <a:ext cx="11836146" cy="39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A206A2-EF4D-4A48-9AB0-89EC7FB783C2}"/>
              </a:ext>
            </a:extLst>
          </p:cNvPr>
          <p:cNvSpPr/>
          <p:nvPr/>
        </p:nvSpPr>
        <p:spPr>
          <a:xfrm>
            <a:off x="1752600" y="6501561"/>
            <a:ext cx="1043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ore-KR" altLang="en-US" sz="1400" b="1" dirty="0">
                <a:solidFill>
                  <a:schemeClr val="bg1">
                    <a:lumMod val="50000"/>
                  </a:schemeClr>
                </a:solidFill>
              </a:rPr>
              <a:t>https://towardsdatascience.com/a-comprehensive-guide-to-convolutional-neural-networks-the-eli5-way-3bd2b1164a53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7A4AE1-9686-2B4A-9C57-78FBE25D2A11}"/>
              </a:ext>
            </a:extLst>
          </p:cNvPr>
          <p:cNvGrpSpPr/>
          <p:nvPr/>
        </p:nvGrpSpPr>
        <p:grpSpPr>
          <a:xfrm>
            <a:off x="2237573" y="1117424"/>
            <a:ext cx="9723707" cy="1049800"/>
            <a:chOff x="2163239" y="935006"/>
            <a:chExt cx="9723707" cy="1049800"/>
          </a:xfrm>
          <a:solidFill>
            <a:schemeClr val="bg2">
              <a:lumMod val="50000"/>
            </a:schemeClr>
          </a:solidFill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3BC5A94-D17D-DD43-8DE8-22E0E05A546F}"/>
                </a:ext>
              </a:extLst>
            </p:cNvPr>
            <p:cNvGrpSpPr/>
            <p:nvPr/>
          </p:nvGrpSpPr>
          <p:grpSpPr>
            <a:xfrm>
              <a:off x="2163239" y="1402081"/>
              <a:ext cx="5291415" cy="582725"/>
              <a:chOff x="8269762" y="-55110"/>
              <a:chExt cx="3975042" cy="390450"/>
            </a:xfrm>
            <a:grpFill/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9F03A60-B7B9-D24E-821A-F7C5D1590EC0}"/>
                  </a:ext>
                </a:extLst>
              </p:cNvPr>
              <p:cNvSpPr/>
              <p:nvPr/>
            </p:nvSpPr>
            <p:spPr>
              <a:xfrm>
                <a:off x="9816129" y="-50809"/>
                <a:ext cx="1060104" cy="378462"/>
              </a:xfrm>
              <a:prstGeom prst="rect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b="1" dirty="0">
                    <a:solidFill>
                      <a:schemeClr val="bg1"/>
                    </a:solidFill>
                    <a:latin typeface="+mn-ea"/>
                  </a:rPr>
                  <a:t>활성화</a:t>
                </a:r>
                <a:r>
                  <a:rPr kumimoji="1" lang="ko-KR" altLang="en-US" sz="16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1" lang="ko-Kore-KR" altLang="en-US" sz="1600" b="1" dirty="0">
                    <a:solidFill>
                      <a:schemeClr val="bg1"/>
                    </a:solidFill>
                    <a:latin typeface="+mn-ea"/>
                  </a:rPr>
                  <a:t>함수</a:t>
                </a: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D26537-FB9E-A445-9061-F90BE8B63F52}"/>
                  </a:ext>
                </a:extLst>
              </p:cNvPr>
              <p:cNvSpPr/>
              <p:nvPr/>
            </p:nvSpPr>
            <p:spPr>
              <a:xfrm>
                <a:off x="8269762" y="-44136"/>
                <a:ext cx="1237900" cy="37947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b="1" dirty="0">
                    <a:solidFill>
                      <a:schemeClr val="bg1"/>
                    </a:solidFill>
                    <a:latin typeface="Malgun Gothic" panose="020B0503020000020004" pitchFamily="34" charset="-127"/>
                  </a:rPr>
                  <a:t>합성곱 계층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1F2736A-653F-E44C-85A0-8332F2850F72}"/>
                  </a:ext>
                </a:extLst>
              </p:cNvPr>
              <p:cNvSpPr/>
              <p:nvPr/>
            </p:nvSpPr>
            <p:spPr>
              <a:xfrm>
                <a:off x="11184700" y="-55110"/>
                <a:ext cx="1060104" cy="37846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b="1" dirty="0">
                    <a:solidFill>
                      <a:schemeClr val="bg1"/>
                    </a:solidFill>
                    <a:latin typeface="+mn-ea"/>
                  </a:rPr>
                  <a:t>풀링 계층</a:t>
                </a: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615B6DD1-0B24-554A-8443-8426202E66C6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 flipV="1">
                <a:off x="9507662" y="138422"/>
                <a:ext cx="308467" cy="7180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11990921-0551-CA45-8296-693B655C08E2}"/>
                  </a:ext>
                </a:extLst>
              </p:cNvPr>
              <p:cNvCxnSpPr>
                <a:cxnSpLocks/>
                <a:stCxn id="5" idx="3"/>
                <a:endCxn id="7" idx="1"/>
              </p:cNvCxnSpPr>
              <p:nvPr/>
            </p:nvCxnSpPr>
            <p:spPr>
              <a:xfrm flipV="1">
                <a:off x="10876233" y="134122"/>
                <a:ext cx="308467" cy="4300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EE77B8-302F-314A-8C88-52D79C0C2785}"/>
                </a:ext>
              </a:extLst>
            </p:cNvPr>
            <p:cNvSpPr txBox="1"/>
            <p:nvPr/>
          </p:nvSpPr>
          <p:spPr>
            <a:xfrm>
              <a:off x="3327326" y="935006"/>
              <a:ext cx="37433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/>
                <a:t>이미지</a:t>
              </a:r>
              <a:r>
                <a:rPr kumimoji="1" lang="ko-KR" altLang="en-US" b="1"/>
                <a:t> 데이터의 중요 </a:t>
              </a:r>
              <a:r>
                <a:rPr kumimoji="1" lang="ko-KR" altLang="en-US" b="1" dirty="0"/>
                <a:t>특성을 학습</a:t>
              </a:r>
              <a:endParaRPr kumimoji="1" lang="ko-Kore-KR" altLang="en-US" b="1" dirty="0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F7DB4F8-6153-3248-BBBD-6333884AD5AE}"/>
                </a:ext>
              </a:extLst>
            </p:cNvPr>
            <p:cNvGrpSpPr/>
            <p:nvPr/>
          </p:nvGrpSpPr>
          <p:grpSpPr>
            <a:xfrm>
              <a:off x="8417317" y="1384328"/>
              <a:ext cx="3469629" cy="576306"/>
              <a:chOff x="8269762" y="-50809"/>
              <a:chExt cx="2606471" cy="386149"/>
            </a:xfrm>
            <a:grp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4D3BB42-8888-EB4F-95D4-DA663EDD65AE}"/>
                  </a:ext>
                </a:extLst>
              </p:cNvPr>
              <p:cNvSpPr/>
              <p:nvPr/>
            </p:nvSpPr>
            <p:spPr>
              <a:xfrm>
                <a:off x="9816129" y="-50809"/>
                <a:ext cx="1060104" cy="378462"/>
              </a:xfrm>
              <a:prstGeom prst="rect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b="1" dirty="0">
                    <a:solidFill>
                      <a:schemeClr val="bg1"/>
                    </a:solidFill>
                    <a:latin typeface="+mn-ea"/>
                  </a:rPr>
                  <a:t>활성화</a:t>
                </a:r>
                <a:r>
                  <a:rPr kumimoji="1" lang="ko-KR" altLang="en-US" sz="16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kumimoji="1" lang="ko-Kore-KR" altLang="en-US" sz="1600" b="1" dirty="0">
                    <a:solidFill>
                      <a:schemeClr val="bg1"/>
                    </a:solidFill>
                    <a:latin typeface="+mn-ea"/>
                  </a:rPr>
                  <a:t>함수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741E440-1D31-B44C-86E4-48FB10E45423}"/>
                  </a:ext>
                </a:extLst>
              </p:cNvPr>
              <p:cNvSpPr/>
              <p:nvPr/>
            </p:nvSpPr>
            <p:spPr>
              <a:xfrm>
                <a:off x="8269762" y="-44136"/>
                <a:ext cx="1237900" cy="379476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ore-KR" altLang="en-US" sz="1600" b="1" dirty="0">
                    <a:solidFill>
                      <a:schemeClr val="bg1"/>
                    </a:solidFill>
                    <a:latin typeface="Malgun Gothic" panose="020B0503020000020004" pitchFamily="34" charset="-127"/>
                  </a:rPr>
                  <a:t>완전</a:t>
                </a:r>
                <a:r>
                  <a:rPr kumimoji="1" lang="ko-KR" altLang="en-US" sz="1600" b="1" dirty="0">
                    <a:solidFill>
                      <a:schemeClr val="bg1"/>
                    </a:solidFill>
                    <a:latin typeface="Malgun Gothic" panose="020B0503020000020004" pitchFamily="34" charset="-127"/>
                  </a:rPr>
                  <a:t> 연결 계층</a:t>
                </a:r>
                <a:endParaRPr kumimoji="1" lang="ko-Kore-KR" altLang="en-US" sz="1600" b="1" dirty="0">
                  <a:solidFill>
                    <a:schemeClr val="bg1"/>
                  </a:solidFill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7262D436-8B53-1242-838E-3307A20D2E55}"/>
                  </a:ext>
                </a:extLst>
              </p:cNvPr>
              <p:cNvCxnSpPr>
                <a:cxnSpLocks/>
                <a:stCxn id="25" idx="3"/>
                <a:endCxn id="24" idx="1"/>
              </p:cNvCxnSpPr>
              <p:nvPr/>
            </p:nvCxnSpPr>
            <p:spPr>
              <a:xfrm flipV="1">
                <a:off x="9507662" y="138422"/>
                <a:ext cx="308467" cy="7180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394F3C-7C21-5844-A49A-15413BB32958}"/>
                </a:ext>
              </a:extLst>
            </p:cNvPr>
            <p:cNvSpPr txBox="1"/>
            <p:nvPr/>
          </p:nvSpPr>
          <p:spPr>
            <a:xfrm>
              <a:off x="9947303" y="935006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분류</a:t>
              </a:r>
              <a:endParaRPr kumimoji="1" lang="ko-Kore-KR" altLang="en-US" b="1" dirty="0"/>
            </a:p>
          </p:txBody>
        </p:sp>
        <p:sp>
          <p:nvSpPr>
            <p:cNvPr id="31" name="오른쪽 화살표[R] 30">
              <a:extLst>
                <a:ext uri="{FF2B5EF4-FFF2-40B4-BE49-F238E27FC236}">
                  <a16:creationId xmlns:a16="http://schemas.microsoft.com/office/drawing/2014/main" id="{A209369E-F502-6C47-BBE7-A5EC817DAEC9}"/>
                </a:ext>
              </a:extLst>
            </p:cNvPr>
            <p:cNvSpPr/>
            <p:nvPr/>
          </p:nvSpPr>
          <p:spPr>
            <a:xfrm>
              <a:off x="7780230" y="1562925"/>
              <a:ext cx="406400" cy="241300"/>
            </a:xfrm>
            <a:prstGeom prst="rightArrow">
              <a:avLst/>
            </a:prstGeom>
            <a:grp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3" name="제목 1">
            <a:extLst>
              <a:ext uri="{FF2B5EF4-FFF2-40B4-BE49-F238E27FC236}">
                <a16:creationId xmlns:a16="http://schemas.microsoft.com/office/drawing/2014/main" id="{5D6685EE-21BC-1248-9FAB-F0AC9A63BC6D}"/>
              </a:ext>
            </a:extLst>
          </p:cNvPr>
          <p:cNvSpPr txBox="1">
            <a:spLocks/>
          </p:cNvSpPr>
          <p:nvPr/>
        </p:nvSpPr>
        <p:spPr>
          <a:xfrm>
            <a:off x="838200" y="-8133"/>
            <a:ext cx="10515600" cy="94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3600" b="1" dirty="0">
                <a:latin typeface="+mj-ea"/>
              </a:rPr>
              <a:t>CNN</a:t>
            </a:r>
            <a:r>
              <a:rPr kumimoji="1" lang="ko-KR" altLang="en-US" sz="3600" b="1" dirty="0">
                <a:latin typeface="+mj-ea"/>
              </a:rPr>
              <a:t> 구조</a:t>
            </a:r>
            <a:endParaRPr kumimoji="1" lang="x-none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4502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-Left: Experimental setup from Hubel &amp; Wiesel [136, 137], adapted from [253, Chapter 11]. Neuronal spikes (right panel) from cat's striate cortex appear to be higher for neurons with specific sensitivity to vertical line orientations given the presented stimulus (left panel). Right: Contrast Sensitivity Function given sinusoidal grating stimuli [344, Chapter 5]. An ON-center/OFF-surround cell (simulating RGC sensitivities) with constant size responds distinctively to gratings of distinct spatial frequencies.">
            <a:extLst>
              <a:ext uri="{FF2B5EF4-FFF2-40B4-BE49-F238E27FC236}">
                <a16:creationId xmlns:a16="http://schemas.microsoft.com/office/drawing/2014/main" id="{0835750F-6B4E-4C01-AE58-AB226FAC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38" y="1873810"/>
            <a:ext cx="5428553" cy="35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33ADB-0604-47F1-B7B0-D0122FEC4EBD}"/>
              </a:ext>
            </a:extLst>
          </p:cNvPr>
          <p:cNvSpPr txBox="1"/>
          <p:nvPr/>
        </p:nvSpPr>
        <p:spPr>
          <a:xfrm>
            <a:off x="2741106" y="89233"/>
            <a:ext cx="7468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2400" b="1" dirty="0"/>
              <a:t>신경생리학자</a:t>
            </a:r>
            <a:r>
              <a:rPr kumimoji="1" lang="en-US" altLang="en-US" sz="2400" b="1" dirty="0"/>
              <a:t> </a:t>
            </a:r>
            <a:r>
              <a:rPr kumimoji="1" lang="en-US" altLang="ko-Kore-KR" sz="2400" b="1" dirty="0"/>
              <a:t>Hubel</a:t>
            </a:r>
            <a:r>
              <a:rPr kumimoji="1" lang="ko-KR" altLang="en-US" sz="2400" b="1" dirty="0"/>
              <a:t>과</a:t>
            </a:r>
            <a:r>
              <a:rPr kumimoji="1" lang="en-US" altLang="ko-KR" sz="2400" b="1" dirty="0"/>
              <a:t> Wiesel</a:t>
            </a:r>
            <a:r>
              <a:rPr kumimoji="1" lang="ko-KR" altLang="en-US" sz="2400" b="1" dirty="0"/>
              <a:t>의 고양이 실험 </a:t>
            </a:r>
            <a:r>
              <a:rPr kumimoji="1" lang="en-US" altLang="ko-KR" sz="2000" dirty="0"/>
              <a:t>(1959)</a:t>
            </a:r>
            <a:endParaRPr kumimoji="1"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5291A-69A3-41F5-A1DB-ACF009F156FF}"/>
              </a:ext>
            </a:extLst>
          </p:cNvPr>
          <p:cNvSpPr txBox="1"/>
          <p:nvPr/>
        </p:nvSpPr>
        <p:spPr>
          <a:xfrm>
            <a:off x="5559910" y="1132588"/>
            <a:ext cx="635635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고양이에게 회전하는 막대 모양을 보여주었더니</a:t>
            </a:r>
            <a:r>
              <a:rPr kumimoji="1" lang="en-US" altLang="ko-KR" dirty="0"/>
              <a:t>,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고양이의 특정 시신경 세포가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어느 방향에서는 강한 반응을 보였지만</a:t>
            </a:r>
            <a:r>
              <a:rPr kumimoji="1" lang="en-US" altLang="ko-KR" dirty="0"/>
              <a:t>,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다른 각도의 방향에서는 전혀 반응을 보이지 않음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50CAD-D57E-4C5B-A31A-60173AF33592}"/>
              </a:ext>
            </a:extLst>
          </p:cNvPr>
          <p:cNvSpPr txBox="1"/>
          <p:nvPr/>
        </p:nvSpPr>
        <p:spPr>
          <a:xfrm>
            <a:off x="6129847" y="3686649"/>
            <a:ext cx="5628464" cy="915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/>
              <a:t>동물</a:t>
            </a:r>
            <a:r>
              <a:rPr kumimoji="1" lang="ko-KR" altLang="en-US" dirty="0"/>
              <a:t> 뇌의 </a:t>
            </a:r>
            <a:r>
              <a:rPr kumimoji="1" lang="ko-KR" altLang="en-US" err="1"/>
              <a:t>시각피질</a:t>
            </a:r>
            <a:r>
              <a:rPr kumimoji="1" lang="ko-KR" altLang="en-US"/>
              <a:t> 내의 </a:t>
            </a:r>
            <a:r>
              <a:rPr kumimoji="1" lang="en-US" altLang="ko-KR" dirty="0"/>
              <a:t>‘</a:t>
            </a:r>
            <a:r>
              <a:rPr kumimoji="1" lang="ko-KR" altLang="en-US" sz="2000" b="1" dirty="0"/>
              <a:t>속성 탐지 세포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물체의 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모서리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방향 등 </a:t>
            </a:r>
            <a:r>
              <a:rPr kumimoji="1" lang="ko-KR" altLang="en-US" b="1" u="sng" dirty="0"/>
              <a:t>특정 시각 속성</a:t>
            </a:r>
            <a:r>
              <a:rPr kumimoji="1" lang="ko-KR" altLang="en-US" dirty="0"/>
              <a:t>을 처리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8307E-05F5-4D29-91A6-68BCBD47C76D}"/>
              </a:ext>
            </a:extLst>
          </p:cNvPr>
          <p:cNvSpPr txBox="1"/>
          <p:nvPr/>
        </p:nvSpPr>
        <p:spPr>
          <a:xfrm>
            <a:off x="6509752" y="5720275"/>
            <a:ext cx="4456668" cy="1048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2400" b="1" dirty="0"/>
              <a:t>CNN</a:t>
            </a:r>
            <a:r>
              <a:rPr kumimoji="1" lang="en-US" altLang="ko-Kore-KR" dirty="0"/>
              <a:t>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2000" b="1" dirty="0"/>
              <a:t>속성 탐지 세포</a:t>
            </a:r>
            <a:r>
              <a:rPr kumimoji="1" lang="ko-KR" altLang="en-US" dirty="0"/>
              <a:t>의 기능을 신경망에 이용</a:t>
            </a:r>
            <a:endParaRPr kumimoji="1" lang="ko-Kore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5CD70F2-8844-4BAD-A3B6-31483CB41BDC}"/>
              </a:ext>
            </a:extLst>
          </p:cNvPr>
          <p:cNvSpPr/>
          <p:nvPr/>
        </p:nvSpPr>
        <p:spPr>
          <a:xfrm>
            <a:off x="8532096" y="2992758"/>
            <a:ext cx="411983" cy="6687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DF93442-3CA0-4EFC-BED0-2D585BF5BEA2}"/>
              </a:ext>
            </a:extLst>
          </p:cNvPr>
          <p:cNvSpPr/>
          <p:nvPr/>
        </p:nvSpPr>
        <p:spPr>
          <a:xfrm>
            <a:off x="8532096" y="4886871"/>
            <a:ext cx="411983" cy="6687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B6C06-630C-4389-80D9-DE3D02094A7B}"/>
              </a:ext>
            </a:extLst>
          </p:cNvPr>
          <p:cNvSpPr txBox="1"/>
          <p:nvPr/>
        </p:nvSpPr>
        <p:spPr>
          <a:xfrm>
            <a:off x="82899" y="5456838"/>
            <a:ext cx="60943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</a:rPr>
              <a:t>https://www.researchgate.net/figure/Left-Experimental-setup-from-Hubel-Wiesel-136-137-adapted-from-253-Chapter-11_fig4_337360115</a:t>
            </a:r>
          </a:p>
        </p:txBody>
      </p:sp>
    </p:spTree>
    <p:extLst>
      <p:ext uri="{BB962C8B-B14F-4D97-AF65-F5344CB8AC3E}">
        <p14:creationId xmlns:p14="http://schemas.microsoft.com/office/powerpoint/2010/main" val="4273857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5E1E71B-514E-5542-9675-F173499C5B2D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BAD27E40-F188-A544-A921-6C9C36CAD7C0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9CC3EF67-05D9-9A41-A3EB-21FB7D17581E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13" name="자유형 12">
              <a:extLst>
                <a:ext uri="{FF2B5EF4-FFF2-40B4-BE49-F238E27FC236}">
                  <a16:creationId xmlns:a16="http://schemas.microsoft.com/office/drawing/2014/main" id="{A491081A-6AC9-4446-B8F5-4591782EF398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9DC8C9-025D-5643-A1C9-6B54E237E07A}"/>
              </a:ext>
            </a:extLst>
          </p:cNvPr>
          <p:cNvSpPr/>
          <p:nvPr/>
        </p:nvSpPr>
        <p:spPr>
          <a:xfrm>
            <a:off x="117478" y="822945"/>
            <a:ext cx="11872686" cy="1043524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b="1" dirty="0">
                <a:solidFill>
                  <a:schemeClr val="tx1"/>
                </a:solidFill>
              </a:rPr>
              <a:t>합성곱</a:t>
            </a:r>
            <a:r>
              <a:rPr kumimoji="1" lang="ko-KR" altLang="en-US" b="1" dirty="0">
                <a:solidFill>
                  <a:schemeClr val="tx1"/>
                </a:solidFill>
              </a:rPr>
              <a:t> 연산 </a:t>
            </a:r>
            <a:r>
              <a:rPr kumimoji="1" lang="en-US" altLang="ko-KR" b="1" dirty="0">
                <a:solidFill>
                  <a:schemeClr val="tx1"/>
                </a:solidFill>
              </a:rPr>
              <a:t>=</a:t>
            </a:r>
            <a:r>
              <a:rPr kumimoji="1" lang="ko-KR" altLang="en-US" b="1" dirty="0">
                <a:solidFill>
                  <a:schemeClr val="tx1"/>
                </a:solidFill>
              </a:rPr>
              <a:t> 필터 연산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이미지 전체를 필터로 훑으며 </a:t>
            </a:r>
            <a:r>
              <a:rPr lang="ko-KR" altLang="en-US" b="1" dirty="0">
                <a:solidFill>
                  <a:schemeClr val="tx1"/>
                </a:solidFill>
              </a:rPr>
              <a:t>필터와 일치하는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패턴이 있는 곳에 표시 → 필터와 일치하는 속성 추출</a:t>
            </a:r>
          </a:p>
        </p:txBody>
      </p:sp>
      <p:pic>
        <p:nvPicPr>
          <p:cNvPr id="41" name="Picture 4" descr="image">
            <a:extLst>
              <a:ext uri="{FF2B5EF4-FFF2-40B4-BE49-F238E27FC236}">
                <a16:creationId xmlns:a16="http://schemas.microsoft.com/office/drawing/2014/main" id="{C06A12BF-25E3-274B-8A76-58D17B213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0"/>
          <a:stretch/>
        </p:blipFill>
        <p:spPr bwMode="auto">
          <a:xfrm>
            <a:off x="6082144" y="2505925"/>
            <a:ext cx="1451471" cy="143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">
            <a:extLst>
              <a:ext uri="{FF2B5EF4-FFF2-40B4-BE49-F238E27FC236}">
                <a16:creationId xmlns:a16="http://schemas.microsoft.com/office/drawing/2014/main" id="{8DC9756B-06CA-DE49-9801-436F44AB8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967" y="2925719"/>
            <a:ext cx="2047052" cy="203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4850700A-A97A-664F-A29A-0E512B30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1" y="2998761"/>
            <a:ext cx="2047052" cy="191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3AF2F367-1510-BF4E-9B49-A4350587910E}"/>
              </a:ext>
            </a:extLst>
          </p:cNvPr>
          <p:cNvGraphicFramePr>
            <a:graphicFrameLocks noGrp="1"/>
          </p:cNvGraphicFramePr>
          <p:nvPr/>
        </p:nvGraphicFramePr>
        <p:xfrm>
          <a:off x="3801984" y="2664747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pic>
        <p:nvPicPr>
          <p:cNvPr id="45" name="Picture 4" descr="image">
            <a:extLst>
              <a:ext uri="{FF2B5EF4-FFF2-40B4-BE49-F238E27FC236}">
                <a16:creationId xmlns:a16="http://schemas.microsoft.com/office/drawing/2014/main" id="{9076DC15-9F55-EB44-B9A1-DB4BF4289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0"/>
          <a:stretch/>
        </p:blipFill>
        <p:spPr bwMode="auto">
          <a:xfrm>
            <a:off x="6082145" y="3983013"/>
            <a:ext cx="1451470" cy="14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B1E518-6B3C-2049-BABA-8E6E4EDF1AF8}"/>
              </a:ext>
            </a:extLst>
          </p:cNvPr>
          <p:cNvSpPr txBox="1"/>
          <p:nvPr/>
        </p:nvSpPr>
        <p:spPr>
          <a:xfrm>
            <a:off x="3600359" y="3592522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세로 윤곽선</a:t>
            </a:r>
            <a:r>
              <a:rPr lang="en-US" altLang="ko-KR" sz="1200" dirty="0"/>
              <a:t> </a:t>
            </a:r>
            <a:r>
              <a:rPr lang="ko-KR" altLang="en-US" sz="1200" dirty="0"/>
              <a:t>필터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C45569-9A7C-4A45-AF37-07192EB74607}"/>
              </a:ext>
            </a:extLst>
          </p:cNvPr>
          <p:cNvSpPr txBox="1"/>
          <p:nvPr/>
        </p:nvSpPr>
        <p:spPr>
          <a:xfrm>
            <a:off x="3600359" y="530185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가로 윤곽선</a:t>
            </a:r>
            <a:r>
              <a:rPr lang="en-US" altLang="ko-KR" sz="1200" dirty="0"/>
              <a:t> </a:t>
            </a:r>
            <a:r>
              <a:rPr lang="ko-KR" altLang="en-US" sz="1200" dirty="0"/>
              <a:t>필터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E0799CE-E9D5-A04C-858F-C7F5A8896C68}"/>
              </a:ext>
            </a:extLst>
          </p:cNvPr>
          <p:cNvGraphicFramePr>
            <a:graphicFrameLocks noGrp="1"/>
          </p:cNvGraphicFramePr>
          <p:nvPr/>
        </p:nvGraphicFramePr>
        <p:xfrm>
          <a:off x="3801983" y="4349348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F4B43A6-D867-B64D-BC6A-F098F8FEB746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 flipV="1">
            <a:off x="2919273" y="3121912"/>
            <a:ext cx="882711" cy="8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0717BBA-36E3-3540-B4B4-74ADBC251EED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769625" y="3112695"/>
            <a:ext cx="1284196" cy="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A398E9E-1757-4541-9AEC-79D0D91432A1}"/>
              </a:ext>
            </a:extLst>
          </p:cNvPr>
          <p:cNvCxnSpPr>
            <a:stCxn id="43" idx="3"/>
            <a:endCxn id="48" idx="1"/>
          </p:cNvCxnSpPr>
          <p:nvPr/>
        </p:nvCxnSpPr>
        <p:spPr>
          <a:xfrm>
            <a:off x="2919273" y="3958317"/>
            <a:ext cx="882710" cy="84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AECD1F4-8971-4B4D-9EF9-F595A3B55DE3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4769624" y="4806513"/>
            <a:ext cx="137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8A75BE-5C0A-504E-BF6B-87467F388669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7533615" y="3225669"/>
            <a:ext cx="1850352" cy="71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C70F214-EB51-7F47-BF81-6D63D7A697C9}"/>
              </a:ext>
            </a:extLst>
          </p:cNvPr>
          <p:cNvCxnSpPr>
            <a:stCxn id="45" idx="3"/>
            <a:endCxn id="42" idx="1"/>
          </p:cNvCxnSpPr>
          <p:nvPr/>
        </p:nvCxnSpPr>
        <p:spPr>
          <a:xfrm flipV="1">
            <a:off x="7533615" y="3945412"/>
            <a:ext cx="1850352" cy="75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624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707DCEC7-859C-3043-8AD6-B039491EE4B9}"/>
              </a:ext>
            </a:extLst>
          </p:cNvPr>
          <p:cNvGraphicFramePr>
            <a:graphicFrameLocks noGrp="1"/>
          </p:cNvGraphicFramePr>
          <p:nvPr/>
        </p:nvGraphicFramePr>
        <p:xfrm>
          <a:off x="2496457" y="740485"/>
          <a:ext cx="7199086" cy="137269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99543">
                  <a:extLst>
                    <a:ext uri="{9D8B030D-6E8A-4147-A177-3AD203B41FA5}">
                      <a16:colId xmlns:a16="http://schemas.microsoft.com/office/drawing/2014/main" val="2310235825"/>
                    </a:ext>
                  </a:extLst>
                </a:gridCol>
                <a:gridCol w="3599543">
                  <a:extLst>
                    <a:ext uri="{9D8B030D-6E8A-4147-A177-3AD203B41FA5}">
                      <a16:colId xmlns:a16="http://schemas.microsoft.com/office/drawing/2014/main" val="3320289084"/>
                    </a:ext>
                  </a:extLst>
                </a:gridCol>
              </a:tblGrid>
              <a:tr h="39607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필터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(filter)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스트라이드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(stride)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188527"/>
                  </a:ext>
                </a:extLst>
              </a:tr>
              <a:tr h="976622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latin typeface="+mn-ea"/>
                          <a:ea typeface="+mn-ea"/>
                        </a:rPr>
                        <a:t>필터</a:t>
                      </a:r>
                      <a:r>
                        <a:rPr kumimoji="1" lang="en-US" altLang="ko-KR" sz="1600" dirty="0">
                          <a:latin typeface="+mn-ea"/>
                          <a:ea typeface="+mn-ea"/>
                        </a:rPr>
                        <a:t> =</a:t>
                      </a:r>
                      <a:r>
                        <a:rPr kumimoji="1" lang="ko-KR" altLang="en-US" sz="1600" dirty="0">
                          <a:latin typeface="+mn-ea"/>
                          <a:ea typeface="+mn-ea"/>
                        </a:rPr>
                        <a:t> 커널</a:t>
                      </a:r>
                      <a:r>
                        <a:rPr kumimoji="1" lang="en-US" altLang="ko-KR" sz="1600" dirty="0">
                          <a:latin typeface="+mn-ea"/>
                          <a:ea typeface="+mn-ea"/>
                        </a:rPr>
                        <a:t>(kernel)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latin typeface="+mn-ea"/>
                          <a:ea typeface="+mn-ea"/>
                        </a:rPr>
                        <a:t>행렬로 구성된 가중치</a:t>
                      </a:r>
                      <a:endParaRPr kumimoji="1"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600" dirty="0">
                          <a:latin typeface="+mn-ea"/>
                          <a:ea typeface="+mn-ea"/>
                        </a:rPr>
                        <a:t>이미지에서 찾고 싶은 패턴</a:t>
                      </a:r>
                      <a:endParaRPr kumimoji="1" lang="en-US" altLang="ko-KR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필터가 한 번에 이동하는 거리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ore-KR" sz="16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altLang="en-US" sz="1600" dirty="0">
                          <a:latin typeface="+mn-ea"/>
                          <a:ea typeface="+mn-ea"/>
                        </a:rPr>
                        <a:t>한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번에 이동하는 픽셀의 수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919890"/>
                  </a:ext>
                </a:extLst>
              </a:tr>
            </a:tbl>
          </a:graphicData>
        </a:graphic>
      </p:graphicFrame>
      <p:sp>
        <p:nvSpPr>
          <p:cNvPr id="72" name="TextBox 71">
            <a:extLst>
              <a:ext uri="{FF2B5EF4-FFF2-40B4-BE49-F238E27FC236}">
                <a16:creationId xmlns:a16="http://schemas.microsoft.com/office/drawing/2014/main" id="{4371B44C-790B-8440-AB76-5D795FE7EBE0}"/>
              </a:ext>
            </a:extLst>
          </p:cNvPr>
          <p:cNvSpPr txBox="1"/>
          <p:nvPr/>
        </p:nvSpPr>
        <p:spPr>
          <a:xfrm>
            <a:off x="1269003" y="44086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Malgun Gothic" panose="020B0503020000020004" pitchFamily="34" charset="-127"/>
              </a:rPr>
              <a:t>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3B5F5C-7D15-EC41-99FF-E4354258DD24}"/>
              </a:ext>
            </a:extLst>
          </p:cNvPr>
          <p:cNvSpPr txBox="1"/>
          <p:nvPr/>
        </p:nvSpPr>
        <p:spPr>
          <a:xfrm>
            <a:off x="2816820" y="43912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Malgun Gothic" panose="020B0503020000020004" pitchFamily="34" charset="-127"/>
              </a:rPr>
              <a:t>필터</a:t>
            </a:r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C98F6CDF-EAD9-4A40-9252-7B7291BC2617}"/>
              </a:ext>
            </a:extLst>
          </p:cNvPr>
          <p:cNvGraphicFramePr>
            <a:graphicFrameLocks noGrp="1"/>
          </p:cNvGraphicFramePr>
          <p:nvPr/>
        </p:nvGraphicFramePr>
        <p:xfrm>
          <a:off x="1008011" y="3174893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0DA1F8EE-757C-044D-AFC2-B73DED39878D}"/>
              </a:ext>
            </a:extLst>
          </p:cNvPr>
          <p:cNvGraphicFramePr>
            <a:graphicFrameLocks noGrp="1"/>
          </p:cNvGraphicFramePr>
          <p:nvPr/>
        </p:nvGraphicFramePr>
        <p:xfrm>
          <a:off x="2604870" y="3373628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D426379B-395A-8043-9C37-899E58E22086}"/>
              </a:ext>
            </a:extLst>
          </p:cNvPr>
          <p:cNvGraphicFramePr>
            <a:graphicFrameLocks noGrp="1"/>
          </p:cNvGraphicFramePr>
          <p:nvPr/>
        </p:nvGraphicFramePr>
        <p:xfrm>
          <a:off x="4173347" y="3547513"/>
          <a:ext cx="739703" cy="72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508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71195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3810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3561">
                <a:tc>
                  <a:txBody>
                    <a:bodyPr/>
                    <a:lstStyle/>
                    <a:p>
                      <a:pPr algn="ctr"/>
                      <a:endParaRPr lang="ko-Kore-KR" altLang="en-US" sz="105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453D68A5-1026-0E46-9B6C-0A532EC45B02}"/>
              </a:ext>
            </a:extLst>
          </p:cNvPr>
          <p:cNvSpPr/>
          <p:nvPr/>
        </p:nvSpPr>
        <p:spPr>
          <a:xfrm>
            <a:off x="1008011" y="3172262"/>
            <a:ext cx="893072" cy="831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5BA79773-5448-AC4D-A609-8CBDD8FAF11B}"/>
              </a:ext>
            </a:extLst>
          </p:cNvPr>
          <p:cNvSpPr/>
          <p:nvPr/>
        </p:nvSpPr>
        <p:spPr>
          <a:xfrm>
            <a:off x="3765328" y="3853936"/>
            <a:ext cx="215202" cy="120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5D6DDB60-2281-C44B-9224-6E7930F8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84" y="3661971"/>
            <a:ext cx="266700" cy="254000"/>
          </a:xfrm>
          <a:prstGeom prst="rect">
            <a:avLst/>
          </a:prstGeom>
        </p:spPr>
      </p:pic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2F403BD5-F36D-3948-B9FE-C383095ADFC7}"/>
              </a:ext>
            </a:extLst>
          </p:cNvPr>
          <p:cNvGraphicFramePr>
            <a:graphicFrameLocks noGrp="1"/>
          </p:cNvGraphicFramePr>
          <p:nvPr/>
        </p:nvGraphicFramePr>
        <p:xfrm>
          <a:off x="6560516" y="3174893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608890E7-35D4-7F4D-9771-C7FABF43D56B}"/>
              </a:ext>
            </a:extLst>
          </p:cNvPr>
          <p:cNvGraphicFramePr>
            <a:graphicFrameLocks noGrp="1"/>
          </p:cNvGraphicFramePr>
          <p:nvPr/>
        </p:nvGraphicFramePr>
        <p:xfrm>
          <a:off x="8157375" y="3373628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83C724CD-432E-2741-800E-7FAFFB8338D3}"/>
              </a:ext>
            </a:extLst>
          </p:cNvPr>
          <p:cNvGraphicFramePr>
            <a:graphicFrameLocks noGrp="1"/>
          </p:cNvGraphicFramePr>
          <p:nvPr/>
        </p:nvGraphicFramePr>
        <p:xfrm>
          <a:off x="9725852" y="3547513"/>
          <a:ext cx="739703" cy="72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508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71195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3810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3561">
                <a:tc>
                  <a:txBody>
                    <a:bodyPr/>
                    <a:lstStyle/>
                    <a:p>
                      <a:pPr algn="ctr"/>
                      <a:endParaRPr lang="ko-Kore-KR" altLang="en-US" sz="105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0DEDFC4E-5929-6044-96E0-F2AC28376E7D}"/>
              </a:ext>
            </a:extLst>
          </p:cNvPr>
          <p:cNvSpPr/>
          <p:nvPr/>
        </p:nvSpPr>
        <p:spPr>
          <a:xfrm>
            <a:off x="6854508" y="3176973"/>
            <a:ext cx="893072" cy="831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0" name="오른쪽 화살표[R] 89">
            <a:extLst>
              <a:ext uri="{FF2B5EF4-FFF2-40B4-BE49-F238E27FC236}">
                <a16:creationId xmlns:a16="http://schemas.microsoft.com/office/drawing/2014/main" id="{7AB1D4F6-4B50-1240-A22E-EE070692812D}"/>
              </a:ext>
            </a:extLst>
          </p:cNvPr>
          <p:cNvSpPr/>
          <p:nvPr/>
        </p:nvSpPr>
        <p:spPr>
          <a:xfrm>
            <a:off x="9317833" y="3853936"/>
            <a:ext cx="215202" cy="120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4E8B202-0470-0742-9C0E-D9E6C14C2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89" y="3661971"/>
            <a:ext cx="266700" cy="254000"/>
          </a:xfrm>
          <a:prstGeom prst="rect">
            <a:avLst/>
          </a:prstGeom>
        </p:spPr>
      </p:pic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CA633DF5-B04A-894B-B11A-7EC7EA7B3045}"/>
              </a:ext>
            </a:extLst>
          </p:cNvPr>
          <p:cNvGraphicFramePr>
            <a:graphicFrameLocks noGrp="1"/>
          </p:cNvGraphicFramePr>
          <p:nvPr/>
        </p:nvGraphicFramePr>
        <p:xfrm>
          <a:off x="998732" y="5132089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D453650A-90E7-1B4A-A0E1-8B4FC2FB37A8}"/>
              </a:ext>
            </a:extLst>
          </p:cNvPr>
          <p:cNvGraphicFramePr>
            <a:graphicFrameLocks noGrp="1"/>
          </p:cNvGraphicFramePr>
          <p:nvPr/>
        </p:nvGraphicFramePr>
        <p:xfrm>
          <a:off x="2595591" y="5330824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2B7D5519-038F-494A-9AFE-4167430665AE}"/>
              </a:ext>
            </a:extLst>
          </p:cNvPr>
          <p:cNvGraphicFramePr>
            <a:graphicFrameLocks noGrp="1"/>
          </p:cNvGraphicFramePr>
          <p:nvPr/>
        </p:nvGraphicFramePr>
        <p:xfrm>
          <a:off x="4164068" y="5504709"/>
          <a:ext cx="739703" cy="72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508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71195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3810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35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05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1B7FF00B-C5F9-3945-A474-53EC88E11633}"/>
              </a:ext>
            </a:extLst>
          </p:cNvPr>
          <p:cNvSpPr/>
          <p:nvPr/>
        </p:nvSpPr>
        <p:spPr>
          <a:xfrm>
            <a:off x="1008011" y="5409397"/>
            <a:ext cx="893072" cy="831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96" name="오른쪽 화살표[R] 95">
            <a:extLst>
              <a:ext uri="{FF2B5EF4-FFF2-40B4-BE49-F238E27FC236}">
                <a16:creationId xmlns:a16="http://schemas.microsoft.com/office/drawing/2014/main" id="{45B91005-AA4B-CE4A-9FE0-8B702FEB0172}"/>
              </a:ext>
            </a:extLst>
          </p:cNvPr>
          <p:cNvSpPr/>
          <p:nvPr/>
        </p:nvSpPr>
        <p:spPr>
          <a:xfrm>
            <a:off x="3756049" y="5811132"/>
            <a:ext cx="215202" cy="120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8D581350-25C7-FE4A-8D68-E4D846D0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5" y="5619167"/>
            <a:ext cx="266700" cy="254000"/>
          </a:xfrm>
          <a:prstGeom prst="rect">
            <a:avLst/>
          </a:prstGeom>
        </p:spPr>
      </p:pic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963589CB-31B3-4E45-8D25-D9574153374C}"/>
              </a:ext>
            </a:extLst>
          </p:cNvPr>
          <p:cNvGraphicFramePr>
            <a:graphicFrameLocks noGrp="1"/>
          </p:cNvGraphicFramePr>
          <p:nvPr/>
        </p:nvGraphicFramePr>
        <p:xfrm>
          <a:off x="6551237" y="5014225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36C48180-A3C3-F84E-AC32-4AAED50B501D}"/>
              </a:ext>
            </a:extLst>
          </p:cNvPr>
          <p:cNvGraphicFramePr>
            <a:graphicFrameLocks noGrp="1"/>
          </p:cNvGraphicFramePr>
          <p:nvPr/>
        </p:nvGraphicFramePr>
        <p:xfrm>
          <a:off x="8148096" y="5212960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B877795E-0226-B644-9587-0F365FD2462C}"/>
              </a:ext>
            </a:extLst>
          </p:cNvPr>
          <p:cNvGraphicFramePr>
            <a:graphicFrameLocks noGrp="1"/>
          </p:cNvGraphicFramePr>
          <p:nvPr/>
        </p:nvGraphicFramePr>
        <p:xfrm>
          <a:off x="9716573" y="5386845"/>
          <a:ext cx="739703" cy="72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508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71195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38109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356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05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4BFA60F-BD94-AE4D-AD7E-FDD803B28F8F}"/>
              </a:ext>
            </a:extLst>
          </p:cNvPr>
          <p:cNvSpPr/>
          <p:nvPr/>
        </p:nvSpPr>
        <p:spPr>
          <a:xfrm>
            <a:off x="6840525" y="5277684"/>
            <a:ext cx="893072" cy="831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102" name="오른쪽 화살표[R] 101">
            <a:extLst>
              <a:ext uri="{FF2B5EF4-FFF2-40B4-BE49-F238E27FC236}">
                <a16:creationId xmlns:a16="http://schemas.microsoft.com/office/drawing/2014/main" id="{ABCE0C76-4848-F84D-B2FA-DDE364FB6080}"/>
              </a:ext>
            </a:extLst>
          </p:cNvPr>
          <p:cNvSpPr/>
          <p:nvPr/>
        </p:nvSpPr>
        <p:spPr>
          <a:xfrm>
            <a:off x="9308554" y="5693268"/>
            <a:ext cx="215202" cy="120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B88197E-B9D6-A54A-9EC3-A7C8BCE6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810" y="5501303"/>
            <a:ext cx="266700" cy="254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0B18515-B814-D54B-AE0B-A108F1773AF4}"/>
              </a:ext>
            </a:extLst>
          </p:cNvPr>
          <p:cNvSpPr txBox="1"/>
          <p:nvPr/>
        </p:nvSpPr>
        <p:spPr>
          <a:xfrm>
            <a:off x="8982275" y="6245155"/>
            <a:ext cx="2208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400" dirty="0">
                <a:latin typeface="Malgun Gothic" panose="020B0503020000020004" pitchFamily="34" charset="-127"/>
              </a:rPr>
              <a:t>출력</a:t>
            </a:r>
            <a:endParaRPr kumimoji="1" lang="en-US" altLang="ko-KR" sz="1400" dirty="0">
              <a:latin typeface="Malgun Gothic" panose="020B0503020000020004" pitchFamily="34" charset="-127"/>
            </a:endParaRPr>
          </a:p>
          <a:p>
            <a:pPr algn="ctr"/>
            <a:r>
              <a:rPr kumimoji="1" lang="en-US" altLang="ko-KR" sz="1400" dirty="0">
                <a:latin typeface="Malgun Gothic" panose="020B0503020000020004" pitchFamily="34" charset="-127"/>
              </a:rPr>
              <a:t>(</a:t>
            </a:r>
            <a:r>
              <a:rPr kumimoji="1" lang="ko-KR" altLang="en-US" sz="1400" dirty="0">
                <a:latin typeface="Malgun Gothic" panose="020B0503020000020004" pitchFamily="34" charset="-127"/>
              </a:rPr>
              <a:t>속성 지도</a:t>
            </a:r>
            <a:r>
              <a:rPr kumimoji="1" lang="en-US" altLang="ko-KR" sz="1400" dirty="0">
                <a:latin typeface="Malgun Gothic" panose="020B0503020000020004" pitchFamily="34" charset="-127"/>
              </a:rPr>
              <a:t>,</a:t>
            </a:r>
            <a:r>
              <a:rPr kumimoji="1" lang="ko-KR" altLang="en-US" sz="14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1400" dirty="0">
                <a:latin typeface="Malgun Gothic" panose="020B0503020000020004" pitchFamily="34" charset="-127"/>
              </a:rPr>
              <a:t>Feature Map)</a:t>
            </a:r>
            <a:endParaRPr kumimoji="1" lang="ko-Kore-KR" altLang="en-US" sz="1400" dirty="0">
              <a:latin typeface="Malgun Gothic" panose="020B0503020000020004" pitchFamily="34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B1CEAF3-F935-7746-8AF1-AEDB5C33B155}"/>
              </a:ext>
            </a:extLst>
          </p:cNvPr>
          <p:cNvGrpSpPr/>
          <p:nvPr/>
        </p:nvGrpSpPr>
        <p:grpSpPr>
          <a:xfrm>
            <a:off x="1454547" y="4003429"/>
            <a:ext cx="5846497" cy="956849"/>
            <a:chOff x="877075" y="1384520"/>
            <a:chExt cx="4994765" cy="956849"/>
          </a:xfrm>
        </p:grpSpPr>
        <p:cxnSp>
          <p:nvCxnSpPr>
            <p:cNvPr id="107" name="연결선: 구부러짐 52">
              <a:extLst>
                <a:ext uri="{FF2B5EF4-FFF2-40B4-BE49-F238E27FC236}">
                  <a16:creationId xmlns:a16="http://schemas.microsoft.com/office/drawing/2014/main" id="{FFF3B193-412C-A04A-8E35-9CB0EED40AF8}"/>
                </a:ext>
              </a:extLst>
            </p:cNvPr>
            <p:cNvCxnSpPr>
              <a:cxnSpLocks/>
              <a:stCxn id="77" idx="2"/>
              <a:endCxn id="87" idx="2"/>
            </p:cNvCxnSpPr>
            <p:nvPr/>
          </p:nvCxnSpPr>
          <p:spPr>
            <a:xfrm rot="16200000" flipH="1">
              <a:off x="3372102" y="-1110507"/>
              <a:ext cx="4711" cy="4994765"/>
            </a:xfrm>
            <a:prstGeom prst="curvedConnector3">
              <a:avLst>
                <a:gd name="adj1" fmla="val 1723721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F75A09CB-14FD-BE43-89D2-365F32E1AE4E}"/>
                </a:ext>
              </a:extLst>
            </p:cNvPr>
            <p:cNvSpPr/>
            <p:nvPr/>
          </p:nvSpPr>
          <p:spPr>
            <a:xfrm>
              <a:off x="2585147" y="2002815"/>
              <a:ext cx="24070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+mn-ea"/>
                </a:rPr>
                <a:t>stride</a:t>
              </a:r>
              <a:r>
                <a:rPr lang="en-US" altLang="ko-KR" sz="1600" dirty="0">
                  <a:latin typeface="+mn-ea"/>
                </a:rPr>
                <a:t> = 1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2244A0-5533-4B52-82C0-3BB6159EC6ED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40" name="자유형 10">
              <a:extLst>
                <a:ext uri="{FF2B5EF4-FFF2-40B4-BE49-F238E27FC236}">
                  <a16:creationId xmlns:a16="http://schemas.microsoft.com/office/drawing/2014/main" id="{6F2DA0E2-83F2-48BF-B20C-92DA57D87D6A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41" name="자유형 11">
              <a:extLst>
                <a:ext uri="{FF2B5EF4-FFF2-40B4-BE49-F238E27FC236}">
                  <a16:creationId xmlns:a16="http://schemas.microsoft.com/office/drawing/2014/main" id="{A7E5257E-C37E-4247-87BC-F0AF9D2D533E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42" name="자유형 12">
              <a:extLst>
                <a:ext uri="{FF2B5EF4-FFF2-40B4-BE49-F238E27FC236}">
                  <a16:creationId xmlns:a16="http://schemas.microsoft.com/office/drawing/2014/main" id="{2D73D0F5-9D15-40A5-96B5-3F5049A62BE2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07A28F-7D7D-4074-B99A-B062DF8A1AFA}"/>
              </a:ext>
            </a:extLst>
          </p:cNvPr>
          <p:cNvGraphicFramePr>
            <a:graphicFrameLocks noGrp="1"/>
          </p:cNvGraphicFramePr>
          <p:nvPr/>
        </p:nvGraphicFramePr>
        <p:xfrm>
          <a:off x="3220105" y="2244744"/>
          <a:ext cx="1244871" cy="1038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95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2*-1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5*-1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77AB9C3-3B6A-44B6-BC01-292241639C63}"/>
              </a:ext>
            </a:extLst>
          </p:cNvPr>
          <p:cNvCxnSpPr>
            <a:cxnSpLocks/>
          </p:cNvCxnSpPr>
          <p:nvPr/>
        </p:nvCxnSpPr>
        <p:spPr>
          <a:xfrm>
            <a:off x="4020871" y="3292946"/>
            <a:ext cx="310085" cy="320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B33F10D-BAB4-47E7-A2BA-791D70B60C00}"/>
              </a:ext>
            </a:extLst>
          </p:cNvPr>
          <p:cNvGraphicFramePr>
            <a:graphicFrameLocks noGrp="1"/>
          </p:cNvGraphicFramePr>
          <p:nvPr/>
        </p:nvGraphicFramePr>
        <p:xfrm>
          <a:off x="10456276" y="2293965"/>
          <a:ext cx="1244871" cy="1038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95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3*-1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0*-1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7F0D5E-389E-4F58-B317-CCB45105C5C8}"/>
              </a:ext>
            </a:extLst>
          </p:cNvPr>
          <p:cNvCxnSpPr>
            <a:cxnSpLocks/>
          </p:cNvCxnSpPr>
          <p:nvPr/>
        </p:nvCxnSpPr>
        <p:spPr>
          <a:xfrm flipH="1">
            <a:off x="10322256" y="3328496"/>
            <a:ext cx="326838" cy="333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7D81AEE1-19F2-47A5-B76F-AE87AFC4193E}"/>
              </a:ext>
            </a:extLst>
          </p:cNvPr>
          <p:cNvGraphicFramePr>
            <a:graphicFrameLocks noGrp="1"/>
          </p:cNvGraphicFramePr>
          <p:nvPr/>
        </p:nvGraphicFramePr>
        <p:xfrm>
          <a:off x="10649093" y="4590956"/>
          <a:ext cx="1244871" cy="1038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95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0*-1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3*-1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BD5BA80-A432-427D-905A-E163B0C11728}"/>
              </a:ext>
            </a:extLst>
          </p:cNvPr>
          <p:cNvCxnSpPr>
            <a:cxnSpLocks/>
          </p:cNvCxnSpPr>
          <p:nvPr/>
        </p:nvCxnSpPr>
        <p:spPr>
          <a:xfrm flipH="1">
            <a:off x="10456276" y="5628303"/>
            <a:ext cx="466721" cy="238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BD1B3E9A-4B4A-4FF8-A544-F68285D3DE35}"/>
              </a:ext>
            </a:extLst>
          </p:cNvPr>
          <p:cNvGraphicFramePr>
            <a:graphicFrameLocks noGrp="1"/>
          </p:cNvGraphicFramePr>
          <p:nvPr/>
        </p:nvGraphicFramePr>
        <p:xfrm>
          <a:off x="4994818" y="5753693"/>
          <a:ext cx="1244871" cy="1038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95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1495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5*-1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dirty="0">
                          <a:solidFill>
                            <a:schemeClr val="tx1"/>
                          </a:solidFill>
                        </a:rPr>
                        <a:t>2*-1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4601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1*1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2*0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9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3*-1</a:t>
                      </a:r>
                      <a:endParaRPr lang="ko-Kore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4915" marR="84915" marT="42457" marB="4245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0A6561B-FA7F-44E6-B460-C8B78F858D71}"/>
              </a:ext>
            </a:extLst>
          </p:cNvPr>
          <p:cNvCxnSpPr>
            <a:cxnSpLocks/>
          </p:cNvCxnSpPr>
          <p:nvPr/>
        </p:nvCxnSpPr>
        <p:spPr>
          <a:xfrm flipH="1" flipV="1">
            <a:off x="4377796" y="6240565"/>
            <a:ext cx="617022" cy="26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542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54564C3-7A8C-B24D-8C86-9782122F445F}"/>
              </a:ext>
            </a:extLst>
          </p:cNvPr>
          <p:cNvGraphicFramePr>
            <a:graphicFrameLocks noGrp="1"/>
          </p:cNvGraphicFramePr>
          <p:nvPr/>
        </p:nvGraphicFramePr>
        <p:xfrm>
          <a:off x="9600807" y="172428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F6B86D33-EC8B-3F41-AD51-600B53047DC6}"/>
              </a:ext>
            </a:extLst>
          </p:cNvPr>
          <p:cNvGraphicFramePr>
            <a:graphicFrameLocks noGrp="1"/>
          </p:cNvGraphicFramePr>
          <p:nvPr/>
        </p:nvGraphicFramePr>
        <p:xfrm>
          <a:off x="9404976" y="1895933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35407A4C-BDA7-0844-BD47-167F98940CB2}"/>
              </a:ext>
            </a:extLst>
          </p:cNvPr>
          <p:cNvGraphicFramePr>
            <a:graphicFrameLocks noGrp="1"/>
          </p:cNvGraphicFramePr>
          <p:nvPr/>
        </p:nvGraphicFramePr>
        <p:xfrm>
          <a:off x="9209145" y="2089995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39FCD71-D9BF-604B-9654-1CD93AB67377}"/>
              </a:ext>
            </a:extLst>
          </p:cNvPr>
          <p:cNvGraphicFramePr>
            <a:graphicFrameLocks noGrp="1"/>
          </p:cNvGraphicFramePr>
          <p:nvPr/>
        </p:nvGraphicFramePr>
        <p:xfrm>
          <a:off x="9013314" y="225017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ADDDEE5C-6E52-0641-804C-E1991AFF83E1}"/>
              </a:ext>
            </a:extLst>
          </p:cNvPr>
          <p:cNvGraphicFramePr>
            <a:graphicFrameLocks noGrp="1"/>
          </p:cNvGraphicFramePr>
          <p:nvPr/>
        </p:nvGraphicFramePr>
        <p:xfrm>
          <a:off x="5733804" y="1650773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39C56199-EE19-8943-8CE0-FA8FF8446A21}"/>
              </a:ext>
            </a:extLst>
          </p:cNvPr>
          <p:cNvGraphicFramePr>
            <a:graphicFrameLocks noGrp="1"/>
          </p:cNvGraphicFramePr>
          <p:nvPr/>
        </p:nvGraphicFramePr>
        <p:xfrm>
          <a:off x="5626374" y="1798175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B6EE4DD-E89C-9D40-9C52-BDB3CF20E2BE}"/>
              </a:ext>
            </a:extLst>
          </p:cNvPr>
          <p:cNvGraphicFramePr>
            <a:graphicFrameLocks noGrp="1"/>
          </p:cNvGraphicFramePr>
          <p:nvPr/>
        </p:nvGraphicFramePr>
        <p:xfrm>
          <a:off x="5533934" y="1945577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9F118AB0-06C1-E14D-937B-6F31EC5DFF99}"/>
              </a:ext>
            </a:extLst>
          </p:cNvPr>
          <p:cNvGraphicFramePr>
            <a:graphicFrameLocks noGrp="1"/>
          </p:cNvGraphicFramePr>
          <p:nvPr/>
        </p:nvGraphicFramePr>
        <p:xfrm>
          <a:off x="5411514" y="2092979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22D3C9DE-15F3-8B49-A43E-B2F9A1EBBFB5}"/>
              </a:ext>
            </a:extLst>
          </p:cNvPr>
          <p:cNvGraphicFramePr>
            <a:graphicFrameLocks noGrp="1"/>
          </p:cNvGraphicFramePr>
          <p:nvPr/>
        </p:nvGraphicFramePr>
        <p:xfrm>
          <a:off x="1549769" y="1645228"/>
          <a:ext cx="2373936" cy="2221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484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723D6DC1-2A74-804A-80FB-D2CC03672F05}"/>
              </a:ext>
            </a:extLst>
          </p:cNvPr>
          <p:cNvGraphicFramePr>
            <a:graphicFrameLocks noGrp="1"/>
          </p:cNvGraphicFramePr>
          <p:nvPr/>
        </p:nvGraphicFramePr>
        <p:xfrm>
          <a:off x="5254429" y="2258495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61A51E8E-86F8-C644-AE80-4322623B3B07}"/>
              </a:ext>
            </a:extLst>
          </p:cNvPr>
          <p:cNvGraphicFramePr>
            <a:graphicFrameLocks noGrp="1"/>
          </p:cNvGraphicFramePr>
          <p:nvPr/>
        </p:nvGraphicFramePr>
        <p:xfrm>
          <a:off x="8830876" y="242932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4E4CA915-86BD-744F-B96D-1156D732EFFF}"/>
              </a:ext>
            </a:extLst>
          </p:cNvPr>
          <p:cNvSpPr/>
          <p:nvPr/>
        </p:nvSpPr>
        <p:spPr>
          <a:xfrm>
            <a:off x="7868340" y="2839506"/>
            <a:ext cx="345159" cy="2052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2AE362-7970-4146-8B7D-B2EAE553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81" y="2655776"/>
            <a:ext cx="453025" cy="43145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D388C8-5E5C-3445-A9AB-F01A7D4F2798}"/>
              </a:ext>
            </a:extLst>
          </p:cNvPr>
          <p:cNvSpPr txBox="1"/>
          <p:nvPr/>
        </p:nvSpPr>
        <p:spPr>
          <a:xfrm>
            <a:off x="8337481" y="4171001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400" dirty="0">
                <a:latin typeface="Malgun Gothic" panose="020B0503020000020004" pitchFamily="34" charset="-127"/>
              </a:rPr>
              <a:t>필터의</a:t>
            </a:r>
            <a:r>
              <a:rPr kumimoji="1" lang="ko-KR" altLang="en-US" sz="1400" dirty="0">
                <a:latin typeface="Malgun Gothic" panose="020B0503020000020004" pitchFamily="34" charset="-127"/>
              </a:rPr>
              <a:t> </a:t>
            </a:r>
            <a:r>
              <a:rPr kumimoji="1" lang="ko-KR" altLang="en-US" sz="1400">
                <a:latin typeface="Malgun Gothic" panose="020B0503020000020004" pitchFamily="34" charset="-127"/>
              </a:rPr>
              <a:t>개수만큼의 속성 지도</a:t>
            </a:r>
            <a:endParaRPr kumimoji="1" lang="en-US" altLang="ko-KR" sz="1400" dirty="0">
              <a:latin typeface="Malgun Gothic" panose="020B0503020000020004" pitchFamily="34" charset="-127"/>
            </a:endParaRPr>
          </a:p>
          <a:p>
            <a:pPr algn="ctr"/>
            <a:r>
              <a:rPr kumimoji="1" lang="en-US" altLang="ko-KR" sz="1400" dirty="0">
                <a:latin typeface="Malgun Gothic" panose="020B0503020000020004" pitchFamily="34" charset="-127"/>
              </a:rPr>
              <a:t>(ex. 5</a:t>
            </a:r>
            <a:r>
              <a:rPr kumimoji="1" lang="ko-KR" altLang="en-US" sz="1400" dirty="0">
                <a:latin typeface="Malgun Gothic" panose="020B0503020000020004" pitchFamily="34" charset="-127"/>
              </a:rPr>
              <a:t>장</a:t>
            </a:r>
            <a:r>
              <a:rPr kumimoji="1" lang="en-US" altLang="ko-KR" sz="1400" dirty="0">
                <a:latin typeface="Malgun Gothic" panose="020B0503020000020004" pitchFamily="34" charset="-127"/>
              </a:rPr>
              <a:t>)</a:t>
            </a:r>
            <a:endParaRPr kumimoji="1" lang="ko-Kore-KR" altLang="en-US" sz="1400" dirty="0">
              <a:latin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2DECC-9E41-E94B-A431-C08E9A23E33E}"/>
              </a:ext>
            </a:extLst>
          </p:cNvPr>
          <p:cNvSpPr txBox="1"/>
          <p:nvPr/>
        </p:nvSpPr>
        <p:spPr>
          <a:xfrm>
            <a:off x="491361" y="920102"/>
            <a:ext cx="1170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/>
              <a:t>여러</a:t>
            </a:r>
            <a:r>
              <a:rPr kumimoji="1" lang="ko-KR" altLang="en-US" sz="2000" dirty="0"/>
              <a:t> 가지 속성들을 탐지하기 위해 필터를 바꾸며 사용하여 여러 </a:t>
            </a:r>
            <a:r>
              <a:rPr kumimoji="1" lang="ko-KR" altLang="en-US" sz="2000"/>
              <a:t>장의 속성 지도를 </a:t>
            </a:r>
            <a:r>
              <a:rPr kumimoji="1" lang="ko-KR" altLang="en-US" sz="2000" dirty="0"/>
              <a:t>생성할 수 있음</a:t>
            </a:r>
            <a:endParaRPr kumimoji="1" lang="ko-Kore-KR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C2CBD0-5C92-EC49-B2BE-A054D808289A}"/>
              </a:ext>
            </a:extLst>
          </p:cNvPr>
          <p:cNvSpPr txBox="1"/>
          <p:nvPr/>
        </p:nvSpPr>
        <p:spPr>
          <a:xfrm>
            <a:off x="4153148" y="4174451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Malgun Gothic" panose="020B0503020000020004" pitchFamily="34" charset="-127"/>
              </a:rPr>
              <a:t>다양한 속성을 탐지하기 위한 여러 장의 필터</a:t>
            </a:r>
            <a:endParaRPr kumimoji="1" lang="en-US" altLang="ko-KR" sz="1400" dirty="0">
              <a:latin typeface="Malgun Gothic" panose="020B0503020000020004" pitchFamily="34" charset="-127"/>
            </a:endParaRPr>
          </a:p>
          <a:p>
            <a:pPr algn="ctr"/>
            <a:r>
              <a:rPr kumimoji="1" lang="en-US" altLang="ko-KR" sz="1400" dirty="0">
                <a:latin typeface="Malgun Gothic" panose="020B0503020000020004" pitchFamily="34" charset="-127"/>
              </a:rPr>
              <a:t>(ex. 5</a:t>
            </a:r>
            <a:r>
              <a:rPr kumimoji="1" lang="ko-KR" altLang="en-US" sz="1400" dirty="0">
                <a:latin typeface="Malgun Gothic" panose="020B0503020000020004" pitchFamily="34" charset="-127"/>
              </a:rPr>
              <a:t>장</a:t>
            </a:r>
            <a:r>
              <a:rPr kumimoji="1" lang="en-US" altLang="ko-KR" sz="1400" dirty="0">
                <a:latin typeface="Malgun Gothic" panose="020B0503020000020004" pitchFamily="34" charset="-127"/>
              </a:rPr>
              <a:t>)</a:t>
            </a:r>
            <a:endParaRPr kumimoji="1" lang="ko-Kore-KR" altLang="en-US" sz="1400" dirty="0">
              <a:latin typeface="Malgun Gothic" panose="020B05030200000200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D8A2AA-DB1A-477E-AD77-7FC192BB8C91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23" name="자유형 10">
              <a:extLst>
                <a:ext uri="{FF2B5EF4-FFF2-40B4-BE49-F238E27FC236}">
                  <a16:creationId xmlns:a16="http://schemas.microsoft.com/office/drawing/2014/main" id="{F6995848-35A1-4581-A87F-B8DBC2CA3AA4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24" name="자유형 11">
              <a:extLst>
                <a:ext uri="{FF2B5EF4-FFF2-40B4-BE49-F238E27FC236}">
                  <a16:creationId xmlns:a16="http://schemas.microsoft.com/office/drawing/2014/main" id="{B30CA507-3EE6-40E2-9AAB-789DFEC6D648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25" name="자유형 12">
              <a:extLst>
                <a:ext uri="{FF2B5EF4-FFF2-40B4-BE49-F238E27FC236}">
                  <a16:creationId xmlns:a16="http://schemas.microsoft.com/office/drawing/2014/main" id="{69B665C5-1617-4DB6-8198-8AE6D81DC0D3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6112FF-65B6-4F2A-95DB-F0731F55012E}"/>
              </a:ext>
            </a:extLst>
          </p:cNvPr>
          <p:cNvGrpSpPr/>
          <p:nvPr/>
        </p:nvGrpSpPr>
        <p:grpSpPr>
          <a:xfrm>
            <a:off x="720970" y="5064979"/>
            <a:ext cx="10750059" cy="1736442"/>
            <a:chOff x="957225" y="4941292"/>
            <a:chExt cx="10750059" cy="173644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C305D3-244C-4FD3-8AEA-A40E9EB44438}"/>
                </a:ext>
              </a:extLst>
            </p:cNvPr>
            <p:cNvSpPr txBox="1"/>
            <p:nvPr/>
          </p:nvSpPr>
          <p:spPr>
            <a:xfrm>
              <a:off x="957225" y="4941292"/>
              <a:ext cx="10750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600" dirty="0">
                  <a:latin typeface="Malgun Gothic" panose="020B0503020000020004" pitchFamily="34" charset="-127"/>
                </a:rPr>
                <a:t>초기에 간단한 필터</a:t>
              </a:r>
              <a:r>
                <a:rPr kumimoji="1" lang="ko-KR" altLang="en-US" sz="1600">
                  <a:latin typeface="Malgun Gothic" panose="020B0503020000020004" pitchFamily="34" charset="-127"/>
                </a:rPr>
                <a:t>를 통해 간단한 패턴부터 시작하여 층을</a:t>
              </a:r>
              <a:r>
                <a:rPr kumimoji="1" lang="ko-Kore-KR" altLang="en-US" sz="1600" dirty="0">
                  <a:latin typeface="Malgun Gothic" panose="020B0503020000020004" pitchFamily="34" charset="-127"/>
                </a:rPr>
                <a:t> 쌓아가며</a:t>
              </a:r>
              <a:r>
                <a:rPr kumimoji="1" lang="en-US" altLang="ko-Kore-KR" sz="1600" dirty="0">
                  <a:latin typeface="Malgun Gothic" panose="020B0503020000020004" pitchFamily="34" charset="-127"/>
                </a:rPr>
                <a:t>,</a:t>
              </a:r>
              <a:r>
                <a:rPr kumimoji="1" lang="ko-Kore-KR" altLang="en-US" sz="1600" dirty="0">
                  <a:latin typeface="Malgun Gothic" panose="020B0503020000020004" pitchFamily="34" charset="-127"/>
                </a:rPr>
                <a:t> 점차 복잡한 필터를</a:t>
              </a:r>
              <a:r>
                <a:rPr kumimoji="1" lang="en-US" altLang="en-US" sz="1600" dirty="0">
                  <a:latin typeface="Malgun Gothic" panose="020B0503020000020004" pitchFamily="34" charset="-127"/>
                </a:rPr>
                <a:t> </a:t>
              </a:r>
              <a:r>
                <a:rPr kumimoji="1" lang="ko-KR" altLang="en-US" sz="1600" dirty="0">
                  <a:latin typeface="Malgun Gothic" panose="020B0503020000020004" pitchFamily="34" charset="-127"/>
                </a:rPr>
                <a:t>통해 복잡한 패턴을 인식</a:t>
              </a:r>
              <a:endParaRPr kumimoji="1" lang="en-US" altLang="ko-Kore-KR" sz="1600" dirty="0">
                <a:latin typeface="Malgun Gothic" panose="020B0503020000020004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77DBCEE-275A-4DCC-B484-77335849CB05}"/>
                </a:ext>
              </a:extLst>
            </p:cNvPr>
            <p:cNvGrpSpPr/>
            <p:nvPr/>
          </p:nvGrpSpPr>
          <p:grpSpPr>
            <a:xfrm>
              <a:off x="2705978" y="5350696"/>
              <a:ext cx="7105124" cy="1327038"/>
              <a:chOff x="1947134" y="5549302"/>
              <a:chExt cx="7105124" cy="1327038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CCB1EE2-FBE0-43DB-9350-BD107F81FC46}"/>
                  </a:ext>
                </a:extLst>
              </p:cNvPr>
              <p:cNvGrpSpPr/>
              <p:nvPr/>
            </p:nvGrpSpPr>
            <p:grpSpPr>
              <a:xfrm>
                <a:off x="1947134" y="5549302"/>
                <a:ext cx="6518804" cy="1327038"/>
                <a:chOff x="2092063" y="5477606"/>
                <a:chExt cx="6518804" cy="1327038"/>
              </a:xfrm>
            </p:grpSpPr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5CD8C0C4-8DD1-4BE4-8AB3-8645B0297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92063" y="5477606"/>
                  <a:ext cx="6518804" cy="1101585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4111EA1-23DF-464B-A7B8-6C2ED13BCD44}"/>
                    </a:ext>
                  </a:extLst>
                </p:cNvPr>
                <p:cNvSpPr txBox="1"/>
                <p:nvPr/>
              </p:nvSpPr>
              <p:spPr>
                <a:xfrm>
                  <a:off x="2613666" y="6451835"/>
                  <a:ext cx="59170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600" dirty="0"/>
                    <a:t>edge</a:t>
                  </a:r>
                  <a:endParaRPr kumimoji="1" lang="ko-Kore-KR" altLang="en-US" sz="16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B4F6F4C-2F9D-4C04-90D8-8F762136E87C}"/>
                    </a:ext>
                  </a:extLst>
                </p:cNvPr>
                <p:cNvSpPr txBox="1"/>
                <p:nvPr/>
              </p:nvSpPr>
              <p:spPr>
                <a:xfrm>
                  <a:off x="4673629" y="6466090"/>
                  <a:ext cx="118173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600" dirty="0"/>
                    <a:t>object parts</a:t>
                  </a:r>
                  <a:endParaRPr kumimoji="1" lang="ko-Kore-KR" altLang="en-US" sz="1600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27992BC-6D5B-4871-B8D8-0B4860F2B43E}"/>
                    </a:ext>
                  </a:extLst>
                </p:cNvPr>
                <p:cNvSpPr txBox="1"/>
                <p:nvPr/>
              </p:nvSpPr>
              <p:spPr>
                <a:xfrm>
                  <a:off x="7401888" y="6455759"/>
                  <a:ext cx="70884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ore-KR" sz="1600" dirty="0"/>
                    <a:t>object</a:t>
                  </a:r>
                  <a:endParaRPr kumimoji="1" lang="ko-Kore-KR" altLang="en-US" sz="1600" dirty="0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056FD5-4537-4F09-8AEB-F1A5364F0455}"/>
                  </a:ext>
                </a:extLst>
              </p:cNvPr>
              <p:cNvSpPr txBox="1"/>
              <p:nvPr/>
            </p:nvSpPr>
            <p:spPr>
              <a:xfrm>
                <a:off x="8192343" y="6599341"/>
                <a:ext cx="859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>
                    <a:solidFill>
                      <a:schemeClr val="bg1">
                        <a:lumMod val="50000"/>
                      </a:schemeClr>
                    </a:solidFill>
                  </a:rPr>
                  <a:t>Andrew ng</a:t>
                </a:r>
                <a:endParaRPr kumimoji="1" lang="ko-Kore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301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FFC6A9-D018-3F4A-85DF-2F6F4DACC4D7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662AFF69-06A1-D946-A259-A89BEE4A2A36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F1E7ABEE-2475-9941-8156-2320BD42F53C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A8BD7FF9-2864-0D48-8820-DDE9575D7F14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graphicFrame>
        <p:nvGraphicFramePr>
          <p:cNvPr id="6" name="표 55">
            <a:extLst>
              <a:ext uri="{FF2B5EF4-FFF2-40B4-BE49-F238E27FC236}">
                <a16:creationId xmlns:a16="http://schemas.microsoft.com/office/drawing/2014/main" id="{CD8B406F-B93E-DD49-998D-1B025975DA5D}"/>
              </a:ext>
            </a:extLst>
          </p:cNvPr>
          <p:cNvGraphicFramePr>
            <a:graphicFrameLocks noGrp="1"/>
          </p:cNvGraphicFramePr>
          <p:nvPr/>
        </p:nvGraphicFramePr>
        <p:xfrm>
          <a:off x="3085375" y="4942906"/>
          <a:ext cx="160640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734">
                  <a:extLst>
                    <a:ext uri="{9D8B030D-6E8A-4147-A177-3AD203B41FA5}">
                      <a16:colId xmlns:a16="http://schemas.microsoft.com/office/drawing/2014/main" val="1306923758"/>
                    </a:ext>
                  </a:extLst>
                </a:gridCol>
                <a:gridCol w="267734">
                  <a:extLst>
                    <a:ext uri="{9D8B030D-6E8A-4147-A177-3AD203B41FA5}">
                      <a16:colId xmlns:a16="http://schemas.microsoft.com/office/drawing/2014/main" val="3828062646"/>
                    </a:ext>
                  </a:extLst>
                </a:gridCol>
                <a:gridCol w="267734">
                  <a:extLst>
                    <a:ext uri="{9D8B030D-6E8A-4147-A177-3AD203B41FA5}">
                      <a16:colId xmlns:a16="http://schemas.microsoft.com/office/drawing/2014/main" val="2508521652"/>
                    </a:ext>
                  </a:extLst>
                </a:gridCol>
                <a:gridCol w="267734">
                  <a:extLst>
                    <a:ext uri="{9D8B030D-6E8A-4147-A177-3AD203B41FA5}">
                      <a16:colId xmlns:a16="http://schemas.microsoft.com/office/drawing/2014/main" val="1993592941"/>
                    </a:ext>
                  </a:extLst>
                </a:gridCol>
                <a:gridCol w="267734">
                  <a:extLst>
                    <a:ext uri="{9D8B030D-6E8A-4147-A177-3AD203B41FA5}">
                      <a16:colId xmlns:a16="http://schemas.microsoft.com/office/drawing/2014/main" val="311387640"/>
                    </a:ext>
                  </a:extLst>
                </a:gridCol>
                <a:gridCol w="267734">
                  <a:extLst>
                    <a:ext uri="{9D8B030D-6E8A-4147-A177-3AD203B41FA5}">
                      <a16:colId xmlns:a16="http://schemas.microsoft.com/office/drawing/2014/main" val="2932392964"/>
                    </a:ext>
                  </a:extLst>
                </a:gridCol>
              </a:tblGrid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95349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21053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90882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91148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50709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5133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EFD308E-EA0E-734A-9C9C-BB2D467A3642}"/>
              </a:ext>
            </a:extLst>
          </p:cNvPr>
          <p:cNvGraphicFramePr>
            <a:graphicFrameLocks noGrp="1"/>
          </p:cNvGraphicFramePr>
          <p:nvPr/>
        </p:nvGraphicFramePr>
        <p:xfrm>
          <a:off x="1012081" y="2091622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9FC06C8-FCD9-E54D-AF50-54CCAAC9A2F1}"/>
              </a:ext>
            </a:extLst>
          </p:cNvPr>
          <p:cNvGraphicFramePr>
            <a:graphicFrameLocks noGrp="1"/>
          </p:cNvGraphicFramePr>
          <p:nvPr/>
        </p:nvGraphicFramePr>
        <p:xfrm>
          <a:off x="2608939" y="2274571"/>
          <a:ext cx="967641" cy="91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54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322547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304777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33698F7-58FD-1848-9944-69E93C7B6B1B}"/>
              </a:ext>
            </a:extLst>
          </p:cNvPr>
          <p:cNvGraphicFramePr>
            <a:graphicFrameLocks noGrp="1"/>
          </p:cNvGraphicFramePr>
          <p:nvPr/>
        </p:nvGraphicFramePr>
        <p:xfrm>
          <a:off x="8872754" y="2311195"/>
          <a:ext cx="11870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766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296766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244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sp>
        <p:nvSpPr>
          <p:cNvPr id="20" name="오른쪽 화살표[R] 11">
            <a:extLst>
              <a:ext uri="{FF2B5EF4-FFF2-40B4-BE49-F238E27FC236}">
                <a16:creationId xmlns:a16="http://schemas.microsoft.com/office/drawing/2014/main" id="{D8509372-8CF0-4F48-B32F-B3F57D9D5B5E}"/>
              </a:ext>
            </a:extLst>
          </p:cNvPr>
          <p:cNvSpPr/>
          <p:nvPr/>
        </p:nvSpPr>
        <p:spPr>
          <a:xfrm>
            <a:off x="3769398" y="2770665"/>
            <a:ext cx="215202" cy="1208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BA76FF-D553-1F40-984A-8802C18B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54" y="2578700"/>
            <a:ext cx="266700" cy="25400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031F5456-E297-B84A-A8FD-6471ED7EC672}"/>
              </a:ext>
            </a:extLst>
          </p:cNvPr>
          <p:cNvSpPr/>
          <p:nvPr/>
        </p:nvSpPr>
        <p:spPr>
          <a:xfrm>
            <a:off x="8869944" y="2311194"/>
            <a:ext cx="304815" cy="2973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AAF255-EF10-F240-A681-1345391569B8}"/>
              </a:ext>
            </a:extLst>
          </p:cNvPr>
          <p:cNvSpPr/>
          <p:nvPr/>
        </p:nvSpPr>
        <p:spPr>
          <a:xfrm>
            <a:off x="9162044" y="2565194"/>
            <a:ext cx="304815" cy="2973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D0BEA-F224-014F-BF5D-B85E08BA7E57}"/>
              </a:ext>
            </a:extLst>
          </p:cNvPr>
          <p:cNvSpPr txBox="1"/>
          <p:nvPr/>
        </p:nvSpPr>
        <p:spPr>
          <a:xfrm>
            <a:off x="1258824" y="32791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 x 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A2415-C378-654F-8C89-44339C46F175}"/>
              </a:ext>
            </a:extLst>
          </p:cNvPr>
          <p:cNvSpPr txBox="1"/>
          <p:nvPr/>
        </p:nvSpPr>
        <p:spPr>
          <a:xfrm>
            <a:off x="4179386" y="32791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x 2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46C59E-66D1-D440-B34D-1E00237769A2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967672" y="3463810"/>
            <a:ext cx="221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7775D-453B-AB48-84B7-89BA63D3484A}"/>
              </a:ext>
            </a:extLst>
          </p:cNvPr>
          <p:cNvCxnSpPr>
            <a:stCxn id="22" idx="2"/>
          </p:cNvCxnSpPr>
          <p:nvPr/>
        </p:nvCxnSpPr>
        <p:spPr>
          <a:xfrm flipH="1" flipV="1">
            <a:off x="8656332" y="2459887"/>
            <a:ext cx="21361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94B806C-6498-5249-855F-BE35F17D9C61}"/>
              </a:ext>
            </a:extLst>
          </p:cNvPr>
          <p:cNvCxnSpPr>
            <a:stCxn id="23" idx="2"/>
          </p:cNvCxnSpPr>
          <p:nvPr/>
        </p:nvCxnSpPr>
        <p:spPr>
          <a:xfrm flipH="1">
            <a:off x="8454259" y="2713888"/>
            <a:ext cx="707785" cy="3336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0D5249-5478-CE41-AC63-7FEAA3D4DE05}"/>
              </a:ext>
            </a:extLst>
          </p:cNvPr>
          <p:cNvSpPr txBox="1"/>
          <p:nvPr/>
        </p:nvSpPr>
        <p:spPr>
          <a:xfrm>
            <a:off x="7565167" y="231630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필터링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2EF34-CE82-D546-A146-8D19864DA7DF}"/>
              </a:ext>
            </a:extLst>
          </p:cNvPr>
          <p:cNvSpPr txBox="1"/>
          <p:nvPr/>
        </p:nvSpPr>
        <p:spPr>
          <a:xfrm>
            <a:off x="7451789" y="2881125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필터링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2BC4F9-1B5E-B441-A7C0-0DF81BCF7A47}"/>
              </a:ext>
            </a:extLst>
          </p:cNvPr>
          <p:cNvSpPr/>
          <p:nvPr/>
        </p:nvSpPr>
        <p:spPr>
          <a:xfrm>
            <a:off x="407079" y="946439"/>
            <a:ext cx="11377841" cy="33250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7F736-953A-C040-BBC8-3592ED8365E1}"/>
              </a:ext>
            </a:extLst>
          </p:cNvPr>
          <p:cNvSpPr txBox="1"/>
          <p:nvPr/>
        </p:nvSpPr>
        <p:spPr>
          <a:xfrm>
            <a:off x="403294" y="1511300"/>
            <a:ext cx="541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속성 지도가 </a:t>
            </a:r>
            <a:r>
              <a:rPr lang="ko-KR" altLang="en-US" sz="1800" dirty="0">
                <a:latin typeface="+mn-ea"/>
              </a:rPr>
              <a:t>입력 데이터보다 크기가 작아짐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A576D-D4BB-6B44-BB63-4D4AE419BAB5}"/>
              </a:ext>
            </a:extLst>
          </p:cNvPr>
          <p:cNvSpPr txBox="1"/>
          <p:nvPr/>
        </p:nvSpPr>
        <p:spPr>
          <a:xfrm>
            <a:off x="6987230" y="1511300"/>
            <a:ext cx="465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+mn-ea"/>
              </a:rPr>
              <a:t>2. </a:t>
            </a:r>
            <a:r>
              <a:rPr lang="ko-KR" altLang="en-US" sz="1800" dirty="0">
                <a:latin typeface="+mn-ea"/>
              </a:rPr>
              <a:t>데이터의 테두리 부분은 </a:t>
            </a:r>
            <a:endParaRPr lang="en-US" altLang="ko-KR" sz="1800" dirty="0">
              <a:latin typeface="+mn-ea"/>
            </a:endParaRPr>
          </a:p>
          <a:p>
            <a:pPr algn="ctr"/>
            <a:r>
              <a:rPr lang="ko-KR" altLang="en-US" sz="1800" dirty="0">
                <a:latin typeface="+mn-ea"/>
              </a:rPr>
              <a:t>중심 부분에 비해 필터 적용 횟수가 적음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43879-6A2A-FB46-A973-2098FAD5F76A}"/>
              </a:ext>
            </a:extLst>
          </p:cNvPr>
          <p:cNvSpPr txBox="1"/>
          <p:nvPr/>
        </p:nvSpPr>
        <p:spPr>
          <a:xfrm>
            <a:off x="4369540" y="735560"/>
            <a:ext cx="356860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그런데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합성곱</a:t>
            </a:r>
            <a:r>
              <a:rPr lang="ko-KR" altLang="en-US" sz="2000" b="1" dirty="0"/>
              <a:t> 연산을 하면</a:t>
            </a:r>
            <a:r>
              <a:rPr lang="en-US" altLang="ko-KR" sz="2000" b="1" dirty="0"/>
              <a:t>…</a:t>
            </a:r>
            <a:endParaRPr lang="ko-KR" altLang="en-US" sz="20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46B7D9B-76E6-AF44-9FC8-0E1BC45647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6000" y="4271495"/>
            <a:ext cx="1249180" cy="4139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5A3D21E6-3F0C-904F-8CF3-8B48DFB99782}"/>
              </a:ext>
            </a:extLst>
          </p:cNvPr>
          <p:cNvGraphicFramePr>
            <a:graphicFrameLocks noGrp="1"/>
          </p:cNvGraphicFramePr>
          <p:nvPr/>
        </p:nvGraphicFramePr>
        <p:xfrm>
          <a:off x="4179386" y="2515721"/>
          <a:ext cx="707785" cy="6731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60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355178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3540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31915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05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05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1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1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F7D419D3-D466-BC44-8C62-7FE5414B7222}"/>
              </a:ext>
            </a:extLst>
          </p:cNvPr>
          <p:cNvSpPr txBox="1"/>
          <p:nvPr/>
        </p:nvSpPr>
        <p:spPr>
          <a:xfrm>
            <a:off x="3467120" y="3822427"/>
            <a:ext cx="5411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ko-KR" altLang="en-US" sz="2000" b="1" dirty="0">
                <a:latin typeface="+mn-ea"/>
              </a:rPr>
              <a:t>원래의 이미지 정보 중 일부를 잃게 됨</a:t>
            </a:r>
            <a:endParaRPr lang="ko-KR" altLang="en-US" sz="2000" b="1" dirty="0"/>
          </a:p>
        </p:txBody>
      </p:sp>
      <p:graphicFrame>
        <p:nvGraphicFramePr>
          <p:cNvPr id="38" name="표 13">
            <a:extLst>
              <a:ext uri="{FF2B5EF4-FFF2-40B4-BE49-F238E27FC236}">
                <a16:creationId xmlns:a16="http://schemas.microsoft.com/office/drawing/2014/main" id="{2459D304-D222-4848-8641-8342CE2263F5}"/>
              </a:ext>
            </a:extLst>
          </p:cNvPr>
          <p:cNvGraphicFramePr>
            <a:graphicFrameLocks noGrp="1"/>
          </p:cNvGraphicFramePr>
          <p:nvPr/>
        </p:nvGraphicFramePr>
        <p:xfrm>
          <a:off x="5015267" y="4804376"/>
          <a:ext cx="6520344" cy="19159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520344">
                  <a:extLst>
                    <a:ext uri="{9D8B030D-6E8A-4147-A177-3AD203B41FA5}">
                      <a16:colId xmlns:a16="http://schemas.microsoft.com/office/drawing/2014/main" val="2310235825"/>
                    </a:ext>
                  </a:extLst>
                </a:gridCol>
              </a:tblGrid>
              <a:tr h="4833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>
                          <a:latin typeface="+mn-ea"/>
                        </a:rPr>
                        <a:t>패딩</a:t>
                      </a:r>
                      <a:r>
                        <a:rPr lang="en-US" altLang="ko-KR" sz="1800" b="1" dirty="0">
                          <a:latin typeface="+mn-ea"/>
                        </a:rPr>
                        <a:t>(padding) 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1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+mn-ea"/>
                        </a:rPr>
                        <a:t>입력 데이터 주변을 특정 값</a:t>
                      </a:r>
                      <a:r>
                        <a:rPr lang="en-US" altLang="ko-KR" dirty="0">
                          <a:latin typeface="+mn-ea"/>
                        </a:rPr>
                        <a:t>(0, 1 </a:t>
                      </a:r>
                      <a:r>
                        <a:rPr lang="ko-KR" altLang="en-US" dirty="0">
                          <a:latin typeface="+mn-ea"/>
                        </a:rPr>
                        <a:t>등</a:t>
                      </a:r>
                      <a:r>
                        <a:rPr lang="en-US" altLang="ko-KR" dirty="0">
                          <a:latin typeface="+mn-ea"/>
                        </a:rPr>
                        <a:t>)</a:t>
                      </a:r>
                      <a:r>
                        <a:rPr lang="ko-KR" altLang="en-US" dirty="0" err="1">
                          <a:latin typeface="+mn-ea"/>
                        </a:rPr>
                        <a:t>으로</a:t>
                      </a:r>
                      <a:r>
                        <a:rPr lang="ko-KR" altLang="en-US" dirty="0">
                          <a:latin typeface="+mn-ea"/>
                        </a:rPr>
                        <a:t> 채우는 것</a:t>
                      </a:r>
                      <a:endParaRPr lang="en-US" altLang="ko-KR" dirty="0">
                        <a:latin typeface="+mn-ea"/>
                      </a:endParaRPr>
                    </a:p>
                    <a:p>
                      <a:pPr algn="ctr"/>
                      <a:r>
                        <a:rPr lang="en-US" altLang="ko-KR" sz="1600" dirty="0">
                          <a:latin typeface="+mn-ea"/>
                        </a:rPr>
                        <a:t>  ex) </a:t>
                      </a:r>
                      <a:r>
                        <a:rPr lang="ko-KR" altLang="en-US" sz="1600" dirty="0">
                          <a:latin typeface="+mn-ea"/>
                        </a:rPr>
                        <a:t>폭 </a:t>
                      </a:r>
                      <a:r>
                        <a:rPr lang="en-US" altLang="ko-KR" sz="1600" dirty="0">
                          <a:latin typeface="+mn-ea"/>
                        </a:rPr>
                        <a:t>1</a:t>
                      </a:r>
                      <a:r>
                        <a:rPr lang="ko-KR" altLang="en-US" sz="1600" dirty="0">
                          <a:latin typeface="+mn-ea"/>
                        </a:rPr>
                        <a:t>의 제로 패딩 </a:t>
                      </a:r>
                      <a:r>
                        <a:rPr lang="en-US" altLang="ko-KR" sz="1600" dirty="0">
                          <a:latin typeface="+mn-ea"/>
                        </a:rPr>
                        <a:t>: </a:t>
                      </a:r>
                      <a:r>
                        <a:rPr lang="ko-KR" altLang="en-US" sz="1600" dirty="0">
                          <a:latin typeface="+mn-ea"/>
                        </a:rPr>
                        <a:t>데이터 사방 </a:t>
                      </a:r>
                      <a:r>
                        <a:rPr lang="en-US" altLang="ko-KR" sz="1600" dirty="0">
                          <a:latin typeface="+mn-ea"/>
                        </a:rPr>
                        <a:t>1</a:t>
                      </a:r>
                      <a:r>
                        <a:rPr lang="ko-KR" altLang="en-US" sz="1600" dirty="0">
                          <a:latin typeface="+mn-ea"/>
                        </a:rPr>
                        <a:t>픽셀을 </a:t>
                      </a:r>
                      <a:r>
                        <a:rPr lang="en-US" altLang="ko-KR" sz="1600" dirty="0">
                          <a:latin typeface="+mn-ea"/>
                        </a:rPr>
                        <a:t>0</a:t>
                      </a:r>
                      <a:r>
                        <a:rPr lang="ko-KR" altLang="en-US" sz="1600" dirty="0" err="1">
                          <a:latin typeface="+mn-ea"/>
                        </a:rPr>
                        <a:t>으로</a:t>
                      </a:r>
                      <a:r>
                        <a:rPr lang="ko-KR" altLang="en-US" sz="1600" dirty="0">
                          <a:latin typeface="+mn-ea"/>
                        </a:rPr>
                        <a:t> 채움</a:t>
                      </a:r>
                      <a:endParaRPr lang="en-US" altLang="ko-KR" sz="1600" dirty="0">
                        <a:latin typeface="+mn-ea"/>
                      </a:endParaRPr>
                    </a:p>
                    <a:p>
                      <a:pPr algn="ctr"/>
                      <a:endParaRPr lang="en-US" altLang="ko-KR" dirty="0">
                        <a:latin typeface="+mn-ea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ko-KR" altLang="en-US" dirty="0">
                          <a:latin typeface="+mn-ea"/>
                        </a:rPr>
                        <a:t>출력의 크기를 조절 가능</a:t>
                      </a:r>
                      <a:endParaRPr lang="en-US" altLang="ko-KR" dirty="0">
                        <a:latin typeface="+mn-ea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ko-KR" altLang="en-US" dirty="0">
                          <a:latin typeface="+mn-ea"/>
                        </a:rPr>
                        <a:t>테두리 부분 데이터 보존 가능</a:t>
                      </a:r>
                      <a:endParaRPr kumimoji="1"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91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4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FFC6A9-D018-3F4A-85DF-2F6F4DACC4D7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662AFF69-06A1-D946-A259-A89BEE4A2A36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F1E7ABEE-2475-9941-8156-2320BD42F53C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A8BD7FF9-2864-0D48-8820-DDE9575D7F14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FF6461-8E72-9148-B549-A75419315A18}"/>
              </a:ext>
            </a:extLst>
          </p:cNvPr>
          <p:cNvSpPr/>
          <p:nvPr/>
        </p:nvSpPr>
        <p:spPr>
          <a:xfrm>
            <a:off x="159657" y="883366"/>
            <a:ext cx="11872686" cy="881404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속성 지도에 활성화 함수를 취하는 단계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3CC7CA6-AD22-4358-87DF-C0BD87AB7239}"/>
              </a:ext>
            </a:extLst>
          </p:cNvPr>
          <p:cNvGraphicFramePr>
            <a:graphicFrameLocks noGrp="1"/>
          </p:cNvGraphicFramePr>
          <p:nvPr/>
        </p:nvGraphicFramePr>
        <p:xfrm>
          <a:off x="6888615" y="2934126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16EA699-00B5-41F5-9907-1754B4D8900C}"/>
              </a:ext>
            </a:extLst>
          </p:cNvPr>
          <p:cNvGraphicFramePr>
            <a:graphicFrameLocks noGrp="1"/>
          </p:cNvGraphicFramePr>
          <p:nvPr/>
        </p:nvGraphicFramePr>
        <p:xfrm>
          <a:off x="6692784" y="3105778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83DFEE8-4C3B-4D87-AE8B-D837793124FC}"/>
              </a:ext>
            </a:extLst>
          </p:cNvPr>
          <p:cNvGraphicFramePr>
            <a:graphicFrameLocks noGrp="1"/>
          </p:cNvGraphicFramePr>
          <p:nvPr/>
        </p:nvGraphicFramePr>
        <p:xfrm>
          <a:off x="6496953" y="3299840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0DB092E-A54C-49B9-8E83-E78DEEA5DE6A}"/>
              </a:ext>
            </a:extLst>
          </p:cNvPr>
          <p:cNvGraphicFramePr>
            <a:graphicFrameLocks noGrp="1"/>
          </p:cNvGraphicFramePr>
          <p:nvPr/>
        </p:nvGraphicFramePr>
        <p:xfrm>
          <a:off x="6301122" y="3460016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A4A3B4A-035C-4BBD-BF38-5DBE17CFE547}"/>
              </a:ext>
            </a:extLst>
          </p:cNvPr>
          <p:cNvGraphicFramePr>
            <a:graphicFrameLocks noGrp="1"/>
          </p:cNvGraphicFramePr>
          <p:nvPr/>
        </p:nvGraphicFramePr>
        <p:xfrm>
          <a:off x="3851044" y="2993090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F77FEDD-3EA5-48A2-AE5E-8DE71B858E92}"/>
              </a:ext>
            </a:extLst>
          </p:cNvPr>
          <p:cNvGraphicFramePr>
            <a:graphicFrameLocks noGrp="1"/>
          </p:cNvGraphicFramePr>
          <p:nvPr/>
        </p:nvGraphicFramePr>
        <p:xfrm>
          <a:off x="3743614" y="3140492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4248927-A625-470B-9EA3-40455236EE80}"/>
              </a:ext>
            </a:extLst>
          </p:cNvPr>
          <p:cNvGraphicFramePr>
            <a:graphicFrameLocks noGrp="1"/>
          </p:cNvGraphicFramePr>
          <p:nvPr/>
        </p:nvGraphicFramePr>
        <p:xfrm>
          <a:off x="3651174" y="3287894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C2A15A9-2A6C-4D71-A143-DF701770AE5A}"/>
              </a:ext>
            </a:extLst>
          </p:cNvPr>
          <p:cNvGraphicFramePr>
            <a:graphicFrameLocks noGrp="1"/>
          </p:cNvGraphicFramePr>
          <p:nvPr/>
        </p:nvGraphicFramePr>
        <p:xfrm>
          <a:off x="3528754" y="3435296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9C469A2-E2E5-4BF1-AF59-0A4459489F2F}"/>
              </a:ext>
            </a:extLst>
          </p:cNvPr>
          <p:cNvGraphicFramePr>
            <a:graphicFrameLocks noGrp="1"/>
          </p:cNvGraphicFramePr>
          <p:nvPr/>
        </p:nvGraphicFramePr>
        <p:xfrm>
          <a:off x="330187" y="2977497"/>
          <a:ext cx="2373936" cy="2221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484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593484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55527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2D3323C-E50C-4838-991C-8D561929D511}"/>
              </a:ext>
            </a:extLst>
          </p:cNvPr>
          <p:cNvGraphicFramePr>
            <a:graphicFrameLocks noGrp="1"/>
          </p:cNvGraphicFramePr>
          <p:nvPr/>
        </p:nvGraphicFramePr>
        <p:xfrm>
          <a:off x="3371669" y="3600812"/>
          <a:ext cx="1394403" cy="1395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1810869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895186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54564350-E116-4B80-8BDA-41DCE584206F}"/>
              </a:ext>
            </a:extLst>
          </p:cNvPr>
          <p:cNvGraphicFramePr>
            <a:graphicFrameLocks noGrp="1"/>
          </p:cNvGraphicFramePr>
          <p:nvPr/>
        </p:nvGraphicFramePr>
        <p:xfrm>
          <a:off x="6118684" y="3639166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44" name="오른쪽 화살표[R] 42">
            <a:extLst>
              <a:ext uri="{FF2B5EF4-FFF2-40B4-BE49-F238E27FC236}">
                <a16:creationId xmlns:a16="http://schemas.microsoft.com/office/drawing/2014/main" id="{17F205D5-8791-4451-877D-2AA71DEFC0A6}"/>
              </a:ext>
            </a:extLst>
          </p:cNvPr>
          <p:cNvSpPr/>
          <p:nvPr/>
        </p:nvSpPr>
        <p:spPr>
          <a:xfrm>
            <a:off x="5478438" y="4168546"/>
            <a:ext cx="345159" cy="2052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CA87E77-1240-4D01-B985-741A1F97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86" y="3988045"/>
            <a:ext cx="453025" cy="4314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67EAF07-E16A-41BA-9AC6-941FC2F3F1D9}"/>
              </a:ext>
            </a:extLst>
          </p:cNvPr>
          <p:cNvSpPr txBox="1"/>
          <p:nvPr/>
        </p:nvSpPr>
        <p:spPr>
          <a:xfrm>
            <a:off x="6153957" y="5044066"/>
            <a:ext cx="1724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dirty="0">
                <a:latin typeface="Malgun Gothic" panose="020B0503020000020004" pitchFamily="34" charset="-127"/>
              </a:rPr>
              <a:t>속성 지도</a:t>
            </a:r>
            <a:endParaRPr lang="ko-KR" altLang="en-US" dirty="0"/>
          </a:p>
        </p:txBody>
      </p:sp>
      <p:sp>
        <p:nvSpPr>
          <p:cNvPr id="50" name="오른쪽 화살표[R] 42">
            <a:extLst>
              <a:ext uri="{FF2B5EF4-FFF2-40B4-BE49-F238E27FC236}">
                <a16:creationId xmlns:a16="http://schemas.microsoft.com/office/drawing/2014/main" id="{C2016395-3CB0-4077-A75F-496F08DEC109}"/>
              </a:ext>
            </a:extLst>
          </p:cNvPr>
          <p:cNvSpPr/>
          <p:nvPr/>
        </p:nvSpPr>
        <p:spPr>
          <a:xfrm>
            <a:off x="8747850" y="4065906"/>
            <a:ext cx="345159" cy="2052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64DC58-28C1-4BD4-BA92-F8BBECFEFCA0}"/>
              </a:ext>
            </a:extLst>
          </p:cNvPr>
          <p:cNvSpPr txBox="1"/>
          <p:nvPr/>
        </p:nvSpPr>
        <p:spPr>
          <a:xfrm>
            <a:off x="7729648" y="4416123"/>
            <a:ext cx="2328400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endParaRPr lang="en-US" altLang="ko-KR" dirty="0"/>
          </a:p>
          <a:p>
            <a:pPr algn="ctr"/>
            <a:r>
              <a:rPr lang="ko-KR" altLang="en-US" sz="2000" b="1" dirty="0"/>
              <a:t>활성화 함수</a:t>
            </a:r>
            <a:r>
              <a:rPr lang="ko-KR" altLang="en-US" dirty="0"/>
              <a:t>를 취함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66E9FF00-CFC1-46D9-B6B7-CB030B4510A4}"/>
              </a:ext>
            </a:extLst>
          </p:cNvPr>
          <p:cNvGraphicFramePr>
            <a:graphicFrameLocks noGrp="1"/>
          </p:cNvGraphicFramePr>
          <p:nvPr/>
        </p:nvGraphicFramePr>
        <p:xfrm>
          <a:off x="10880938" y="299979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C27FAAB4-E8FD-4DF9-B5B2-0A2339F224F1}"/>
              </a:ext>
            </a:extLst>
          </p:cNvPr>
          <p:cNvGraphicFramePr>
            <a:graphicFrameLocks noGrp="1"/>
          </p:cNvGraphicFramePr>
          <p:nvPr/>
        </p:nvGraphicFramePr>
        <p:xfrm>
          <a:off x="10685107" y="3171443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36F5BDE0-7399-4A5A-861E-CCD330A7EE03}"/>
              </a:ext>
            </a:extLst>
          </p:cNvPr>
          <p:cNvGraphicFramePr>
            <a:graphicFrameLocks noGrp="1"/>
          </p:cNvGraphicFramePr>
          <p:nvPr/>
        </p:nvGraphicFramePr>
        <p:xfrm>
          <a:off x="10489276" y="3365505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28E3CAFA-235A-4457-9B6F-1E8E31F97C28}"/>
              </a:ext>
            </a:extLst>
          </p:cNvPr>
          <p:cNvGraphicFramePr>
            <a:graphicFrameLocks noGrp="1"/>
          </p:cNvGraphicFramePr>
          <p:nvPr/>
        </p:nvGraphicFramePr>
        <p:xfrm>
          <a:off x="10293445" y="352568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8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</a:t>
                      </a:r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0B60D6AF-BFBC-43F3-BE4E-53B66A8B5251}"/>
              </a:ext>
            </a:extLst>
          </p:cNvPr>
          <p:cNvGraphicFramePr>
            <a:graphicFrameLocks noGrp="1"/>
          </p:cNvGraphicFramePr>
          <p:nvPr/>
        </p:nvGraphicFramePr>
        <p:xfrm>
          <a:off x="10111007" y="3704831"/>
          <a:ext cx="1186398" cy="1230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44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59535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6473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583583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2000" b="0" i="0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87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D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4A11BD70-D407-45E9-AF86-04E0EAA43133}"/>
              </a:ext>
            </a:extLst>
          </p:cNvPr>
          <p:cNvSpPr/>
          <p:nvPr/>
        </p:nvSpPr>
        <p:spPr>
          <a:xfrm rot="5400000">
            <a:off x="4551328" y="2387748"/>
            <a:ext cx="990276" cy="853687"/>
          </a:xfrm>
          <a:prstGeom prst="hexagon">
            <a:avLst/>
          </a:prstGeom>
          <a:solidFill>
            <a:srgbClr val="787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354EE-CD93-9F44-BF37-CBB86052093C}"/>
              </a:ext>
            </a:extLst>
          </p:cNvPr>
          <p:cNvSpPr txBox="1"/>
          <p:nvPr/>
        </p:nvSpPr>
        <p:spPr>
          <a:xfrm>
            <a:off x="4953000" y="2567226"/>
            <a:ext cx="947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6BA920D9-1199-B54D-A120-E6928208725E}"/>
              </a:ext>
            </a:extLst>
          </p:cNvPr>
          <p:cNvSpPr txBox="1"/>
          <p:nvPr/>
        </p:nvSpPr>
        <p:spPr>
          <a:xfrm>
            <a:off x="4161015" y="3548270"/>
            <a:ext cx="4899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종류</a:t>
            </a:r>
            <a:endParaRPr kumimoji="1" lang="ko-Kore-KR" altLang="en-US" sz="5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579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0FFC6A9-D018-3F4A-85DF-2F6F4DACC4D7}"/>
              </a:ext>
            </a:extLst>
          </p:cNvPr>
          <p:cNvGrpSpPr/>
          <p:nvPr/>
        </p:nvGrpSpPr>
        <p:grpSpPr>
          <a:xfrm>
            <a:off x="7144" y="153611"/>
            <a:ext cx="12184856" cy="441475"/>
            <a:chOff x="3571" y="110068"/>
            <a:chExt cx="12184856" cy="572103"/>
          </a:xfrm>
        </p:grpSpPr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662AFF69-06A1-D946-A259-A89BEE4A2A36}"/>
                </a:ext>
              </a:extLst>
            </p:cNvPr>
            <p:cNvSpPr/>
            <p:nvPr/>
          </p:nvSpPr>
          <p:spPr>
            <a:xfrm>
              <a:off x="3571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/>
                <a:t>합성곱</a:t>
              </a:r>
              <a:r>
                <a:rPr lang="ko-KR" altLang="en-US" sz="2000" b="1" kern="1200" dirty="0"/>
                <a:t> 단계</a:t>
              </a: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F1E7ABEE-2475-9941-8156-2320BD42F53C}"/>
                </a:ext>
              </a:extLst>
            </p:cNvPr>
            <p:cNvSpPr/>
            <p:nvPr/>
          </p:nvSpPr>
          <p:spPr>
            <a:xfrm>
              <a:off x="3920132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/>
                <a:t>활성화 단계</a:t>
              </a: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A8BD7FF9-2864-0D48-8820-DDE9575D7F14}"/>
                </a:ext>
              </a:extLst>
            </p:cNvPr>
            <p:cNvSpPr/>
            <p:nvPr/>
          </p:nvSpPr>
          <p:spPr>
            <a:xfrm>
              <a:off x="7836693" y="110068"/>
              <a:ext cx="4351734" cy="572103"/>
            </a:xfrm>
            <a:custGeom>
              <a:avLst/>
              <a:gdLst>
                <a:gd name="connsiteX0" fmla="*/ 0 w 4351734"/>
                <a:gd name="connsiteY0" fmla="*/ 0 h 572103"/>
                <a:gd name="connsiteX1" fmla="*/ 4065683 w 4351734"/>
                <a:gd name="connsiteY1" fmla="*/ 0 h 572103"/>
                <a:gd name="connsiteX2" fmla="*/ 4351734 w 4351734"/>
                <a:gd name="connsiteY2" fmla="*/ 286052 h 572103"/>
                <a:gd name="connsiteX3" fmla="*/ 4065683 w 4351734"/>
                <a:gd name="connsiteY3" fmla="*/ 572103 h 572103"/>
                <a:gd name="connsiteX4" fmla="*/ 0 w 4351734"/>
                <a:gd name="connsiteY4" fmla="*/ 572103 h 572103"/>
                <a:gd name="connsiteX5" fmla="*/ 286052 w 4351734"/>
                <a:gd name="connsiteY5" fmla="*/ 286052 h 572103"/>
                <a:gd name="connsiteX6" fmla="*/ 0 w 4351734"/>
                <a:gd name="connsiteY6" fmla="*/ 0 h 57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1734" h="572103">
                  <a:moveTo>
                    <a:pt x="0" y="0"/>
                  </a:moveTo>
                  <a:lnTo>
                    <a:pt x="4065683" y="0"/>
                  </a:lnTo>
                  <a:lnTo>
                    <a:pt x="4351734" y="286052"/>
                  </a:lnTo>
                  <a:lnTo>
                    <a:pt x="4065683" y="572103"/>
                  </a:lnTo>
                  <a:lnTo>
                    <a:pt x="0" y="572103"/>
                  </a:lnTo>
                  <a:lnTo>
                    <a:pt x="286052" y="286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061" tIns="24003" rIns="310054" bIns="24003" numCol="1" spcCol="1270" anchor="ctr" anchorCtr="0">
              <a:noAutofit/>
            </a:bodyPr>
            <a:lstStyle/>
            <a:p>
              <a:pPr marL="0" lvl="0" indent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 err="1"/>
                <a:t>풀링</a:t>
              </a:r>
              <a:r>
                <a:rPr lang="ko-KR" altLang="en-US" sz="2000" b="1" kern="1200" dirty="0"/>
                <a:t> 단계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FE3145-B19F-414C-B0B7-437E755C1B50}"/>
              </a:ext>
            </a:extLst>
          </p:cNvPr>
          <p:cNvSpPr/>
          <p:nvPr/>
        </p:nvSpPr>
        <p:spPr>
          <a:xfrm>
            <a:off x="159656" y="742658"/>
            <a:ext cx="11872686" cy="881404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t"/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Feature Map</a:t>
            </a:r>
            <a:r>
              <a:rPr lang="ko-KR" altLang="en-US" b="1" dirty="0">
                <a:solidFill>
                  <a:schemeClr val="tx1"/>
                </a:solidFill>
              </a:rPr>
              <a:t>으로부터 대푯값을 뽑는 표본화 과정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</a:rPr>
              <a:t>풀링</a:t>
            </a:r>
            <a:r>
              <a:rPr lang="en-US" altLang="ko-KR" b="1" dirty="0">
                <a:solidFill>
                  <a:schemeClr val="tx1"/>
                </a:solidFill>
              </a:rPr>
              <a:t>(pooling) </a:t>
            </a:r>
            <a:r>
              <a:rPr lang="ko-KR" altLang="en-US" b="1" dirty="0">
                <a:solidFill>
                  <a:schemeClr val="tx1"/>
                </a:solidFill>
              </a:rPr>
              <a:t>연산을 수행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20FEE-B74F-4B4F-886F-D5175B2901B8}"/>
              </a:ext>
            </a:extLst>
          </p:cNvPr>
          <p:cNvSpPr txBox="1"/>
          <p:nvPr/>
        </p:nvSpPr>
        <p:spPr>
          <a:xfrm>
            <a:off x="99253" y="2821492"/>
            <a:ext cx="7231467" cy="1198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600" dirty="0">
                <a:latin typeface="Malgun Gothic" panose="020B0503020000020004" pitchFamily="34" charset="-127"/>
              </a:rPr>
              <a:t>세로</a:t>
            </a:r>
            <a:r>
              <a:rPr kumimoji="1" lang="en-US" altLang="ko-Kore-KR" sz="1600" dirty="0">
                <a:latin typeface="Malgun Gothic" panose="020B0503020000020004" pitchFamily="34" charset="-127"/>
              </a:rPr>
              <a:t>,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가로 방향의 공간을 줄이는 연산</a:t>
            </a:r>
            <a:endParaRPr kumimoji="1" lang="en-US" altLang="ko-Kore-KR" sz="1600" dirty="0">
              <a:latin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b="1" dirty="0">
                <a:latin typeface="Malgun Gothic" panose="020B0503020000020004" pitchFamily="34" charset="-127"/>
              </a:rPr>
              <a:t>중요한 정보</a:t>
            </a:r>
            <a:r>
              <a:rPr kumimoji="1" lang="en-US" altLang="ko-KR" b="1" dirty="0">
                <a:latin typeface="Malgun Gothic" panose="020B0503020000020004" pitchFamily="34" charset="-127"/>
              </a:rPr>
              <a:t>(</a:t>
            </a:r>
            <a:r>
              <a:rPr kumimoji="1" lang="ko-KR" altLang="en-US" b="1" dirty="0">
                <a:latin typeface="Malgun Gothic" panose="020B0503020000020004" pitchFamily="34" charset="-127"/>
              </a:rPr>
              <a:t>대푯값</a:t>
            </a:r>
            <a:r>
              <a:rPr kumimoji="1" lang="en-US" altLang="ko-KR" b="1" dirty="0">
                <a:latin typeface="Malgun Gothic" panose="020B0503020000020004" pitchFamily="34" charset="-127"/>
              </a:rPr>
              <a:t>)</a:t>
            </a:r>
            <a:r>
              <a:rPr kumimoji="1" lang="ko-Kore-KR" altLang="en-US" b="1" dirty="0">
                <a:latin typeface="Malgun Gothic" panose="020B0503020000020004" pitchFamily="34" charset="-127"/>
              </a:rPr>
              <a:t>만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남겨 추상화</a:t>
            </a:r>
            <a:r>
              <a:rPr kumimoji="1" lang="en-US" altLang="en-US" sz="1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1600" dirty="0">
                <a:latin typeface="Malgun Gothic" panose="020B0503020000020004" pitchFamily="34" charset="-127"/>
              </a:rPr>
              <a:t>: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학습이 쉬워지고 노이즈가 줄어듦</a:t>
            </a:r>
            <a:endParaRPr kumimoji="1" lang="en-US" altLang="ko-Kore-KR" sz="1600" dirty="0">
              <a:latin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Malgun Gothic" panose="020B0503020000020004" pitchFamily="34" charset="-127"/>
              </a:rPr>
              <a:t>일반적으로 </a:t>
            </a:r>
            <a:r>
              <a:rPr kumimoji="1" lang="ko-KR" altLang="en-US" sz="1600" dirty="0" err="1">
                <a:latin typeface="Malgun Gothic" panose="020B0503020000020004" pitchFamily="34" charset="-127"/>
              </a:rPr>
              <a:t>풀링</a:t>
            </a:r>
            <a:r>
              <a:rPr kumimoji="1" lang="ko-KR" altLang="en-US" sz="1600" dirty="0">
                <a:latin typeface="Malgun Gothic" panose="020B0503020000020004" pitchFamily="34" charset="-127"/>
              </a:rPr>
              <a:t> 크기와 </a:t>
            </a:r>
            <a:r>
              <a:rPr kumimoji="1" lang="en-US" altLang="ko-KR" sz="1600" dirty="0">
                <a:latin typeface="Malgun Gothic" panose="020B0503020000020004" pitchFamily="34" charset="-127"/>
              </a:rPr>
              <a:t>stride </a:t>
            </a:r>
            <a:r>
              <a:rPr kumimoji="1" lang="ko-KR" altLang="en-US" sz="1600" dirty="0">
                <a:latin typeface="Malgun Gothic" panose="020B0503020000020004" pitchFamily="34" charset="-127"/>
              </a:rPr>
              <a:t>크기는 일치시킴</a:t>
            </a:r>
            <a:endParaRPr kumimoji="1" lang="en-US" altLang="ko-Kore-KR" sz="1600" dirty="0">
              <a:latin typeface="Malgun Gothic" panose="020B0503020000020004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51D33E8-4363-6B42-BA47-24F721E9957E}"/>
              </a:ext>
            </a:extLst>
          </p:cNvPr>
          <p:cNvGraphicFramePr>
            <a:graphicFrameLocks noGrp="1"/>
          </p:cNvGraphicFramePr>
          <p:nvPr/>
        </p:nvGraphicFramePr>
        <p:xfrm>
          <a:off x="7658310" y="3089003"/>
          <a:ext cx="2022432" cy="1869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608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505608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505608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  <a:gridCol w="505608">
                  <a:extLst>
                    <a:ext uri="{9D8B030D-6E8A-4147-A177-3AD203B41FA5}">
                      <a16:colId xmlns:a16="http://schemas.microsoft.com/office/drawing/2014/main" val="2574219248"/>
                    </a:ext>
                  </a:extLst>
                </a:gridCol>
              </a:tblGrid>
              <a:tr h="467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467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467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u="none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  <a:tr h="467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6529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B51CDC2-4708-8240-B7DC-B0ECB27E1B45}"/>
              </a:ext>
            </a:extLst>
          </p:cNvPr>
          <p:cNvGraphicFramePr>
            <a:graphicFrameLocks noGrp="1"/>
          </p:cNvGraphicFramePr>
          <p:nvPr/>
        </p:nvGraphicFramePr>
        <p:xfrm>
          <a:off x="10723213" y="3554363"/>
          <a:ext cx="890599" cy="927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683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46916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736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55789" marR="155789" marT="77894" marB="77894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B276871-443E-0443-8CC3-4BA18D6D1ED3}"/>
              </a:ext>
            </a:extLst>
          </p:cNvPr>
          <p:cNvSpPr txBox="1"/>
          <p:nvPr/>
        </p:nvSpPr>
        <p:spPr>
          <a:xfrm>
            <a:off x="2643461" y="2194901"/>
            <a:ext cx="18769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latin typeface="+mn-ea"/>
              </a:rPr>
              <a:t>풀링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(pooling) </a:t>
            </a:r>
            <a:endParaRPr lang="ko-KR" altLang="en-US" sz="2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D96E3B-D235-8641-B231-631EB31884FA}"/>
              </a:ext>
            </a:extLst>
          </p:cNvPr>
          <p:cNvSpPr/>
          <p:nvPr/>
        </p:nvSpPr>
        <p:spPr>
          <a:xfrm>
            <a:off x="99253" y="4370364"/>
            <a:ext cx="6096000" cy="1192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600" b="1" dirty="0">
                <a:latin typeface="Malgun Gothic" panose="020B0503020000020004" pitchFamily="34" charset="-127"/>
              </a:rPr>
              <a:t>최대</a:t>
            </a:r>
            <a:r>
              <a:rPr kumimoji="1" lang="en-US" altLang="ko-KR" sz="1600" b="1" dirty="0">
                <a:latin typeface="Malgun Gothic" panose="020B0503020000020004" pitchFamily="34" charset="-127"/>
              </a:rPr>
              <a:t>(max)</a:t>
            </a:r>
            <a:r>
              <a:rPr kumimoji="1" lang="ko-Kore-KR" altLang="en-US" sz="1600" b="1" dirty="0">
                <a:latin typeface="Malgun Gothic" panose="020B0503020000020004" pitchFamily="34" charset="-127"/>
              </a:rPr>
              <a:t>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풀링 </a:t>
            </a:r>
            <a:r>
              <a:rPr kumimoji="1" lang="en-US" altLang="ko-Kore-KR" sz="1600" dirty="0">
                <a:latin typeface="Malgun Gothic" panose="020B0503020000020004" pitchFamily="34" charset="-127"/>
              </a:rPr>
              <a:t>: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대상 영역에서 가장 큰 원소 하나만 꺼냄</a:t>
            </a:r>
            <a:endParaRPr kumimoji="1" lang="en-US" altLang="en-US" sz="1600" dirty="0">
              <a:latin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>
                <a:latin typeface="Malgun Gothic" panose="020B0503020000020004" pitchFamily="34" charset="-127"/>
              </a:rPr>
              <a:t>최소</a:t>
            </a:r>
            <a:r>
              <a:rPr kumimoji="1" lang="en-US" altLang="ko-KR" sz="1600" b="1" dirty="0">
                <a:latin typeface="Malgun Gothic" panose="020B0503020000020004" pitchFamily="34" charset="-127"/>
              </a:rPr>
              <a:t>(min)</a:t>
            </a:r>
            <a:r>
              <a:rPr kumimoji="1" lang="ko-KR" altLang="en-US" sz="1600" b="1" dirty="0">
                <a:latin typeface="Malgun Gothic" panose="020B0503020000020004" pitchFamily="34" charset="-127"/>
              </a:rPr>
              <a:t> </a:t>
            </a:r>
            <a:r>
              <a:rPr kumimoji="1" lang="ko-KR" altLang="en-US" sz="1600" dirty="0" err="1">
                <a:latin typeface="Malgun Gothic" panose="020B0503020000020004" pitchFamily="34" charset="-127"/>
              </a:rPr>
              <a:t>풀링</a:t>
            </a:r>
            <a:r>
              <a:rPr kumimoji="1" lang="ko-KR" altLang="en-US" sz="1600" dirty="0">
                <a:latin typeface="Malgun Gothic" panose="020B0503020000020004" pitchFamily="34" charset="-127"/>
              </a:rPr>
              <a:t> </a:t>
            </a:r>
            <a:r>
              <a:rPr kumimoji="1" lang="en-US" altLang="ko-KR" sz="1600" dirty="0">
                <a:latin typeface="Malgun Gothic" panose="020B0503020000020004" pitchFamily="34" charset="-127"/>
              </a:rPr>
              <a:t>: </a:t>
            </a:r>
            <a:r>
              <a:rPr kumimoji="1" lang="ko-KR" altLang="en-US" sz="1600" dirty="0">
                <a:latin typeface="Malgun Gothic" panose="020B0503020000020004" pitchFamily="34" charset="-127"/>
              </a:rPr>
              <a:t>대상 영역에서 가장 작은 원소 하나만 꺼냄</a:t>
            </a:r>
            <a:endParaRPr kumimoji="1" lang="en-US" altLang="ko-Kore-KR" sz="1600" dirty="0">
              <a:latin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1600" b="1" dirty="0">
                <a:latin typeface="Malgun Gothic" panose="020B0503020000020004" pitchFamily="34" charset="-127"/>
              </a:rPr>
              <a:t>평균</a:t>
            </a:r>
            <a:r>
              <a:rPr kumimoji="1" lang="en-US" altLang="ko-KR" sz="1600" b="1" dirty="0">
                <a:latin typeface="Malgun Gothic" panose="020B0503020000020004" pitchFamily="34" charset="-127"/>
              </a:rPr>
              <a:t>(average)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 풀링 </a:t>
            </a:r>
            <a:r>
              <a:rPr kumimoji="1" lang="en-US" altLang="ko-Kore-KR" sz="1600" dirty="0">
                <a:latin typeface="Malgun Gothic" panose="020B0503020000020004" pitchFamily="34" charset="-127"/>
              </a:rPr>
              <a:t>: </a:t>
            </a:r>
            <a:r>
              <a:rPr kumimoji="1" lang="ko-Kore-KR" altLang="en-US" sz="1600" dirty="0">
                <a:latin typeface="Malgun Gothic" panose="020B0503020000020004" pitchFamily="34" charset="-127"/>
              </a:rPr>
              <a:t>대상 영역에서의 평균을 계산</a:t>
            </a:r>
            <a:endParaRPr kumimoji="1" lang="en-US" altLang="en-US" sz="1600" dirty="0">
              <a:latin typeface="Malgun Gothic" panose="020B0503020000020004" pitchFamily="34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DB2741B-BF87-8A4A-8C39-E1734E6B05A1}"/>
              </a:ext>
            </a:extLst>
          </p:cNvPr>
          <p:cNvGraphicFramePr>
            <a:graphicFrameLocks noGrp="1"/>
          </p:cNvGraphicFramePr>
          <p:nvPr/>
        </p:nvGraphicFramePr>
        <p:xfrm>
          <a:off x="8075047" y="5715757"/>
          <a:ext cx="853231" cy="859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067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28164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31221"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9335" marR="139335" marT="69667" marB="6966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9335" marR="139335" marT="69667" marB="6966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28543"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9335" marR="139335" marT="69667" marB="6966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39335" marR="139335" marT="69667" marB="69667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8161307-34AA-2A4B-AB0E-8E1F7D53953A}"/>
              </a:ext>
            </a:extLst>
          </p:cNvPr>
          <p:cNvCxnSpPr>
            <a:cxnSpLocks/>
          </p:cNvCxnSpPr>
          <p:nvPr/>
        </p:nvCxnSpPr>
        <p:spPr>
          <a:xfrm>
            <a:off x="9873457" y="4018340"/>
            <a:ext cx="580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A9996B-CFBC-E64D-8E13-1AB47CECC6F8}"/>
              </a:ext>
            </a:extLst>
          </p:cNvPr>
          <p:cNvSpPr txBox="1"/>
          <p:nvPr/>
        </p:nvSpPr>
        <p:spPr>
          <a:xfrm>
            <a:off x="7031829" y="5112265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2x2</a:t>
            </a:r>
            <a:r>
              <a:rPr kumimoji="1" lang="ko-KR" altLang="en-US" b="1" dirty="0" err="1"/>
              <a:t>짜리</a:t>
            </a:r>
            <a:r>
              <a:rPr kumimoji="1" lang="ko-KR" altLang="en-US" b="1" dirty="0"/>
              <a:t> 윈도우로 최대 </a:t>
            </a:r>
            <a:r>
              <a:rPr kumimoji="1" lang="ko-KR" altLang="en-US" b="1" dirty="0" err="1"/>
              <a:t>풀링하기</a:t>
            </a:r>
            <a:endParaRPr kumimoji="1" lang="ko-Kore-KR" altLang="en-US" b="1" dirty="0"/>
          </a:p>
        </p:txBody>
      </p: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8D3F914E-88EF-564F-9723-7F50AE359038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7534657" y="5605249"/>
            <a:ext cx="664042" cy="4167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ABF253-B7F3-4CBD-8D72-4C747BFFB2B0}"/>
              </a:ext>
            </a:extLst>
          </p:cNvPr>
          <p:cNvCxnSpPr/>
          <p:nvPr/>
        </p:nvCxnSpPr>
        <p:spPr>
          <a:xfrm>
            <a:off x="7179278" y="5481596"/>
            <a:ext cx="1433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615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99C469A2-E2E5-4BF1-AF59-0A4459489F2F}"/>
              </a:ext>
            </a:extLst>
          </p:cNvPr>
          <p:cNvGraphicFramePr>
            <a:graphicFrameLocks noGrp="1"/>
          </p:cNvGraphicFramePr>
          <p:nvPr/>
        </p:nvGraphicFramePr>
        <p:xfrm>
          <a:off x="3734284" y="1086272"/>
          <a:ext cx="1621476" cy="1461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492">
                  <a:extLst>
                    <a:ext uri="{9D8B030D-6E8A-4147-A177-3AD203B41FA5}">
                      <a16:colId xmlns:a16="http://schemas.microsoft.com/office/drawing/2014/main" val="2256401564"/>
                    </a:ext>
                  </a:extLst>
                </a:gridCol>
                <a:gridCol w="540492">
                  <a:extLst>
                    <a:ext uri="{9D8B030D-6E8A-4147-A177-3AD203B41FA5}">
                      <a16:colId xmlns:a16="http://schemas.microsoft.com/office/drawing/2014/main" val="2090805306"/>
                    </a:ext>
                  </a:extLst>
                </a:gridCol>
                <a:gridCol w="540492">
                  <a:extLst>
                    <a:ext uri="{9D8B030D-6E8A-4147-A177-3AD203B41FA5}">
                      <a16:colId xmlns:a16="http://schemas.microsoft.com/office/drawing/2014/main" val="462081537"/>
                    </a:ext>
                  </a:extLst>
                </a:gridCol>
              </a:tblGrid>
              <a:tr h="4871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3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4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2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89893"/>
                  </a:ext>
                </a:extLst>
              </a:tr>
              <a:tr h="4871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5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06969"/>
                  </a:ext>
                </a:extLst>
              </a:tr>
              <a:tr h="48713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0</a:t>
                      </a:r>
                      <a:endParaRPr lang="ko-Kore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0" u="none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ore-KR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29285"/>
                  </a:ext>
                </a:extLst>
              </a:tr>
            </a:tbl>
          </a:graphicData>
        </a:graphic>
      </p:graphicFrame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F2D3323C-E50C-4838-991C-8D561929D511}"/>
              </a:ext>
            </a:extLst>
          </p:cNvPr>
          <p:cNvGraphicFramePr>
            <a:graphicFrameLocks noGrp="1"/>
          </p:cNvGraphicFramePr>
          <p:nvPr/>
        </p:nvGraphicFramePr>
        <p:xfrm>
          <a:off x="6410211" y="1351830"/>
          <a:ext cx="929602" cy="93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i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</a:rPr>
                        <a:t>-1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44" name="오른쪽 화살표[R] 42">
            <a:extLst>
              <a:ext uri="{FF2B5EF4-FFF2-40B4-BE49-F238E27FC236}">
                <a16:creationId xmlns:a16="http://schemas.microsoft.com/office/drawing/2014/main" id="{17F205D5-8791-4451-877D-2AA71DEFC0A6}"/>
              </a:ext>
            </a:extLst>
          </p:cNvPr>
          <p:cNvSpPr/>
          <p:nvPr/>
        </p:nvSpPr>
        <p:spPr>
          <a:xfrm>
            <a:off x="7898349" y="1695433"/>
            <a:ext cx="345159" cy="2193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CA87E77-1240-4D01-B985-741A1F97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73" y="1533341"/>
            <a:ext cx="453025" cy="43145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564DC58-28C1-4BD4-BA92-F8BBECFEFCA0}"/>
              </a:ext>
            </a:extLst>
          </p:cNvPr>
          <p:cNvSpPr txBox="1"/>
          <p:nvPr/>
        </p:nvSpPr>
        <p:spPr>
          <a:xfrm>
            <a:off x="5924522" y="3966460"/>
            <a:ext cx="232840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/>
              <a:t>ReLU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활성화 함수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7B456C-6CF3-4801-A1C1-742C714F4441}"/>
              </a:ext>
            </a:extLst>
          </p:cNvPr>
          <p:cNvGrpSpPr/>
          <p:nvPr/>
        </p:nvGrpSpPr>
        <p:grpSpPr>
          <a:xfrm>
            <a:off x="2103507" y="993684"/>
            <a:ext cx="1186398" cy="5864316"/>
            <a:chOff x="2032001" y="722751"/>
            <a:chExt cx="1352020" cy="5412494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1B13E721-8E6A-4726-BD9F-978AAF04E35F}"/>
                </a:ext>
              </a:extLst>
            </p:cNvPr>
            <p:cNvSpPr/>
            <p:nvPr/>
          </p:nvSpPr>
          <p:spPr>
            <a:xfrm>
              <a:off x="2032001" y="722751"/>
              <a:ext cx="1352020" cy="1931459"/>
            </a:xfrm>
            <a:custGeom>
              <a:avLst/>
              <a:gdLst>
                <a:gd name="connsiteX0" fmla="*/ 0 w 1931458"/>
                <a:gd name="connsiteY0" fmla="*/ 0 h 1352020"/>
                <a:gd name="connsiteX1" fmla="*/ 1255448 w 1931458"/>
                <a:gd name="connsiteY1" fmla="*/ 0 h 1352020"/>
                <a:gd name="connsiteX2" fmla="*/ 1931458 w 1931458"/>
                <a:gd name="connsiteY2" fmla="*/ 676010 h 1352020"/>
                <a:gd name="connsiteX3" fmla="*/ 1255448 w 1931458"/>
                <a:gd name="connsiteY3" fmla="*/ 1352020 h 1352020"/>
                <a:gd name="connsiteX4" fmla="*/ 0 w 1931458"/>
                <a:gd name="connsiteY4" fmla="*/ 1352020 h 1352020"/>
                <a:gd name="connsiteX5" fmla="*/ 676010 w 1931458"/>
                <a:gd name="connsiteY5" fmla="*/ 676010 h 1352020"/>
                <a:gd name="connsiteX6" fmla="*/ 0 w 1931458"/>
                <a:gd name="connsiteY6" fmla="*/ 0 h 13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58" h="1352020">
                  <a:moveTo>
                    <a:pt x="1931457" y="0"/>
                  </a:moveTo>
                  <a:lnTo>
                    <a:pt x="1931457" y="878813"/>
                  </a:lnTo>
                  <a:lnTo>
                    <a:pt x="965729" y="1352020"/>
                  </a:lnTo>
                  <a:lnTo>
                    <a:pt x="1" y="878813"/>
                  </a:lnTo>
                  <a:lnTo>
                    <a:pt x="1" y="0"/>
                  </a:lnTo>
                  <a:lnTo>
                    <a:pt x="965729" y="473207"/>
                  </a:lnTo>
                  <a:lnTo>
                    <a:pt x="1931457" y="0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6985" tIns="682996" rIns="6985" bIns="682995" numCol="1" spcCol="1270" anchor="b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>
                  <a:latin typeface="+mj-lt"/>
                </a:rPr>
                <a:t>합성곱</a:t>
              </a:r>
              <a:endParaRPr lang="en-US" altLang="ko-KR" sz="2000" b="1" kern="1200" dirty="0">
                <a:latin typeface="+mj-lt"/>
              </a:endParaRPr>
            </a:p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latin typeface="+mj-lt"/>
                </a:rPr>
                <a:t>단계</a:t>
              </a: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554715F-3F72-476C-A07E-F09380053DC5}"/>
                </a:ext>
              </a:extLst>
            </p:cNvPr>
            <p:cNvSpPr/>
            <p:nvPr/>
          </p:nvSpPr>
          <p:spPr>
            <a:xfrm>
              <a:off x="2032001" y="2463270"/>
              <a:ext cx="1352020" cy="1931458"/>
            </a:xfrm>
            <a:custGeom>
              <a:avLst/>
              <a:gdLst>
                <a:gd name="connsiteX0" fmla="*/ 0 w 1931458"/>
                <a:gd name="connsiteY0" fmla="*/ 0 h 1352020"/>
                <a:gd name="connsiteX1" fmla="*/ 1255448 w 1931458"/>
                <a:gd name="connsiteY1" fmla="*/ 0 h 1352020"/>
                <a:gd name="connsiteX2" fmla="*/ 1931458 w 1931458"/>
                <a:gd name="connsiteY2" fmla="*/ 676010 h 1352020"/>
                <a:gd name="connsiteX3" fmla="*/ 1255448 w 1931458"/>
                <a:gd name="connsiteY3" fmla="*/ 1352020 h 1352020"/>
                <a:gd name="connsiteX4" fmla="*/ 0 w 1931458"/>
                <a:gd name="connsiteY4" fmla="*/ 1352020 h 1352020"/>
                <a:gd name="connsiteX5" fmla="*/ 676010 w 1931458"/>
                <a:gd name="connsiteY5" fmla="*/ 676010 h 1352020"/>
                <a:gd name="connsiteX6" fmla="*/ 0 w 1931458"/>
                <a:gd name="connsiteY6" fmla="*/ 0 h 13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58" h="1352020">
                  <a:moveTo>
                    <a:pt x="1931457" y="0"/>
                  </a:moveTo>
                  <a:lnTo>
                    <a:pt x="1931457" y="878813"/>
                  </a:lnTo>
                  <a:lnTo>
                    <a:pt x="965729" y="1352020"/>
                  </a:lnTo>
                  <a:lnTo>
                    <a:pt x="1" y="878813"/>
                  </a:lnTo>
                  <a:lnTo>
                    <a:pt x="1" y="0"/>
                  </a:lnTo>
                  <a:lnTo>
                    <a:pt x="965729" y="473207"/>
                  </a:lnTo>
                  <a:lnTo>
                    <a:pt x="1931457" y="0"/>
                  </a:ln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6985" tIns="682995" rIns="6985" bIns="682995" numCol="1" spcCol="1270" anchor="b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latin typeface="+mj-lt"/>
                </a:rPr>
                <a:t>활성화</a:t>
              </a:r>
              <a:endParaRPr lang="en-US" altLang="ko-KR" sz="2000" b="1" kern="1200" dirty="0">
                <a:latin typeface="+mj-lt"/>
              </a:endParaRPr>
            </a:p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latin typeface="+mj-lt"/>
                </a:rPr>
                <a:t>단계</a:t>
              </a: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CA226607-ADFE-4609-AD86-C6B98B509189}"/>
                </a:ext>
              </a:extLst>
            </p:cNvPr>
            <p:cNvSpPr/>
            <p:nvPr/>
          </p:nvSpPr>
          <p:spPr>
            <a:xfrm>
              <a:off x="2032001" y="4203787"/>
              <a:ext cx="1352020" cy="1931458"/>
            </a:xfrm>
            <a:custGeom>
              <a:avLst/>
              <a:gdLst>
                <a:gd name="connsiteX0" fmla="*/ 0 w 1931458"/>
                <a:gd name="connsiteY0" fmla="*/ 0 h 1352020"/>
                <a:gd name="connsiteX1" fmla="*/ 1255448 w 1931458"/>
                <a:gd name="connsiteY1" fmla="*/ 0 h 1352020"/>
                <a:gd name="connsiteX2" fmla="*/ 1931458 w 1931458"/>
                <a:gd name="connsiteY2" fmla="*/ 676010 h 1352020"/>
                <a:gd name="connsiteX3" fmla="*/ 1255448 w 1931458"/>
                <a:gd name="connsiteY3" fmla="*/ 1352020 h 1352020"/>
                <a:gd name="connsiteX4" fmla="*/ 0 w 1931458"/>
                <a:gd name="connsiteY4" fmla="*/ 1352020 h 1352020"/>
                <a:gd name="connsiteX5" fmla="*/ 676010 w 1931458"/>
                <a:gd name="connsiteY5" fmla="*/ 676010 h 1352020"/>
                <a:gd name="connsiteX6" fmla="*/ 0 w 1931458"/>
                <a:gd name="connsiteY6" fmla="*/ 0 h 13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1458" h="1352020">
                  <a:moveTo>
                    <a:pt x="1931457" y="0"/>
                  </a:moveTo>
                  <a:lnTo>
                    <a:pt x="1931457" y="878813"/>
                  </a:lnTo>
                  <a:lnTo>
                    <a:pt x="965729" y="1352020"/>
                  </a:lnTo>
                  <a:lnTo>
                    <a:pt x="1" y="878813"/>
                  </a:lnTo>
                  <a:lnTo>
                    <a:pt x="1" y="0"/>
                  </a:lnTo>
                  <a:lnTo>
                    <a:pt x="965729" y="473207"/>
                  </a:lnTo>
                  <a:lnTo>
                    <a:pt x="1931457" y="0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6985" tIns="682995" rIns="6985" bIns="682995" numCol="1" spcCol="1270" anchor="b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 err="1">
                  <a:latin typeface="+mj-lt"/>
                </a:rPr>
                <a:t>풀링</a:t>
              </a:r>
              <a:endParaRPr lang="en-US" altLang="ko-KR" sz="2000" b="1" kern="1200" dirty="0">
                <a:latin typeface="+mj-lt"/>
              </a:endParaRPr>
            </a:p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latin typeface="+mj-lt"/>
                </a:rPr>
                <a:t>단계</a:t>
              </a: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A65F3AC-8594-49A9-94C1-ED44C586087C}"/>
              </a:ext>
            </a:extLst>
          </p:cNvPr>
          <p:cNvGraphicFramePr>
            <a:graphicFrameLocks noGrp="1"/>
          </p:cNvGraphicFramePr>
          <p:nvPr/>
        </p:nvGraphicFramePr>
        <p:xfrm>
          <a:off x="8802044" y="1382930"/>
          <a:ext cx="929602" cy="93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34C0A68-1802-4CD9-8498-2AE34DDD1DDC}"/>
              </a:ext>
            </a:extLst>
          </p:cNvPr>
          <p:cNvGraphicFramePr>
            <a:graphicFrameLocks noGrp="1"/>
          </p:cNvGraphicFramePr>
          <p:nvPr/>
        </p:nvGraphicFramePr>
        <p:xfrm>
          <a:off x="4285690" y="3302925"/>
          <a:ext cx="929602" cy="93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-10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711426E9-27BC-422C-903E-4C4455E2D5A3}"/>
              </a:ext>
            </a:extLst>
          </p:cNvPr>
          <p:cNvSpPr txBox="1">
            <a:spLocks/>
          </p:cNvSpPr>
          <p:nvPr/>
        </p:nvSpPr>
        <p:spPr>
          <a:xfrm>
            <a:off x="0" y="230944"/>
            <a:ext cx="12217921" cy="5770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b="1" dirty="0"/>
              <a:t>CNN</a:t>
            </a:r>
            <a:r>
              <a:rPr lang="ko-KR" altLang="en-US" sz="3200" b="1" dirty="0"/>
              <a:t> 알고리즘</a:t>
            </a:r>
            <a:r>
              <a:rPr lang="ko-KR" altLang="en-US" sz="2000" b="1" dirty="0"/>
              <a:t>에 </a:t>
            </a:r>
            <a:r>
              <a:rPr lang="ko-KR" altLang="en-US" sz="2000" b="1" dirty="0">
                <a:latin typeface="+mn-ea"/>
                <a:ea typeface="+mn-ea"/>
              </a:rPr>
              <a:t>대해</a:t>
            </a:r>
            <a:r>
              <a:rPr lang="en-US" altLang="ko-KR" sz="2000" b="1" dirty="0">
                <a:latin typeface="+mn-ea"/>
                <a:ea typeface="+mn-ea"/>
              </a:rPr>
              <a:t> </a:t>
            </a:r>
            <a:r>
              <a:rPr lang="ko-KR" altLang="en-US" sz="2000" b="1" dirty="0">
                <a:latin typeface="+mn-ea"/>
                <a:ea typeface="+mn-ea"/>
              </a:rPr>
              <a:t>배운 내용을 바탕으로</a:t>
            </a:r>
            <a:r>
              <a:rPr lang="en-US" altLang="ko-KR" sz="2000" b="1" dirty="0">
                <a:latin typeface="+mn-ea"/>
                <a:ea typeface="+mn-ea"/>
              </a:rPr>
              <a:t>,</a:t>
            </a:r>
            <a:r>
              <a:rPr lang="ko-KR" altLang="en-US" sz="2000" b="1" dirty="0">
                <a:latin typeface="+mn-ea"/>
                <a:ea typeface="+mn-ea"/>
              </a:rPr>
              <a:t> 빈칸에 알맞은 수를 써 넣으세요</a:t>
            </a:r>
            <a:r>
              <a:rPr lang="en-US" altLang="ko-KR" sz="2000" b="1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5" name="오른쪽 화살표[R] 42">
            <a:extLst>
              <a:ext uri="{FF2B5EF4-FFF2-40B4-BE49-F238E27FC236}">
                <a16:creationId xmlns:a16="http://schemas.microsoft.com/office/drawing/2014/main" id="{DF42CA57-A9BD-4896-8D88-246A31331A4C}"/>
              </a:ext>
            </a:extLst>
          </p:cNvPr>
          <p:cNvSpPr/>
          <p:nvPr/>
        </p:nvSpPr>
        <p:spPr>
          <a:xfrm>
            <a:off x="6678260" y="3625689"/>
            <a:ext cx="841431" cy="173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F36B1C19-16A7-441D-9EF3-398E070EE864}"/>
              </a:ext>
            </a:extLst>
          </p:cNvPr>
          <p:cNvGraphicFramePr>
            <a:graphicFrameLocks noGrp="1"/>
          </p:cNvGraphicFramePr>
          <p:nvPr/>
        </p:nvGraphicFramePr>
        <p:xfrm>
          <a:off x="8802044" y="3301407"/>
          <a:ext cx="929602" cy="93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05BB5440-0E3E-4405-9EB2-52802B397DB5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 rot="5400000">
            <a:off x="6513809" y="549888"/>
            <a:ext cx="989719" cy="45163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DD3ACFB-D637-4F9A-AA9F-20D4169F29C4}"/>
              </a:ext>
            </a:extLst>
          </p:cNvPr>
          <p:cNvSpPr txBox="1"/>
          <p:nvPr/>
        </p:nvSpPr>
        <p:spPr>
          <a:xfrm>
            <a:off x="5924522" y="5842456"/>
            <a:ext cx="2328400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2x2 </a:t>
            </a:r>
            <a:r>
              <a:rPr lang="ko-KR" altLang="en-US" sz="2000" b="1" dirty="0"/>
              <a:t>윈도우로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최대 </a:t>
            </a:r>
            <a:r>
              <a:rPr lang="ko-KR" altLang="en-US" sz="2000" b="1" dirty="0" err="1"/>
              <a:t>풀링</a:t>
            </a:r>
            <a:endParaRPr lang="ko-KR" altLang="en-US" sz="2000" b="1" dirty="0"/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F8D2B7FA-39A9-487D-873C-7DB9669FB06F}"/>
              </a:ext>
            </a:extLst>
          </p:cNvPr>
          <p:cNvGraphicFramePr>
            <a:graphicFrameLocks noGrp="1"/>
          </p:cNvGraphicFramePr>
          <p:nvPr/>
        </p:nvGraphicFramePr>
        <p:xfrm>
          <a:off x="4285690" y="5178921"/>
          <a:ext cx="929602" cy="93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  <a:gridCol w="464801">
                  <a:extLst>
                    <a:ext uri="{9D8B030D-6E8A-4147-A177-3AD203B41FA5}">
                      <a16:colId xmlns:a16="http://schemas.microsoft.com/office/drawing/2014/main" val="1843463633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877520"/>
                  </a:ext>
                </a:extLst>
              </a:tr>
            </a:tbl>
          </a:graphicData>
        </a:graphic>
      </p:graphicFrame>
      <p:sp>
        <p:nvSpPr>
          <p:cNvPr id="61" name="오른쪽 화살표[R] 42">
            <a:extLst>
              <a:ext uri="{FF2B5EF4-FFF2-40B4-BE49-F238E27FC236}">
                <a16:creationId xmlns:a16="http://schemas.microsoft.com/office/drawing/2014/main" id="{DF84E8FD-B8B5-49C1-9CB5-35EAC0C8F756}"/>
              </a:ext>
            </a:extLst>
          </p:cNvPr>
          <p:cNvSpPr/>
          <p:nvPr/>
        </p:nvSpPr>
        <p:spPr>
          <a:xfrm>
            <a:off x="6678260" y="5501685"/>
            <a:ext cx="841431" cy="173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24327B61-D083-474A-A455-2F6E98FD6564}"/>
              </a:ext>
            </a:extLst>
          </p:cNvPr>
          <p:cNvGraphicFramePr>
            <a:graphicFrameLocks noGrp="1"/>
          </p:cNvGraphicFramePr>
          <p:nvPr/>
        </p:nvGraphicFramePr>
        <p:xfrm>
          <a:off x="9034444" y="5409801"/>
          <a:ext cx="464801" cy="465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801">
                  <a:extLst>
                    <a:ext uri="{9D8B030D-6E8A-4147-A177-3AD203B41FA5}">
                      <a16:colId xmlns:a16="http://schemas.microsoft.com/office/drawing/2014/main" val="3448061374"/>
                    </a:ext>
                  </a:extLst>
                </a:gridCol>
              </a:tblGrid>
              <a:tr h="465138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ore-KR" alt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marL="82156" marR="82156" marT="41078" marB="4107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6026"/>
                  </a:ext>
                </a:extLst>
              </a:tr>
            </a:tbl>
          </a:graphicData>
        </a:graphic>
      </p:graphicFrame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BFF1C84F-D52B-4693-9566-94C63577D8D6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 rot="5400000">
            <a:off x="6535049" y="2447125"/>
            <a:ext cx="947238" cy="45163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2954BE-3F49-4F19-B87A-ED22F38A82AD}"/>
              </a:ext>
            </a:extLst>
          </p:cNvPr>
          <p:cNvSpPr txBox="1"/>
          <p:nvPr/>
        </p:nvSpPr>
        <p:spPr>
          <a:xfrm>
            <a:off x="7496466" y="1979067"/>
            <a:ext cx="107317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합성곱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9301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0286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en-US" sz="4800" b="1" dirty="0" err="1">
                <a:latin typeface="+mj-ea"/>
              </a:rPr>
              <a:t>순환</a:t>
            </a:r>
            <a:r>
              <a:rPr kumimoji="1" lang="en-US" altLang="en-US" sz="4800" b="1" dirty="0">
                <a:latin typeface="+mj-ea"/>
              </a:rPr>
              <a:t> </a:t>
            </a:r>
            <a:r>
              <a:rPr kumimoji="1" lang="en-US" altLang="en-US" sz="4800" b="1" dirty="0" err="1">
                <a:latin typeface="+mj-ea"/>
              </a:rPr>
              <a:t>신경망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en-US" sz="48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en-US" sz="4800" b="1" dirty="0">
                <a:latin typeface="+mj-ea"/>
              </a:rPr>
              <a:t>ecurrent </a:t>
            </a:r>
            <a:r>
              <a:rPr kumimoji="1" lang="en-US" altLang="en-US" sz="48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en-US" sz="4800" b="1" dirty="0">
                <a:latin typeface="+mj-ea"/>
              </a:rPr>
              <a:t>eural </a:t>
            </a:r>
            <a:r>
              <a:rPr kumimoji="1" lang="en-US" altLang="en-US" sz="48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en-US" sz="4800" b="1" dirty="0">
                <a:latin typeface="+mj-ea"/>
              </a:rPr>
              <a:t>etwork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0394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descr="Google Duplex: A.I. Assistant Calls Local Businesses To Make Appointments">
            <a:hlinkClick r:id="" action="ppaction://media"/>
            <a:extLst>
              <a:ext uri="{FF2B5EF4-FFF2-40B4-BE49-F238E27FC236}">
                <a16:creationId xmlns:a16="http://schemas.microsoft.com/office/drawing/2014/main" id="{2F0F73D1-42C9-894C-A336-BE19F3AC87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41408" y="529542"/>
            <a:ext cx="10309183" cy="57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2EB98-E52B-4AA8-9D55-17C2085E0076}"/>
              </a:ext>
            </a:extLst>
          </p:cNvPr>
          <p:cNvSpPr txBox="1"/>
          <p:nvPr/>
        </p:nvSpPr>
        <p:spPr>
          <a:xfrm>
            <a:off x="1330912" y="1126643"/>
            <a:ext cx="9530173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b="1" dirty="0">
                <a:latin typeface="+mn-ea"/>
              </a:rPr>
              <a:t>시간의 흐름</a:t>
            </a:r>
            <a:r>
              <a:rPr kumimoji="1" lang="ko-KR" altLang="en-US" dirty="0">
                <a:latin typeface="+mn-ea"/>
              </a:rPr>
              <a:t>에 따라 서로 영향을 주며 </a:t>
            </a:r>
            <a:r>
              <a:rPr kumimoji="1" lang="ko-Kore-KR" altLang="en-US" dirty="0">
                <a:latin typeface="+mn-ea"/>
              </a:rPr>
              <a:t>변화하는</a:t>
            </a:r>
            <a:r>
              <a:rPr kumimoji="1" lang="ko-KR" altLang="en-US">
                <a:latin typeface="+mn-ea"/>
              </a:rPr>
              <a:t> 데이터를 </a:t>
            </a:r>
            <a:r>
              <a:rPr kumimoji="1" lang="ko-KR" altLang="en-US" dirty="0">
                <a:latin typeface="+mn-ea"/>
              </a:rPr>
              <a:t>학습하기 위한 딥러닝 알고리즘</a:t>
            </a:r>
            <a:endParaRPr kumimoji="1" lang="en-US" altLang="ko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자연어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음성 신호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주식 등 </a:t>
            </a:r>
            <a:r>
              <a:rPr kumimoji="1" lang="ko-KR" altLang="en-US" sz="2000" b="1" dirty="0">
                <a:latin typeface="+mn-ea"/>
              </a:rPr>
              <a:t>연속적인 데이터</a:t>
            </a:r>
            <a:r>
              <a:rPr kumimoji="1" lang="en-US" altLang="ko-KR" dirty="0">
                <a:latin typeface="+mn-ea"/>
              </a:rPr>
              <a:t> (Sequential Data) </a:t>
            </a:r>
            <a:r>
              <a:rPr kumimoji="1" lang="ko-KR" altLang="en-US" dirty="0">
                <a:latin typeface="+mn-ea"/>
              </a:rPr>
              <a:t>를 처리할 때 사용</a:t>
            </a:r>
            <a:endParaRPr kumimoji="1"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4A591-6BBE-4399-93E5-B904BE105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58"/>
          <a:stretch/>
        </p:blipFill>
        <p:spPr>
          <a:xfrm>
            <a:off x="4635064" y="2488557"/>
            <a:ext cx="7556936" cy="4170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158D9-D2D3-4D94-962C-A6A15F19A2DE}"/>
              </a:ext>
            </a:extLst>
          </p:cNvPr>
          <p:cNvSpPr txBox="1"/>
          <p:nvPr/>
        </p:nvSpPr>
        <p:spPr>
          <a:xfrm>
            <a:off x="8861384" y="6320225"/>
            <a:ext cx="30296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https://papago.naver.com/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0C5A44-45A3-436E-8AC3-7DE1084F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" y="236866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51395-B2F5-4A3D-BEDE-E5884C6000BB}"/>
              </a:ext>
            </a:extLst>
          </p:cNvPr>
          <p:cNvSpPr txBox="1"/>
          <p:nvPr/>
        </p:nvSpPr>
        <p:spPr>
          <a:xfrm>
            <a:off x="3047999" y="12966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en-US" sz="2400" b="1" dirty="0" err="1">
                <a:latin typeface="+mj-ea"/>
              </a:rPr>
              <a:t>순환</a:t>
            </a:r>
            <a:r>
              <a:rPr kumimoji="1" lang="en-US" altLang="en-US" sz="2400" b="1" dirty="0">
                <a:latin typeface="+mj-ea"/>
              </a:rPr>
              <a:t> </a:t>
            </a:r>
            <a:r>
              <a:rPr kumimoji="1" lang="en-US" altLang="en-US" sz="2400" b="1" dirty="0" err="1">
                <a:latin typeface="+mj-ea"/>
              </a:rPr>
              <a:t>신경</a:t>
            </a:r>
            <a:r>
              <a:rPr kumimoji="1" lang="ko-KR" altLang="en-US" sz="2400" b="1" dirty="0">
                <a:latin typeface="+mj-ea"/>
              </a:rPr>
              <a:t>망 </a:t>
            </a:r>
            <a:endParaRPr kumimoji="1" lang="en-US" altLang="ko-KR" sz="2400" b="1" dirty="0">
              <a:latin typeface="+mj-ea"/>
            </a:endParaRPr>
          </a:p>
          <a:p>
            <a:pPr algn="ctr"/>
            <a:r>
              <a:rPr kumimoji="1" lang="en-US" altLang="ko-KR" sz="2400" b="1" dirty="0">
                <a:latin typeface="+mj-ea"/>
              </a:rPr>
              <a:t>(RNN </a:t>
            </a:r>
            <a:r>
              <a:rPr kumimoji="1" lang="en-US" altLang="en-US" sz="2400" b="1" dirty="0">
                <a:solidFill>
                  <a:srgbClr val="FF0000"/>
                </a:solidFill>
                <a:latin typeface="+mj-ea"/>
              </a:rPr>
              <a:t>R</a:t>
            </a:r>
            <a:r>
              <a:rPr kumimoji="1" lang="en-US" altLang="en-US" sz="2400" b="1" dirty="0">
                <a:latin typeface="+mj-ea"/>
              </a:rPr>
              <a:t>ecurrent </a:t>
            </a:r>
            <a:r>
              <a:rPr kumimoji="1" lang="en-US" altLang="en-US" sz="24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en-US" sz="2400" b="1" dirty="0">
                <a:latin typeface="+mj-ea"/>
              </a:rPr>
              <a:t>eural </a:t>
            </a:r>
            <a:r>
              <a:rPr kumimoji="1" lang="en-US" altLang="en-US" sz="24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en-US" sz="2400" b="1" dirty="0">
                <a:latin typeface="+mj-ea"/>
              </a:rPr>
              <a:t>etwork</a:t>
            </a:r>
            <a:r>
              <a:rPr kumimoji="1" lang="en-US" altLang="ko-KR" sz="2400" b="1" dirty="0">
                <a:latin typeface="+mj-ea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80862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CAC72FC-D1B7-AE4E-9101-612D03D1BE7D}"/>
              </a:ext>
            </a:extLst>
          </p:cNvPr>
          <p:cNvGrpSpPr/>
          <p:nvPr/>
        </p:nvGrpSpPr>
        <p:grpSpPr>
          <a:xfrm>
            <a:off x="8740750" y="1930486"/>
            <a:ext cx="1495632" cy="3287603"/>
            <a:chOff x="1222712" y="3784103"/>
            <a:chExt cx="1307876" cy="2823202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702D547A-6F8F-4241-ADF6-27E53CCB5947}"/>
                </a:ext>
              </a:extLst>
            </p:cNvPr>
            <p:cNvCxnSpPr>
              <a:cxnSpLocks/>
              <a:stCxn id="104" idx="0"/>
              <a:endCxn id="111" idx="4"/>
            </p:cNvCxnSpPr>
            <p:nvPr/>
          </p:nvCxnSpPr>
          <p:spPr>
            <a:xfrm flipV="1">
              <a:off x="1854674" y="4307962"/>
              <a:ext cx="2412" cy="6040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94BBA59-8707-8A42-9DB8-5D8805F74248}"/>
                </a:ext>
              </a:extLst>
            </p:cNvPr>
            <p:cNvGrpSpPr/>
            <p:nvPr/>
          </p:nvGrpSpPr>
          <p:grpSpPr>
            <a:xfrm>
              <a:off x="1222712" y="4677832"/>
              <a:ext cx="1307876" cy="553755"/>
              <a:chOff x="2183802" y="4680260"/>
              <a:chExt cx="1307876" cy="553755"/>
            </a:xfrm>
          </p:grpSpPr>
          <p:cxnSp>
            <p:nvCxnSpPr>
              <p:cNvPr id="37" name="직선 연결선[R] 36">
                <a:extLst>
                  <a:ext uri="{FF2B5EF4-FFF2-40B4-BE49-F238E27FC236}">
                    <a16:creationId xmlns:a16="http://schemas.microsoft.com/office/drawing/2014/main" id="{4E33DD7C-16D9-A748-85DE-2036E9B71E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412" y="5234012"/>
                <a:ext cx="438266" cy="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id="{D0A7159C-2544-2E40-9E57-7C900E2C5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69582" y="4680260"/>
                <a:ext cx="11338" cy="55375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65CEA2D9-403B-A94F-B41E-096DC70A9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83805" y="4685639"/>
                <a:ext cx="1297115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70">
                <a:extLst>
                  <a:ext uri="{FF2B5EF4-FFF2-40B4-BE49-F238E27FC236}">
                    <a16:creationId xmlns:a16="http://schemas.microsoft.com/office/drawing/2014/main" id="{39C403EC-0E4E-074A-873E-A8077F3769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3802" y="4685639"/>
                <a:ext cx="0" cy="5483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87C2360-C080-DF45-8107-16CEB80E9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3802" y="5234013"/>
                <a:ext cx="42703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26843DC-3119-AA45-8108-41E7102E282D}"/>
                </a:ext>
              </a:extLst>
            </p:cNvPr>
            <p:cNvSpPr/>
            <p:nvPr/>
          </p:nvSpPr>
          <p:spPr>
            <a:xfrm>
              <a:off x="1633388" y="4911971"/>
              <a:ext cx="442571" cy="6440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AD590AAC-19AE-B344-B4D2-B1F0DC8D0ADD}"/>
                </a:ext>
              </a:extLst>
            </p:cNvPr>
            <p:cNvGrpSpPr/>
            <p:nvPr/>
          </p:nvGrpSpPr>
          <p:grpSpPr>
            <a:xfrm>
              <a:off x="1580681" y="6083446"/>
              <a:ext cx="547984" cy="523859"/>
              <a:chOff x="1580681" y="5971638"/>
              <a:chExt cx="547984" cy="523859"/>
            </a:xfrm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960A821C-21EA-C74E-985C-B95C2808296F}"/>
                  </a:ext>
                </a:extLst>
              </p:cNvPr>
              <p:cNvSpPr/>
              <p:nvPr/>
            </p:nvSpPr>
            <p:spPr>
              <a:xfrm>
                <a:off x="1580681" y="5971638"/>
                <a:ext cx="547984" cy="52385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D4A9754-9131-6045-BEFC-0F26DA8418FD}"/>
                  </a:ext>
                </a:extLst>
              </p:cNvPr>
              <p:cNvSpPr txBox="1"/>
              <p:nvPr/>
            </p:nvSpPr>
            <p:spPr>
              <a:xfrm>
                <a:off x="1746575" y="6099619"/>
                <a:ext cx="24543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4D27494-287E-A74C-86AE-4DD50B7E7308}"/>
                    </a:ext>
                  </a:extLst>
                </p:cNvPr>
                <p:cNvSpPr txBox="1"/>
                <p:nvPr/>
              </p:nvSpPr>
              <p:spPr>
                <a:xfrm>
                  <a:off x="1736725" y="5126290"/>
                  <a:ext cx="24691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ko-Kore-KR" altLang="en-US" sz="14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4D27494-287E-A74C-86AE-4DD50B7E7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725" y="5126290"/>
                  <a:ext cx="246918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D331041-FD08-DB4D-B23F-930989C37B33}"/>
                </a:ext>
              </a:extLst>
            </p:cNvPr>
            <p:cNvGrpSpPr/>
            <p:nvPr/>
          </p:nvGrpSpPr>
          <p:grpSpPr>
            <a:xfrm>
              <a:off x="1583094" y="3784103"/>
              <a:ext cx="547984" cy="2669908"/>
              <a:chOff x="1563906" y="2786981"/>
              <a:chExt cx="547984" cy="2669908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BCBB4ED8-A113-4947-83B5-12078EB4CFBC}"/>
                  </a:ext>
                </a:extLst>
              </p:cNvPr>
              <p:cNvSpPr/>
              <p:nvPr/>
            </p:nvSpPr>
            <p:spPr>
              <a:xfrm>
                <a:off x="1563906" y="2786981"/>
                <a:ext cx="547984" cy="523859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4BCAE03-D8C8-E743-AC3B-98C8CFF5F55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0222" y="2937514"/>
                    <a:ext cx="24691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F4BCAE03-D8C8-E743-AC3B-98C8CFF5F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0222" y="2937514"/>
                    <a:ext cx="246918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F0B5E4E4-E965-3048-ABBB-E394DD4F63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22772" y="5241445"/>
                    <a:ext cx="246918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F0B5E4E4-E965-3048-ABBB-E394DD4F63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2772" y="5241445"/>
                    <a:ext cx="246918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7C046620-71DE-E440-AE9C-CF4F26E102CE}"/>
                </a:ext>
              </a:extLst>
            </p:cNvPr>
            <p:cNvCxnSpPr>
              <a:cxnSpLocks/>
              <a:stCxn id="101" idx="0"/>
              <a:endCxn id="104" idx="2"/>
            </p:cNvCxnSpPr>
            <p:nvPr/>
          </p:nvCxnSpPr>
          <p:spPr>
            <a:xfrm flipV="1">
              <a:off x="1854673" y="5556054"/>
              <a:ext cx="1" cy="5273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3C5C8D8-A956-8A4C-8F11-CAE6804D7843}"/>
              </a:ext>
            </a:extLst>
          </p:cNvPr>
          <p:cNvSpPr/>
          <p:nvPr/>
        </p:nvSpPr>
        <p:spPr>
          <a:xfrm>
            <a:off x="6764315" y="5368520"/>
            <a:ext cx="539411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 err="1">
                <a:latin typeface="+mn-ea"/>
              </a:rPr>
              <a:t>은닉층의</a:t>
            </a:r>
            <a:r>
              <a:rPr kumimoji="1" lang="ko-KR" altLang="en-US" sz="1600" b="1" dirty="0">
                <a:latin typeface="+mn-ea"/>
              </a:rPr>
              <a:t> 결과가 </a:t>
            </a:r>
            <a:r>
              <a:rPr kumimoji="1" lang="ko-KR" altLang="en-US" sz="1600" b="1" dirty="0" err="1">
                <a:latin typeface="+mn-ea"/>
              </a:rPr>
              <a:t>은닉층으로</a:t>
            </a:r>
            <a:r>
              <a:rPr kumimoji="1" lang="ko-KR" altLang="en-US" sz="1600" b="1" dirty="0">
                <a:latin typeface="+mn-ea"/>
              </a:rPr>
              <a:t> 들어가도록 연결되어 있어</a:t>
            </a:r>
            <a:r>
              <a:rPr kumimoji="1" lang="en-US" altLang="ko-KR" sz="1600" b="1" dirty="0">
                <a:latin typeface="+mn-ea"/>
              </a:rPr>
              <a:t>,</a:t>
            </a:r>
            <a:r>
              <a:rPr kumimoji="1" lang="ko-KR" altLang="en-US" sz="1600" b="1" dirty="0">
                <a:latin typeface="+mn-ea"/>
              </a:rPr>
              <a:t> </a:t>
            </a:r>
            <a:endParaRPr kumimoji="1" lang="en-US" altLang="ko-KR" sz="1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latin typeface="+mn-ea"/>
              </a:rPr>
              <a:t>이전의 값들을 기억하며 전달하는 형태</a:t>
            </a:r>
            <a:endParaRPr kumimoji="1" lang="en-US" altLang="ko-KR" sz="16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DC35520A-3C96-DD46-8F45-35FE2AEEE91A}"/>
                  </a:ext>
                </a:extLst>
              </p:cNvPr>
              <p:cNvSpPr/>
              <p:nvPr/>
            </p:nvSpPr>
            <p:spPr>
              <a:xfrm>
                <a:off x="2838986" y="5781681"/>
                <a:ext cx="3772379" cy="1068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2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ko-KR" sz="1200" dirty="0">
                    <a:latin typeface="+mn-ea"/>
                  </a:rPr>
                  <a:t> : </a:t>
                </a:r>
                <a:r>
                  <a:rPr kumimoji="1" lang="ko-KR" altLang="en-US" sz="1200" dirty="0">
                    <a:latin typeface="+mn-ea"/>
                  </a:rPr>
                  <a:t>활성화 함수</a:t>
                </a:r>
                <a:r>
                  <a:rPr kumimoji="1" lang="en-US" altLang="ko-KR" sz="12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200" dirty="0">
                    <a:latin typeface="+mn-ea"/>
                  </a:rPr>
                  <a:t>: </a:t>
                </a:r>
                <a:r>
                  <a:rPr kumimoji="1" lang="ko-KR" altLang="en-US" sz="1200" dirty="0">
                    <a:latin typeface="+mn-ea"/>
                  </a:rPr>
                  <a:t>가중치</a:t>
                </a:r>
                <a:r>
                  <a:rPr kumimoji="1" lang="en-US" altLang="ko-KR" sz="1200" dirty="0">
                    <a:latin typeface="+mn-ea"/>
                  </a:rPr>
                  <a:t> </a:t>
                </a:r>
                <a:r>
                  <a:rPr kumimoji="1" lang="en-US" altLang="ko-Kore-KR" sz="1200" i="1" dirty="0">
                    <a:latin typeface="+mn-ea"/>
                  </a:rPr>
                  <a:t>b : </a:t>
                </a:r>
                <a:r>
                  <a:rPr kumimoji="1" lang="ko-KR" altLang="en-US" sz="1200" i="1" dirty="0">
                    <a:latin typeface="+mn-ea"/>
                  </a:rPr>
                  <a:t>편향</a:t>
                </a:r>
                <a:endParaRPr kumimoji="1" lang="en-US" altLang="ko-KR" sz="1200" i="1" dirty="0">
                  <a:latin typeface="+mn-ea"/>
                </a:endParaRPr>
              </a:p>
              <a:p>
                <a:pPr algn="ctr"/>
                <a:endParaRPr kumimoji="1" lang="en-US" altLang="ko-Kore-KR" sz="1200" i="1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n-US" altLang="ko-Kore-KR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altLang="ko-Kore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DC35520A-3C96-DD46-8F45-35FE2AEEE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86" y="5781681"/>
                <a:ext cx="3772379" cy="1068369"/>
              </a:xfrm>
              <a:prstGeom prst="rect">
                <a:avLst/>
              </a:prstGeom>
              <a:blipFill>
                <a:blip r:embed="rId6"/>
                <a:stretch>
                  <a:fillRect t="-568" b="-51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모서리가 둥근 사각형 설명선[R] 202">
                <a:extLst>
                  <a:ext uri="{FF2B5EF4-FFF2-40B4-BE49-F238E27FC236}">
                    <a16:creationId xmlns:a16="http://schemas.microsoft.com/office/drawing/2014/main" id="{7B38A502-84E0-1640-8D2E-FC5544324A55}"/>
                  </a:ext>
                </a:extLst>
              </p:cNvPr>
              <p:cNvSpPr/>
              <p:nvPr/>
            </p:nvSpPr>
            <p:spPr>
              <a:xfrm>
                <a:off x="2095534" y="5251398"/>
                <a:ext cx="1543103" cy="473646"/>
              </a:xfrm>
              <a:prstGeom prst="wedgeRoundRectCallout">
                <a:avLst>
                  <a:gd name="adj1" fmla="val -81194"/>
                  <a:gd name="adj2" fmla="val -126628"/>
                  <a:gd name="adj3" fmla="val 1666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ko-KR" altLang="en-US" sz="1200" dirty="0" err="1">
                    <a:latin typeface="+mn-ea"/>
                  </a:rPr>
                  <a:t>를</a:t>
                </a:r>
                <a:r>
                  <a:rPr kumimoji="1" lang="ko-KR" altLang="en-US" sz="1200" dirty="0">
                    <a:latin typeface="+mn-ea"/>
                  </a:rPr>
                  <a:t> </a:t>
                </a:r>
                <a:endParaRPr kumimoji="1" lang="en-US" altLang="ko-KR" sz="1200" dirty="0">
                  <a:latin typeface="+mn-ea"/>
                </a:endParaRPr>
              </a:p>
              <a:p>
                <a:pPr algn="ctr"/>
                <a:r>
                  <a:rPr kumimoji="1" lang="ko-KR" altLang="en-US" sz="1200" dirty="0">
                    <a:latin typeface="+mn-ea"/>
                  </a:rPr>
                  <a:t>은닉층으로 보냄</a:t>
                </a:r>
                <a:endParaRPr kumimoji="1"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203" name="모서리가 둥근 사각형 설명선[R] 202">
                <a:extLst>
                  <a:ext uri="{FF2B5EF4-FFF2-40B4-BE49-F238E27FC236}">
                    <a16:creationId xmlns:a16="http://schemas.microsoft.com/office/drawing/2014/main" id="{7B38A502-84E0-1640-8D2E-FC5544324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34" y="5251398"/>
                <a:ext cx="1543103" cy="473646"/>
              </a:xfrm>
              <a:prstGeom prst="wedgeRoundRectCallout">
                <a:avLst>
                  <a:gd name="adj1" fmla="val -81194"/>
                  <a:gd name="adj2" fmla="val -126628"/>
                  <a:gd name="adj3" fmla="val 16667"/>
                </a:avLst>
              </a:prstGeom>
              <a:blipFill>
                <a:blip r:embed="rId7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EB6CFC72-62A9-0142-AD40-7CA0BB3A7121}"/>
              </a:ext>
            </a:extLst>
          </p:cNvPr>
          <p:cNvGrpSpPr/>
          <p:nvPr/>
        </p:nvGrpSpPr>
        <p:grpSpPr>
          <a:xfrm>
            <a:off x="1115737" y="3202765"/>
            <a:ext cx="864993" cy="2799091"/>
            <a:chOff x="88314" y="3525273"/>
            <a:chExt cx="864993" cy="2799091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0BCA15FE-F671-A142-9F90-843C4BCE9FCB}"/>
                </a:ext>
              </a:extLst>
            </p:cNvPr>
            <p:cNvGrpSpPr/>
            <p:nvPr/>
          </p:nvGrpSpPr>
          <p:grpSpPr>
            <a:xfrm>
              <a:off x="88314" y="5387344"/>
              <a:ext cx="864993" cy="937020"/>
              <a:chOff x="3726102" y="4781225"/>
              <a:chExt cx="657464" cy="647345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B51141E5-CB97-D14D-880F-C166070C13CE}"/>
                  </a:ext>
                </a:extLst>
              </p:cNvPr>
              <p:cNvSpPr/>
              <p:nvPr/>
            </p:nvSpPr>
            <p:spPr>
              <a:xfrm>
                <a:off x="3726102" y="4781225"/>
                <a:ext cx="657464" cy="64734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>
                  <a:latin typeface="Malgun Gothic" panose="020B0503020000020004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7EF5B2B2-2DB4-E14E-9E13-E7F0621CDF68}"/>
                      </a:ext>
                    </a:extLst>
                  </p:cNvPr>
                  <p:cNvSpPr txBox="1"/>
                  <p:nvPr/>
                </p:nvSpPr>
                <p:spPr>
                  <a:xfrm>
                    <a:off x="3893159" y="5022617"/>
                    <a:ext cx="294471" cy="1616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7EF5B2B2-2DB4-E14E-9E13-E7F0621CDF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3159" y="5022617"/>
                    <a:ext cx="294471" cy="1616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307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C2AB30F-F47E-5644-8F18-7691389D399C}"/>
                    </a:ext>
                  </a:extLst>
                </p:cNvPr>
                <p:cNvSpPr txBox="1"/>
                <p:nvPr/>
              </p:nvSpPr>
              <p:spPr>
                <a:xfrm>
                  <a:off x="552410" y="4941940"/>
                  <a:ext cx="387421" cy="20478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4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CC2AB30F-F47E-5644-8F18-7691389D3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10" y="4941940"/>
                  <a:ext cx="387421" cy="204783"/>
                </a:xfrm>
                <a:prstGeom prst="rect">
                  <a:avLst/>
                </a:prstGeom>
                <a:blipFill>
                  <a:blip r:embed="rId9"/>
                  <a:stretch>
                    <a:fillRect b="-27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107E2073-486A-5B43-9F3F-5D1D82C00BA0}"/>
                </a:ext>
              </a:extLst>
            </p:cNvPr>
            <p:cNvGrpSpPr/>
            <p:nvPr/>
          </p:nvGrpSpPr>
          <p:grpSpPr>
            <a:xfrm>
              <a:off x="169683" y="3525273"/>
              <a:ext cx="698599" cy="1152063"/>
              <a:chOff x="169683" y="3525273"/>
              <a:chExt cx="698599" cy="1152063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80AE0B02-0333-934C-A40A-7FEBD5C02308}"/>
                  </a:ext>
                </a:extLst>
              </p:cNvPr>
              <p:cNvSpPr/>
              <p:nvPr/>
            </p:nvSpPr>
            <p:spPr>
              <a:xfrm>
                <a:off x="169683" y="3525273"/>
                <a:ext cx="698599" cy="115206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dirty="0">
                  <a:latin typeface="Malgun Gothic" panose="020B0503020000020004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6C64C771-2AAB-9E4E-85D1-ED2F8C963FC2}"/>
                      </a:ext>
                    </a:extLst>
                  </p:cNvPr>
                  <p:cNvSpPr txBox="1"/>
                  <p:nvPr/>
                </p:nvSpPr>
                <p:spPr>
                  <a:xfrm>
                    <a:off x="321629" y="3953339"/>
                    <a:ext cx="389760" cy="2340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6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6C64C771-2AAB-9E4E-85D1-ED2F8C963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629" y="3953339"/>
                    <a:ext cx="389760" cy="23403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631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5DEB3011-B1BB-9148-B807-95CA2718E589}"/>
                </a:ext>
              </a:extLst>
            </p:cNvPr>
            <p:cNvCxnSpPr>
              <a:cxnSpLocks/>
              <a:stCxn id="136" idx="0"/>
              <a:endCxn id="139" idx="2"/>
            </p:cNvCxnSpPr>
            <p:nvPr/>
          </p:nvCxnSpPr>
          <p:spPr>
            <a:xfrm flipH="1" flipV="1">
              <a:off x="518983" y="4677336"/>
              <a:ext cx="1827" cy="7100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62FCFE3B-EB43-F842-9DBE-4F3464671441}"/>
              </a:ext>
            </a:extLst>
          </p:cNvPr>
          <p:cNvGrpSpPr/>
          <p:nvPr/>
        </p:nvGrpSpPr>
        <p:grpSpPr>
          <a:xfrm>
            <a:off x="1104289" y="1600101"/>
            <a:ext cx="2534348" cy="1602664"/>
            <a:chOff x="88314" y="1899195"/>
            <a:chExt cx="2534348" cy="1602664"/>
          </a:xfrm>
        </p:grpSpPr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598DF3A3-3A3F-1442-8C7C-C2BF3599F44A}"/>
                </a:ext>
              </a:extLst>
            </p:cNvPr>
            <p:cNvGrpSpPr/>
            <p:nvPr/>
          </p:nvGrpSpPr>
          <p:grpSpPr>
            <a:xfrm>
              <a:off x="88314" y="1899195"/>
              <a:ext cx="864993" cy="1602664"/>
              <a:chOff x="88314" y="1899195"/>
              <a:chExt cx="864993" cy="1602664"/>
            </a:xfrm>
          </p:grpSpPr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2D5C22A1-4B4D-F749-9348-B970135925A5}"/>
                  </a:ext>
                </a:extLst>
              </p:cNvPr>
              <p:cNvCxnSpPr>
                <a:cxnSpLocks/>
                <a:stCxn id="139" idx="0"/>
                <a:endCxn id="137" idx="4"/>
              </p:cNvCxnSpPr>
              <p:nvPr/>
            </p:nvCxnSpPr>
            <p:spPr>
              <a:xfrm flipH="1" flipV="1">
                <a:off x="520811" y="2836215"/>
                <a:ext cx="9620" cy="66564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46C24CA1-BE07-1348-82DA-AFCEBF5AF0F4}"/>
                      </a:ext>
                    </a:extLst>
                  </p:cNvPr>
                  <p:cNvSpPr txBox="1"/>
                  <p:nvPr/>
                </p:nvSpPr>
                <p:spPr>
                  <a:xfrm>
                    <a:off x="542698" y="3046810"/>
                    <a:ext cx="387421" cy="22093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h𝑦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46C24CA1-BE07-1348-82DA-AFCEBF5AF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698" y="3046810"/>
                    <a:ext cx="387421" cy="2209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87" b="-305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98732C5E-C6A4-604C-82F5-A3F411AEB073}"/>
                  </a:ext>
                </a:extLst>
              </p:cNvPr>
              <p:cNvGrpSpPr/>
              <p:nvPr/>
            </p:nvGrpSpPr>
            <p:grpSpPr>
              <a:xfrm>
                <a:off x="88314" y="1899195"/>
                <a:ext cx="864993" cy="937020"/>
                <a:chOff x="88314" y="1899195"/>
                <a:chExt cx="864993" cy="937020"/>
              </a:xfrm>
              <a:solidFill>
                <a:schemeClr val="accent2">
                  <a:lumMod val="40000"/>
                  <a:lumOff val="60000"/>
                </a:schemeClr>
              </a:solidFill>
            </p:grpSpPr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22D94F10-6757-F84B-B111-9A62F4DAF25C}"/>
                    </a:ext>
                  </a:extLst>
                </p:cNvPr>
                <p:cNvSpPr/>
                <p:nvPr/>
              </p:nvSpPr>
              <p:spPr>
                <a:xfrm>
                  <a:off x="88314" y="1899195"/>
                  <a:ext cx="864993" cy="9370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600" dirty="0">
                    <a:latin typeface="Malgun Gothic" panose="020B0503020000020004" pitchFamily="34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EDC5B82B-3DBD-3B48-955F-E2A7DBE31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3812" y="2242554"/>
                      <a:ext cx="389760" cy="23403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1">
                      <a:schemeClr val="accent5"/>
                    </a:lnRef>
                    <a:fillRef idx="3">
                      <a:schemeClr val="accent5"/>
                    </a:fillRef>
                    <a:effectRef idx="2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ore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ko-Kore-KR" altLang="en-US" sz="16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EDC5B82B-3DBD-3B48-955F-E2A7DBE31C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812" y="2242554"/>
                      <a:ext cx="389760" cy="23403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36842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모서리가 둥근 사각형 설명선[R] 203">
                  <a:extLst>
                    <a:ext uri="{FF2B5EF4-FFF2-40B4-BE49-F238E27FC236}">
                      <a16:creationId xmlns:a16="http://schemas.microsoft.com/office/drawing/2014/main" id="{15F51E2B-17BD-1E45-BFC2-C84ADF2EE6DB}"/>
                    </a:ext>
                  </a:extLst>
                </p:cNvPr>
                <p:cNvSpPr/>
                <p:nvPr/>
              </p:nvSpPr>
              <p:spPr>
                <a:xfrm>
                  <a:off x="1042222" y="2073827"/>
                  <a:ext cx="1580440" cy="584775"/>
                </a:xfrm>
                <a:prstGeom prst="wedgeRoundRectCallout">
                  <a:avLst>
                    <a:gd name="adj1" fmla="val -79664"/>
                    <a:gd name="adj2" fmla="val 109212"/>
                    <a:gd name="adj3" fmla="val 16667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kumimoji="1" lang="ko-KR" altLang="en-US" sz="1200" dirty="0">
                      <a:latin typeface="+mn-ea"/>
                    </a:rPr>
                    <a:t>은닉층 노드의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1" lang="ko-KR" altLang="en-US" sz="1200" dirty="0" err="1">
                      <a:latin typeface="+mn-ea"/>
                    </a:rPr>
                    <a:t>를</a:t>
                  </a:r>
                  <a:r>
                    <a:rPr kumimoji="1" lang="ko-KR" altLang="en-US" sz="1200" dirty="0">
                      <a:latin typeface="+mn-ea"/>
                    </a:rPr>
                    <a:t> </a:t>
                  </a:r>
                  <a:endParaRPr kumimoji="1" lang="en-US" altLang="ko-KR" sz="1200" dirty="0">
                    <a:latin typeface="+mn-ea"/>
                  </a:endParaRPr>
                </a:p>
                <a:p>
                  <a:r>
                    <a:rPr kumimoji="1" lang="ko-KR" altLang="en-US" sz="1200" dirty="0" err="1">
                      <a:latin typeface="+mn-ea"/>
                    </a:rPr>
                    <a:t>출력층으로</a:t>
                  </a:r>
                  <a:r>
                    <a:rPr kumimoji="1" lang="ko-KR" altLang="en-US" sz="1200" dirty="0">
                      <a:latin typeface="+mn-ea"/>
                    </a:rPr>
                    <a:t> 보냄</a:t>
                  </a:r>
                  <a:endParaRPr lang="ko-Kore-KR" altLang="en-US" sz="1200" dirty="0"/>
                </a:p>
              </p:txBody>
            </p:sp>
          </mc:Choice>
          <mc:Fallback xmlns="">
            <p:sp>
              <p:nvSpPr>
                <p:cNvPr id="204" name="모서리가 둥근 사각형 설명선[R] 203">
                  <a:extLst>
                    <a:ext uri="{FF2B5EF4-FFF2-40B4-BE49-F238E27FC236}">
                      <a16:creationId xmlns:a16="http://schemas.microsoft.com/office/drawing/2014/main" id="{15F51E2B-17BD-1E45-BFC2-C84ADF2EE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222" y="2073827"/>
                  <a:ext cx="1580440" cy="584775"/>
                </a:xfrm>
                <a:prstGeom prst="wedgeRoundRectCallout">
                  <a:avLst>
                    <a:gd name="adj1" fmla="val -79664"/>
                    <a:gd name="adj2" fmla="val 109212"/>
                    <a:gd name="adj3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DEBD4F84-5700-DA42-BF97-8152872520C2}"/>
              </a:ext>
            </a:extLst>
          </p:cNvPr>
          <p:cNvGrpSpPr/>
          <p:nvPr/>
        </p:nvGrpSpPr>
        <p:grpSpPr>
          <a:xfrm>
            <a:off x="1895705" y="2250772"/>
            <a:ext cx="2968989" cy="3057149"/>
            <a:chOff x="1198769" y="2573280"/>
            <a:chExt cx="2968989" cy="3057149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F8015D94-D30F-4447-9217-0D7B23C58C30}"/>
                </a:ext>
              </a:extLst>
            </p:cNvPr>
            <p:cNvGrpSpPr/>
            <p:nvPr/>
          </p:nvGrpSpPr>
          <p:grpSpPr>
            <a:xfrm>
              <a:off x="2917612" y="2573280"/>
              <a:ext cx="1250146" cy="3057149"/>
              <a:chOff x="6194319" y="2404525"/>
              <a:chExt cx="1250146" cy="3057149"/>
            </a:xfrm>
          </p:grpSpPr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2A6E072F-8CF0-8240-A9CE-6E3DFF479319}"/>
                  </a:ext>
                </a:extLst>
              </p:cNvPr>
              <p:cNvSpPr/>
              <p:nvPr/>
            </p:nvSpPr>
            <p:spPr>
              <a:xfrm>
                <a:off x="6194319" y="2404525"/>
                <a:ext cx="657464" cy="64734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BFDF92F9-8493-D944-8D3E-59672F9CEA13}"/>
                  </a:ext>
                </a:extLst>
              </p:cNvPr>
              <p:cNvCxnSpPr>
                <a:cxnSpLocks/>
                <a:stCxn id="149" idx="0"/>
                <a:endCxn id="147" idx="4"/>
              </p:cNvCxnSpPr>
              <p:nvPr/>
            </p:nvCxnSpPr>
            <p:spPr>
              <a:xfrm flipV="1">
                <a:off x="6521663" y="3051870"/>
                <a:ext cx="1388" cy="4760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DA0D1759-BC38-D147-8DCB-1DF2D000B8E7}"/>
                  </a:ext>
                </a:extLst>
              </p:cNvPr>
              <p:cNvSpPr/>
              <p:nvPr/>
            </p:nvSpPr>
            <p:spPr>
              <a:xfrm>
                <a:off x="6256167" y="3527909"/>
                <a:ext cx="530991" cy="79590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7C1E027-E5BF-4A40-B0AF-FEC6FDD08971}"/>
                  </a:ext>
                </a:extLst>
              </p:cNvPr>
              <p:cNvGrpSpPr/>
              <p:nvPr/>
            </p:nvGrpSpPr>
            <p:grpSpPr>
              <a:xfrm>
                <a:off x="6194319" y="4814329"/>
                <a:ext cx="657464" cy="647345"/>
                <a:chOff x="4910744" y="4781225"/>
                <a:chExt cx="657464" cy="647345"/>
              </a:xfrm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2AF4B532-9B10-784A-BAD2-06C8512BCFF5}"/>
                    </a:ext>
                  </a:extLst>
                </p:cNvPr>
                <p:cNvSpPr/>
                <p:nvPr/>
              </p:nvSpPr>
              <p:spPr>
                <a:xfrm>
                  <a:off x="4910744" y="4781225"/>
                  <a:ext cx="657464" cy="647345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1400" dirty="0">
                    <a:latin typeface="Malgun Gothic" panose="020B0503020000020004" pitchFamily="34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FFDFB2E1-F221-0141-A5F2-E3DB867C00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63964" y="4973167"/>
                      <a:ext cx="294471" cy="2662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ko-Kore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ore-K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kumimoji="1" lang="en-US" altLang="ko-Kore-KR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ko-Kore-KR" altLang="en-US" sz="1400" dirty="0">
                        <a:latin typeface="Malgun Gothic" panose="020B0503020000020004" pitchFamily="34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FFDFB2E1-F221-0141-A5F2-E3DB867C00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63964" y="4973167"/>
                      <a:ext cx="294471" cy="26622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6667" r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9F1C011A-8A26-E944-A7DE-CE72E5E2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6554842" y="4492490"/>
                    <a:ext cx="294471" cy="2281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9F1C011A-8A26-E944-A7DE-CE72E5E2A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4842" y="4492490"/>
                    <a:ext cx="294471" cy="22819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8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170B0608-01F6-B94A-AE90-34DD55569D44}"/>
                  </a:ext>
                </a:extLst>
              </p:cNvPr>
              <p:cNvCxnSpPr>
                <a:cxnSpLocks/>
                <a:stCxn id="149" idx="3"/>
              </p:cNvCxnSpPr>
              <p:nvPr/>
            </p:nvCxnSpPr>
            <p:spPr>
              <a:xfrm>
                <a:off x="6787159" y="3925862"/>
                <a:ext cx="65730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3E25FC3E-F829-C741-B24C-4A73E59003AC}"/>
                      </a:ext>
                    </a:extLst>
                  </p:cNvPr>
                  <p:cNvSpPr txBox="1"/>
                  <p:nvPr/>
                </p:nvSpPr>
                <p:spPr>
                  <a:xfrm>
                    <a:off x="6345760" y="3752674"/>
                    <a:ext cx="296249" cy="2662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3E25FC3E-F829-C741-B24C-4A73E59003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5760" y="3752674"/>
                    <a:ext cx="296249" cy="26622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408" r="-22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0759E2A-75F9-574B-BC06-0AD49E478C1D}"/>
                      </a:ext>
                    </a:extLst>
                  </p:cNvPr>
                  <p:cNvSpPr txBox="1"/>
                  <p:nvPr/>
                </p:nvSpPr>
                <p:spPr>
                  <a:xfrm>
                    <a:off x="6913242" y="3662504"/>
                    <a:ext cx="294471" cy="2281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A0759E2A-75F9-574B-BC06-0AD49E478C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3242" y="3662504"/>
                    <a:ext cx="294471" cy="2281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122" r="-20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DA4EDC76-4C7B-904A-8507-F7BC706AEB43}"/>
                      </a:ext>
                    </a:extLst>
                  </p:cNvPr>
                  <p:cNvSpPr txBox="1"/>
                  <p:nvPr/>
                </p:nvSpPr>
                <p:spPr>
                  <a:xfrm>
                    <a:off x="6547460" y="3183231"/>
                    <a:ext cx="294471" cy="2462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h𝑦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DA4EDC76-4C7B-904A-8507-F7BC706AEB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7460" y="3183231"/>
                    <a:ext cx="294471" cy="24626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6122" r="-6122" b="-25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2585C6E-6EA4-C448-8B93-3267F824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6364169" y="2566893"/>
                    <a:ext cx="296249" cy="2662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32585C6E-6EA4-C448-8B93-3267F824DD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4169" y="2566893"/>
                    <a:ext cx="296249" cy="26622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0408" r="-22449" b="-227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7EE3B04D-925E-A14B-B654-8EC7ED51130C}"/>
                  </a:ext>
                </a:extLst>
              </p:cNvPr>
              <p:cNvCxnSpPr>
                <a:cxnSpLocks/>
                <a:stCxn id="146" idx="0"/>
                <a:endCxn id="149" idx="2"/>
              </p:cNvCxnSpPr>
              <p:nvPr/>
            </p:nvCxnSpPr>
            <p:spPr>
              <a:xfrm flipH="1" flipV="1">
                <a:off x="6521663" y="4323817"/>
                <a:ext cx="1388" cy="4905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1696F9EA-56CB-E042-9AEB-7D68825D23C7}"/>
                </a:ext>
              </a:extLst>
            </p:cNvPr>
            <p:cNvGrpSpPr/>
            <p:nvPr/>
          </p:nvGrpSpPr>
          <p:grpSpPr>
            <a:xfrm>
              <a:off x="1198769" y="3831259"/>
              <a:ext cx="1780691" cy="1219834"/>
              <a:chOff x="1198769" y="3831259"/>
              <a:chExt cx="1780691" cy="1219834"/>
            </a:xfrm>
          </p:grpSpPr>
          <p:cxnSp>
            <p:nvCxnSpPr>
              <p:cNvPr id="143" name="직선 화살표 연결선 142">
                <a:extLst>
                  <a:ext uri="{FF2B5EF4-FFF2-40B4-BE49-F238E27FC236}">
                    <a16:creationId xmlns:a16="http://schemas.microsoft.com/office/drawing/2014/main" id="{9FB14995-4B91-7940-9631-5D521F227ECC}"/>
                  </a:ext>
                </a:extLst>
              </p:cNvPr>
              <p:cNvCxnSpPr>
                <a:cxnSpLocks/>
                <a:stCxn id="139" idx="3"/>
                <a:endCxn id="149" idx="1"/>
              </p:cNvCxnSpPr>
              <p:nvPr/>
            </p:nvCxnSpPr>
            <p:spPr>
              <a:xfrm flipV="1">
                <a:off x="1198769" y="4094618"/>
                <a:ext cx="1780691" cy="66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3ABDC214-DEEE-D043-83A0-89EA57627379}"/>
                      </a:ext>
                    </a:extLst>
                  </p:cNvPr>
                  <p:cNvSpPr txBox="1"/>
                  <p:nvPr/>
                </p:nvSpPr>
                <p:spPr>
                  <a:xfrm>
                    <a:off x="1994815" y="3831259"/>
                    <a:ext cx="294471" cy="22819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12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2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3ABDC214-DEEE-D043-83A0-89EA576273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4815" y="3831259"/>
                    <a:ext cx="294471" cy="22819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6250" r="-416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모서리가 둥근 사각형 설명선[R] 204">
                    <a:extLst>
                      <a:ext uri="{FF2B5EF4-FFF2-40B4-BE49-F238E27FC236}">
                        <a16:creationId xmlns:a16="http://schemas.microsoft.com/office/drawing/2014/main" id="{E201012A-B34A-C846-9CB2-3D686FCE7025}"/>
                      </a:ext>
                    </a:extLst>
                  </p:cNvPr>
                  <p:cNvSpPr/>
                  <p:nvPr/>
                </p:nvSpPr>
                <p:spPr>
                  <a:xfrm>
                    <a:off x="1198769" y="4424562"/>
                    <a:ext cx="1543103" cy="626531"/>
                  </a:xfrm>
                  <a:prstGeom prst="wedgeRoundRectCallout">
                    <a:avLst>
                      <a:gd name="adj1" fmla="val -12812"/>
                      <a:gd name="adj2" fmla="val -92236"/>
                      <a:gd name="adj3" fmla="val 16667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kumimoji="1" lang="ko-KR" altLang="en-US" sz="1200" dirty="0" err="1">
                        <a:latin typeface="+mn-ea"/>
                      </a:rPr>
                      <a:t>를</a:t>
                    </a:r>
                    <a:r>
                      <a:rPr kumimoji="1" lang="en-US" altLang="ko-KR" sz="1200" dirty="0">
                        <a:latin typeface="+mn-ea"/>
                      </a:rPr>
                      <a:t> </a:t>
                    </a:r>
                    <a:r>
                      <a:rPr kumimoji="1" lang="ko-KR" altLang="en-US" sz="1200" dirty="0">
                        <a:latin typeface="+mn-ea"/>
                      </a:rPr>
                      <a:t>다음 시점의 </a:t>
                    </a:r>
                    <a:endParaRPr kumimoji="1" lang="en-US" altLang="ko-KR" sz="1200" dirty="0">
                      <a:latin typeface="+mn-ea"/>
                    </a:endParaRPr>
                  </a:p>
                  <a:p>
                    <a:r>
                      <a:rPr kumimoji="1" lang="ko-KR" altLang="en-US" sz="1200" dirty="0">
                        <a:latin typeface="+mn-ea"/>
                      </a:rPr>
                      <a:t>은닉층으로도 보냄</a:t>
                    </a:r>
                    <a:endParaRPr kumimoji="1" lang="en-US" altLang="ko-KR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5" name="모서리가 둥근 사각형 설명선[R] 204">
                    <a:extLst>
                      <a:ext uri="{FF2B5EF4-FFF2-40B4-BE49-F238E27FC236}">
                        <a16:creationId xmlns:a16="http://schemas.microsoft.com/office/drawing/2014/main" id="{E201012A-B34A-C846-9CB2-3D686FCE7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8769" y="4424562"/>
                    <a:ext cx="1543103" cy="626531"/>
                  </a:xfrm>
                  <a:prstGeom prst="wedgeRoundRectCallout">
                    <a:avLst>
                      <a:gd name="adj1" fmla="val -12812"/>
                      <a:gd name="adj2" fmla="val -92236"/>
                      <a:gd name="adj3" fmla="val 16667"/>
                    </a:avLst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BE4FEDDA-C981-3240-B99C-10F6F1A2C4DB}"/>
              </a:ext>
            </a:extLst>
          </p:cNvPr>
          <p:cNvGrpSpPr/>
          <p:nvPr/>
        </p:nvGrpSpPr>
        <p:grpSpPr>
          <a:xfrm>
            <a:off x="4854739" y="2250772"/>
            <a:ext cx="1250146" cy="3057149"/>
            <a:chOff x="6194319" y="2404525"/>
            <a:chExt cx="1250146" cy="3057149"/>
          </a:xfrm>
        </p:grpSpPr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C9A5581F-2DFB-D947-B118-6E5FFFD119A3}"/>
                </a:ext>
              </a:extLst>
            </p:cNvPr>
            <p:cNvSpPr/>
            <p:nvPr/>
          </p:nvSpPr>
          <p:spPr>
            <a:xfrm>
              <a:off x="6194319" y="2404525"/>
              <a:ext cx="657464" cy="647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AA363D15-2A4F-7E41-9B57-36DE01B589CC}"/>
                </a:ext>
              </a:extLst>
            </p:cNvPr>
            <p:cNvCxnSpPr>
              <a:cxnSpLocks/>
              <a:stCxn id="209" idx="0"/>
              <a:endCxn id="207" idx="4"/>
            </p:cNvCxnSpPr>
            <p:nvPr/>
          </p:nvCxnSpPr>
          <p:spPr>
            <a:xfrm flipV="1">
              <a:off x="6521663" y="3051870"/>
              <a:ext cx="1388" cy="4760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83022F2-B582-404D-A510-9E1F11D41F26}"/>
                </a:ext>
              </a:extLst>
            </p:cNvPr>
            <p:cNvSpPr/>
            <p:nvPr/>
          </p:nvSpPr>
          <p:spPr>
            <a:xfrm>
              <a:off x="6256167" y="3527909"/>
              <a:ext cx="530991" cy="7959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400" dirty="0">
                <a:latin typeface="Malgun Gothic" panose="020B0503020000020004" pitchFamily="34" charset="-127"/>
              </a:endParaRPr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A6B126E9-B825-4F41-994E-D21DC0A4F9B5}"/>
                </a:ext>
              </a:extLst>
            </p:cNvPr>
            <p:cNvGrpSpPr/>
            <p:nvPr/>
          </p:nvGrpSpPr>
          <p:grpSpPr>
            <a:xfrm>
              <a:off x="6194319" y="4814329"/>
              <a:ext cx="657464" cy="647345"/>
              <a:chOff x="4910744" y="4781225"/>
              <a:chExt cx="657464" cy="647345"/>
            </a:xfrm>
          </p:grpSpPr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3F86C76A-6057-4F44-9F83-72B8849E295D}"/>
                  </a:ext>
                </a:extLst>
              </p:cNvPr>
              <p:cNvSpPr/>
              <p:nvPr/>
            </p:nvSpPr>
            <p:spPr>
              <a:xfrm>
                <a:off x="4910744" y="4781225"/>
                <a:ext cx="657464" cy="64734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Malgun Gothic" panose="020B0503020000020004" pitchFamily="34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C9ACA7F8-CCED-D146-B806-D29F10508E8A}"/>
                      </a:ext>
                    </a:extLst>
                  </p:cNvPr>
                  <p:cNvSpPr txBox="1"/>
                  <p:nvPr/>
                </p:nvSpPr>
                <p:spPr>
                  <a:xfrm>
                    <a:off x="5063964" y="4973167"/>
                    <a:ext cx="29447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400" dirty="0">
                      <a:latin typeface="Malgun Gothic" panose="020B0503020000020004" pitchFamily="34" charset="-127"/>
                    </a:endParaRPr>
                  </a:p>
                </p:txBody>
              </p:sp>
            </mc:Choice>
            <mc:Fallback xmlns=""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C9ACA7F8-CCED-D146-B806-D29F10508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3964" y="4973167"/>
                    <a:ext cx="294471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4286" r="-22449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67A3D17-18D4-7B4B-8405-4822B29019E1}"/>
                    </a:ext>
                  </a:extLst>
                </p:cNvPr>
                <p:cNvSpPr txBox="1"/>
                <p:nvPr/>
              </p:nvSpPr>
              <p:spPr>
                <a:xfrm>
                  <a:off x="6554842" y="4492490"/>
                  <a:ext cx="294471" cy="2281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67A3D17-18D4-7B4B-8405-4822B2901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842" y="4492490"/>
                  <a:ext cx="294471" cy="228196"/>
                </a:xfrm>
                <a:prstGeom prst="rect">
                  <a:avLst/>
                </a:prstGeom>
                <a:blipFill>
                  <a:blip r:embed="rId22"/>
                  <a:stretch>
                    <a:fillRect l="-61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D073C033-246A-EC43-A786-F03F82FB7C4B}"/>
                </a:ext>
              </a:extLst>
            </p:cNvPr>
            <p:cNvCxnSpPr>
              <a:cxnSpLocks/>
              <a:stCxn id="209" idx="3"/>
            </p:cNvCxnSpPr>
            <p:nvPr/>
          </p:nvCxnSpPr>
          <p:spPr>
            <a:xfrm>
              <a:off x="6787159" y="3925862"/>
              <a:ext cx="6573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558ED39-4685-0048-8E4C-FA969A075470}"/>
                    </a:ext>
                  </a:extLst>
                </p:cNvPr>
                <p:cNvSpPr txBox="1"/>
                <p:nvPr/>
              </p:nvSpPr>
              <p:spPr>
                <a:xfrm>
                  <a:off x="6345760" y="3752674"/>
                  <a:ext cx="29624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4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3558ED39-4685-0048-8E4C-FA969A075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760" y="3752674"/>
                  <a:ext cx="296249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20408" r="-22449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6D3CBEF3-8159-7C47-95FA-9D8D21E42CFE}"/>
                    </a:ext>
                  </a:extLst>
                </p:cNvPr>
                <p:cNvSpPr txBox="1"/>
                <p:nvPr/>
              </p:nvSpPr>
              <p:spPr>
                <a:xfrm>
                  <a:off x="6913242" y="3662504"/>
                  <a:ext cx="294471" cy="2281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6D3CBEF3-8159-7C47-95FA-9D8D21E42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3242" y="3662504"/>
                  <a:ext cx="294471" cy="228196"/>
                </a:xfrm>
                <a:prstGeom prst="rect">
                  <a:avLst/>
                </a:prstGeom>
                <a:blipFill>
                  <a:blip r:embed="rId17"/>
                  <a:stretch>
                    <a:fillRect l="-6250" r="-41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D0E54FA-6803-5140-8D83-7ECCF9DCBD4C}"/>
                    </a:ext>
                  </a:extLst>
                </p:cNvPr>
                <p:cNvSpPr txBox="1"/>
                <p:nvPr/>
              </p:nvSpPr>
              <p:spPr>
                <a:xfrm>
                  <a:off x="6547460" y="3183231"/>
                  <a:ext cx="294471" cy="2462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2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DD0E54FA-6803-5140-8D83-7ECCF9DCB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7460" y="3183231"/>
                  <a:ext cx="294471" cy="246261"/>
                </a:xfrm>
                <a:prstGeom prst="rect">
                  <a:avLst/>
                </a:prstGeom>
                <a:blipFill>
                  <a:blip r:embed="rId18"/>
                  <a:stretch>
                    <a:fillRect l="-6250" r="-8333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FAD19E23-A5B3-E240-ACB6-0BDBB9963755}"/>
                    </a:ext>
                  </a:extLst>
                </p:cNvPr>
                <p:cNvSpPr txBox="1"/>
                <p:nvPr/>
              </p:nvSpPr>
              <p:spPr>
                <a:xfrm>
                  <a:off x="6364169" y="2566893"/>
                  <a:ext cx="29624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400" dirty="0">
                    <a:latin typeface="Malgun Gothic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FAD19E23-A5B3-E240-ACB6-0BDBB9963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169" y="2566893"/>
                  <a:ext cx="296249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0408" r="-22449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4BA71D32-D95C-3344-946D-EEA693789433}"/>
                </a:ext>
              </a:extLst>
            </p:cNvPr>
            <p:cNvCxnSpPr>
              <a:cxnSpLocks/>
              <a:stCxn id="218" idx="0"/>
              <a:endCxn id="209" idx="2"/>
            </p:cNvCxnSpPr>
            <p:nvPr/>
          </p:nvCxnSpPr>
          <p:spPr>
            <a:xfrm flipH="1" flipV="1">
              <a:off x="6521663" y="4323817"/>
              <a:ext cx="1388" cy="4905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9A6104-7279-4182-B0CE-4EA8CAC808FE}"/>
              </a:ext>
            </a:extLst>
          </p:cNvPr>
          <p:cNvGrpSpPr/>
          <p:nvPr/>
        </p:nvGrpSpPr>
        <p:grpSpPr>
          <a:xfrm>
            <a:off x="2724096" y="170199"/>
            <a:ext cx="6737275" cy="610033"/>
            <a:chOff x="2862079" y="311824"/>
            <a:chExt cx="6737275" cy="61003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1B9438F-F96D-40BF-9409-D6D3948521A9}"/>
                </a:ext>
              </a:extLst>
            </p:cNvPr>
            <p:cNvSpPr/>
            <p:nvPr/>
          </p:nvSpPr>
          <p:spPr>
            <a:xfrm>
              <a:off x="2862079" y="311824"/>
              <a:ext cx="1915886" cy="610032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과거의 상태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AF519E8-E526-4514-8C0D-0AD28D7944AA}"/>
                </a:ext>
              </a:extLst>
            </p:cNvPr>
            <p:cNvSpPr/>
            <p:nvPr/>
          </p:nvSpPr>
          <p:spPr>
            <a:xfrm>
              <a:off x="7683468" y="311825"/>
              <a:ext cx="1915886" cy="61003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현재의 출력</a:t>
              </a: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CB622FE2-A1A7-4E1E-B263-1D38C88FAE2A}"/>
                </a:ext>
              </a:extLst>
            </p:cNvPr>
            <p:cNvSpPr/>
            <p:nvPr/>
          </p:nvSpPr>
          <p:spPr>
            <a:xfrm>
              <a:off x="5501463" y="398822"/>
              <a:ext cx="1436914" cy="43603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E46B4F-6E31-4656-96FE-7CEB65349C3C}"/>
              </a:ext>
            </a:extLst>
          </p:cNvPr>
          <p:cNvSpPr txBox="1"/>
          <p:nvPr/>
        </p:nvSpPr>
        <p:spPr>
          <a:xfrm>
            <a:off x="6357387" y="3433798"/>
            <a:ext cx="64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. . .</a:t>
            </a:r>
            <a:endParaRPr lang="ko-KR" altLang="en-US" sz="2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D0398C-5DD2-49A0-80FF-8BD5E16158F9}"/>
              </a:ext>
            </a:extLst>
          </p:cNvPr>
          <p:cNvSpPr txBox="1"/>
          <p:nvPr/>
        </p:nvSpPr>
        <p:spPr>
          <a:xfrm>
            <a:off x="114576" y="2105781"/>
            <a:ext cx="83513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600" b="1" dirty="0" err="1"/>
              <a:t>출력층</a:t>
            </a:r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ko-KR" altLang="en-US" sz="1600" b="1" dirty="0" err="1"/>
              <a:t>은닉층</a:t>
            </a:r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endParaRPr kumimoji="1" lang="en-US" altLang="ko-KR" sz="1600" b="1" dirty="0"/>
          </a:p>
          <a:p>
            <a:r>
              <a:rPr kumimoji="1" lang="ko-KR" altLang="en-US" sz="1600" b="1" dirty="0" err="1"/>
              <a:t>입력층</a:t>
            </a:r>
            <a:endParaRPr lang="ko-KR" altLang="en-US" sz="16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7B5204-B6FE-44D2-883E-898542F1EB44}"/>
              </a:ext>
            </a:extLst>
          </p:cNvPr>
          <p:cNvSpPr txBox="1"/>
          <p:nvPr/>
        </p:nvSpPr>
        <p:spPr>
          <a:xfrm>
            <a:off x="9118298" y="1931103"/>
            <a:ext cx="64033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b="1" dirty="0" err="1">
                <a:solidFill>
                  <a:schemeClr val="accent1"/>
                </a:solidFill>
              </a:rPr>
              <a:t>출력층</a:t>
            </a:r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6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1000" b="1" dirty="0" err="1">
                <a:solidFill>
                  <a:schemeClr val="accent1"/>
                </a:solidFill>
              </a:rPr>
              <a:t>은닉층</a:t>
            </a:r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900" b="1" dirty="0">
              <a:solidFill>
                <a:schemeClr val="accent1"/>
              </a:solidFill>
            </a:endParaRPr>
          </a:p>
          <a:p>
            <a:pPr algn="ctr"/>
            <a:endParaRPr kumimoji="1" lang="en-US" altLang="ko-KR" sz="1000" b="1" dirty="0">
              <a:solidFill>
                <a:schemeClr val="accent1"/>
              </a:solidFill>
            </a:endParaRPr>
          </a:p>
          <a:p>
            <a:pPr algn="ctr"/>
            <a:r>
              <a:rPr kumimoji="1" lang="ko-KR" altLang="en-US" sz="1000" b="1" dirty="0" err="1">
                <a:solidFill>
                  <a:schemeClr val="accent1"/>
                </a:solidFill>
              </a:rPr>
              <a:t>입력층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3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93" grpId="0"/>
      <p:bldP spid="203" grpId="0" animBg="1"/>
      <p:bldP spid="8" grpId="0"/>
      <p:bldP spid="80" grpId="0"/>
      <p:bldP spid="8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BB5F8-ED2F-3549-BD45-DAC25DAB9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109" y="2325688"/>
            <a:ext cx="11052175" cy="23733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dirty="0" err="1">
                <a:latin typeface="+mj-ea"/>
              </a:rPr>
              <a:t>생성적</a:t>
            </a:r>
            <a:r>
              <a:rPr kumimoji="1" lang="ko-KR" altLang="en-US" sz="4800" b="1" dirty="0">
                <a:latin typeface="+mj-ea"/>
              </a:rPr>
              <a:t> 적대 신경망</a:t>
            </a:r>
            <a:r>
              <a:rPr kumimoji="1" lang="en-US" altLang="ko-KR" sz="4800" b="1" dirty="0">
                <a:latin typeface="+mn-ea"/>
                <a:ea typeface="+mn-ea"/>
              </a:rPr>
              <a:t/>
            </a:r>
            <a:br>
              <a:rPr kumimoji="1" lang="en-US" altLang="ko-KR" sz="4800" b="1" dirty="0">
                <a:latin typeface="+mn-ea"/>
                <a:ea typeface="+mn-ea"/>
              </a:rPr>
            </a:b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G</a:t>
            </a:r>
            <a:r>
              <a:rPr kumimoji="1" lang="en-US" altLang="ko-KR" sz="4800" b="1" dirty="0">
                <a:latin typeface="+mj-ea"/>
              </a:rPr>
              <a:t>enerative </a:t>
            </a: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A</a:t>
            </a:r>
            <a:r>
              <a:rPr kumimoji="1" lang="en-US" altLang="ko-KR" sz="4800" b="1" dirty="0">
                <a:latin typeface="+mj-ea"/>
              </a:rPr>
              <a:t>dversarial </a:t>
            </a:r>
            <a:r>
              <a:rPr kumimoji="1" lang="en-US" altLang="ko-KR" sz="4800" b="1" dirty="0">
                <a:solidFill>
                  <a:srgbClr val="FF0000"/>
                </a:solidFill>
                <a:latin typeface="+mj-ea"/>
              </a:rPr>
              <a:t>N</a:t>
            </a:r>
            <a:r>
              <a:rPr kumimoji="1" lang="en-US" altLang="ko-KR" sz="4800" b="1" dirty="0">
                <a:latin typeface="+mj-ea"/>
              </a:rPr>
              <a:t>etwork</a:t>
            </a:r>
            <a:endParaRPr kumimoji="1" lang="x-none" altLang="en-US" sz="4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363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BEE501-E6F4-C147-9249-52C1FD15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00" y="0"/>
            <a:ext cx="11925399" cy="6858000"/>
          </a:xfrm>
          <a:prstGeom prst="rect">
            <a:avLst/>
          </a:prstGeom>
        </p:spPr>
      </p:pic>
      <p:sp>
        <p:nvSpPr>
          <p:cNvPr id="3" name="모서리가 둥근 직사각형 2">
            <a:hlinkClick r:id="rId4"/>
            <a:extLst>
              <a:ext uri="{FF2B5EF4-FFF2-40B4-BE49-F238E27FC236}">
                <a16:creationId xmlns:a16="http://schemas.microsoft.com/office/drawing/2014/main" id="{7C9FE569-6629-504E-A29B-F128EE9306EE}"/>
              </a:ext>
            </a:extLst>
          </p:cNvPr>
          <p:cNvSpPr/>
          <p:nvPr/>
        </p:nvSpPr>
        <p:spPr>
          <a:xfrm>
            <a:off x="10765535" y="109728"/>
            <a:ext cx="1293163" cy="68275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200" b="1" dirty="0"/>
              <a:t>visit</a:t>
            </a:r>
            <a:endParaRPr kumimoji="1" lang="ko-Kore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72362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7D598C5-77DC-5949-942F-3099FF8D926C}"/>
              </a:ext>
            </a:extLst>
          </p:cNvPr>
          <p:cNvSpPr txBox="1"/>
          <p:nvPr/>
        </p:nvSpPr>
        <p:spPr>
          <a:xfrm>
            <a:off x="2566853" y="166667"/>
            <a:ext cx="7058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두 개의 심층 신경망이 서로를 </a:t>
            </a:r>
            <a:r>
              <a:rPr kumimoji="1" lang="ko-KR" altLang="en-US" sz="2000" b="1" dirty="0"/>
              <a:t>적대적인 경쟁자</a:t>
            </a:r>
            <a:r>
              <a:rPr kumimoji="1" lang="ko-KR" altLang="en-US" sz="2000" dirty="0"/>
              <a:t>로 인식하여 </a:t>
            </a:r>
            <a:endParaRPr kumimoji="1" lang="en-US" altLang="ko-KR" sz="2000" dirty="0"/>
          </a:p>
          <a:p>
            <a:pPr algn="ctr"/>
            <a:r>
              <a:rPr kumimoji="1" lang="ko-KR" altLang="en-US" sz="2000" b="1" dirty="0"/>
              <a:t>모두 발전</a:t>
            </a:r>
            <a:r>
              <a:rPr kumimoji="1" lang="ko-KR" altLang="en-US" sz="2000" dirty="0"/>
              <a:t>하도록 만든 딥러닝 알고리즘</a:t>
            </a:r>
            <a:endParaRPr kumimoji="1" lang="ko-Kore-KR" altLang="en-US" sz="20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3EA096-0792-6946-B8F1-A0752FB27BA0}"/>
              </a:ext>
            </a:extLst>
          </p:cNvPr>
          <p:cNvGrpSpPr/>
          <p:nvPr/>
        </p:nvGrpSpPr>
        <p:grpSpPr>
          <a:xfrm>
            <a:off x="2903658" y="1727941"/>
            <a:ext cx="1490921" cy="2033402"/>
            <a:chOff x="4632170" y="1137458"/>
            <a:chExt cx="1490921" cy="2033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4D93B0-1B4F-E54F-A5FB-ADC64214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120" y="1137458"/>
              <a:ext cx="1371022" cy="144862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03252-6903-1D4B-9156-AE8CBE039C40}"/>
                </a:ext>
              </a:extLst>
            </p:cNvPr>
            <p:cNvSpPr txBox="1"/>
            <p:nvPr/>
          </p:nvSpPr>
          <p:spPr>
            <a:xfrm>
              <a:off x="4632170" y="2586085"/>
              <a:ext cx="14909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판별자</a:t>
              </a:r>
              <a:endParaRPr kumimoji="1" lang="en-US" altLang="ko-Kore-KR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ore-KR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Discriminator</a:t>
              </a:r>
              <a:endPara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27FF0D-9D72-4540-8019-67090BADC683}"/>
              </a:ext>
            </a:extLst>
          </p:cNvPr>
          <p:cNvGrpSpPr/>
          <p:nvPr/>
        </p:nvGrpSpPr>
        <p:grpSpPr>
          <a:xfrm>
            <a:off x="8158584" y="1673665"/>
            <a:ext cx="1169683" cy="1990654"/>
            <a:chOff x="1695688" y="1168614"/>
            <a:chExt cx="1169683" cy="19906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C87896-4679-A249-B847-1274B9FA8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39"/>
            <a:stretch/>
          </p:blipFill>
          <p:spPr>
            <a:xfrm>
              <a:off x="1714405" y="1168614"/>
              <a:ext cx="1150966" cy="13910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53CE5F-16D1-A24C-8679-1A0551A52CD3}"/>
                </a:ext>
              </a:extLst>
            </p:cNvPr>
            <p:cNvSpPr txBox="1"/>
            <p:nvPr/>
          </p:nvSpPr>
          <p:spPr>
            <a:xfrm>
              <a:off x="1695688" y="2574493"/>
              <a:ext cx="11583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생성자</a:t>
              </a:r>
              <a:endParaRPr kumimoji="1" lang="en-US" altLang="ko-Kore-KR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ore-KR" sz="16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Generator</a:t>
              </a:r>
              <a:endParaRPr kumimoji="1" lang="ko-Kore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E2A589-C2FE-9B46-BEC4-34908845B174}"/>
              </a:ext>
            </a:extLst>
          </p:cNvPr>
          <p:cNvGrpSpPr/>
          <p:nvPr/>
        </p:nvGrpSpPr>
        <p:grpSpPr>
          <a:xfrm>
            <a:off x="4605603" y="1671641"/>
            <a:ext cx="3436963" cy="1090974"/>
            <a:chOff x="4677851" y="1489503"/>
            <a:chExt cx="3436963" cy="10909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A3A173-BE72-3447-98A2-E7EA7E783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076403" y="1489503"/>
              <a:ext cx="736810" cy="742976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4C60481-50DF-C244-847F-726770F58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7851" y="2558879"/>
              <a:ext cx="3436963" cy="215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F66808-FE78-3D48-A1D5-13766900145F}"/>
                </a:ext>
              </a:extLst>
            </p:cNvPr>
            <p:cNvSpPr txBox="1"/>
            <p:nvPr/>
          </p:nvSpPr>
          <p:spPr>
            <a:xfrm>
              <a:off x="5886726" y="2195682"/>
              <a:ext cx="1014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/>
                <a:t>Fake Data</a:t>
              </a:r>
              <a:endParaRPr kumimoji="1" lang="ko-Kore-KR" altLang="en-US" sz="1600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B1F029-906B-934E-B21F-8E56141EBB4A}"/>
              </a:ext>
            </a:extLst>
          </p:cNvPr>
          <p:cNvGrpSpPr/>
          <p:nvPr/>
        </p:nvGrpSpPr>
        <p:grpSpPr>
          <a:xfrm>
            <a:off x="1156696" y="2625879"/>
            <a:ext cx="1671426" cy="1056798"/>
            <a:chOff x="2494450" y="2145274"/>
            <a:chExt cx="1671426" cy="10567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19D697-08C4-6541-A8F6-7029375A5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556945" y="2145274"/>
              <a:ext cx="779971" cy="7953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55DDFF-B8B8-424C-9400-641BFD014259}"/>
                </a:ext>
              </a:extLst>
            </p:cNvPr>
            <p:cNvSpPr txBox="1"/>
            <p:nvPr/>
          </p:nvSpPr>
          <p:spPr>
            <a:xfrm>
              <a:off x="2494450" y="2863518"/>
              <a:ext cx="9952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b="1" dirty="0"/>
                <a:t>Real Data</a:t>
              </a:r>
              <a:endParaRPr kumimoji="1" lang="ko-Kore-KR" altLang="en-US" sz="1600" b="1" dirty="0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7BABF3E-9FA1-2F49-B390-6AB6D873E12F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V="1">
              <a:off x="3336916" y="2292820"/>
              <a:ext cx="828960" cy="2501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F12273-51E5-5741-B86D-A02CDC6DCF14}"/>
              </a:ext>
            </a:extLst>
          </p:cNvPr>
          <p:cNvSpPr/>
          <p:nvPr/>
        </p:nvSpPr>
        <p:spPr>
          <a:xfrm>
            <a:off x="6828730" y="4138223"/>
            <a:ext cx="397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OneLatin"/>
              </a:rPr>
              <a:t>판별자를 속일 정도로 </a:t>
            </a:r>
            <a:r>
              <a:rPr lang="en-US" altLang="ko-KR" dirty="0">
                <a:solidFill>
                  <a:srgbClr val="000000"/>
                </a:solidFill>
                <a:latin typeface="OneLatin"/>
              </a:rPr>
              <a:t>Real Data</a:t>
            </a:r>
            <a:r>
              <a:rPr lang="ko-KR" altLang="en-US" dirty="0">
                <a:solidFill>
                  <a:srgbClr val="000000"/>
                </a:solidFill>
                <a:latin typeface="OneLatin"/>
              </a:rPr>
              <a:t>와 유사한  </a:t>
            </a:r>
            <a:r>
              <a:rPr lang="en-US" altLang="ko-KR" dirty="0">
                <a:solidFill>
                  <a:srgbClr val="000000"/>
                </a:solidFill>
                <a:latin typeface="OneLatin"/>
              </a:rPr>
              <a:t>Fake Data</a:t>
            </a:r>
            <a:r>
              <a:rPr lang="ko-KR" altLang="en-US" dirty="0" err="1">
                <a:solidFill>
                  <a:srgbClr val="000000"/>
                </a:solidFill>
                <a:latin typeface="OneLatin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OneLatin"/>
              </a:rPr>
              <a:t> 만들도록 학습</a:t>
            </a:r>
            <a:endParaRPr lang="en-US" altLang="ko-KR" dirty="0">
              <a:solidFill>
                <a:srgbClr val="000000"/>
              </a:solidFill>
              <a:latin typeface="OneLatin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3FB432-E444-4745-AA66-93B038959961}"/>
              </a:ext>
            </a:extLst>
          </p:cNvPr>
          <p:cNvSpPr txBox="1"/>
          <p:nvPr/>
        </p:nvSpPr>
        <p:spPr>
          <a:xfrm>
            <a:off x="1640476" y="4138223"/>
            <a:ext cx="42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 </a:t>
            </a:r>
            <a:r>
              <a:rPr kumimoji="1" lang="en-US" altLang="ko-Kore-KR" dirty="0"/>
              <a:t>Real Data</a:t>
            </a:r>
            <a:r>
              <a:rPr kumimoji="1" lang="ko-Kore-KR" altLang="en-US" dirty="0"/>
              <a:t>를 진짜로 분류하도록 학습</a:t>
            </a:r>
            <a:endParaRPr kumimoji="1" lang="en-US" altLang="ko-Kore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 </a:t>
            </a:r>
            <a:r>
              <a:rPr kumimoji="1" lang="en-US" altLang="ko-Kore-KR" dirty="0"/>
              <a:t>Fake Data</a:t>
            </a:r>
            <a:r>
              <a:rPr kumimoji="1" lang="ko-Kore-KR" altLang="en-US" dirty="0"/>
              <a:t>를 가짜로 분류하도록 학습</a:t>
            </a:r>
            <a:endParaRPr kumimoji="1" lang="en-US" altLang="ko-Kore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7B2440-4A19-F04A-AFB9-0388395F0A7B}"/>
              </a:ext>
            </a:extLst>
          </p:cNvPr>
          <p:cNvSpPr/>
          <p:nvPr/>
        </p:nvSpPr>
        <p:spPr>
          <a:xfrm>
            <a:off x="961844" y="5434415"/>
            <a:ext cx="10268311" cy="869790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생성자는 판별자를 속이기 위해 진짜 데이터와 완벽히 유사한 가짜 데이터를 만들게 되고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판별자는 진짜 데이터와 가짜 데이터를 구분할 수 없게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944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hlinkClick r:id="rId4"/>
            <a:extLst>
              <a:ext uri="{FF2B5EF4-FFF2-40B4-BE49-F238E27FC236}">
                <a16:creationId xmlns:a16="http://schemas.microsoft.com/office/drawing/2014/main" id="{D4FF3E9D-F954-4330-8EBA-C1BF8AFBE2B9}"/>
              </a:ext>
            </a:extLst>
          </p:cNvPr>
          <p:cNvSpPr/>
          <p:nvPr/>
        </p:nvSpPr>
        <p:spPr>
          <a:xfrm>
            <a:off x="10974729" y="6259498"/>
            <a:ext cx="1144621" cy="5494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800" b="1" dirty="0"/>
              <a:t>visit</a:t>
            </a:r>
            <a:endParaRPr kumimoji="1" lang="ko-Kore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2A57B-069A-42EA-822D-809951D377E3}"/>
              </a:ext>
            </a:extLst>
          </p:cNvPr>
          <p:cNvSpPr txBox="1"/>
          <p:nvPr/>
        </p:nvSpPr>
        <p:spPr>
          <a:xfrm>
            <a:off x="8892882" y="6464131"/>
            <a:ext cx="208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더 자세히 알고 싶다면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pic>
        <p:nvPicPr>
          <p:cNvPr id="5" name="온라인 미디어 4" title="Everybody Dance Now">
            <a:hlinkClick r:id="" action="ppaction://media"/>
            <a:extLst>
              <a:ext uri="{FF2B5EF4-FFF2-40B4-BE49-F238E27FC236}">
                <a16:creationId xmlns:a16="http://schemas.microsoft.com/office/drawing/2014/main" id="{1DE5AC35-BDD8-4E56-87C3-765E30817C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79316" y="987954"/>
            <a:ext cx="9433367" cy="5306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52A6E-1F6A-41C0-AB05-0026F4C99FDB}"/>
              </a:ext>
            </a:extLst>
          </p:cNvPr>
          <p:cNvSpPr txBox="1"/>
          <p:nvPr/>
        </p:nvSpPr>
        <p:spPr>
          <a:xfrm>
            <a:off x="3588152" y="17826"/>
            <a:ext cx="518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Everybody Dance Now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9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3720C30-D70E-44E8-B3F2-5F3A23A8437A}"/>
              </a:ext>
            </a:extLst>
          </p:cNvPr>
          <p:cNvSpPr/>
          <p:nvPr/>
        </p:nvSpPr>
        <p:spPr>
          <a:xfrm>
            <a:off x="457164" y="1884826"/>
            <a:ext cx="11305309" cy="4574255"/>
          </a:xfrm>
          <a:prstGeom prst="rightArrow">
            <a:avLst/>
          </a:prstGeom>
          <a:solidFill>
            <a:srgbClr val="45D6D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46E4CC5-5E9A-4E51-8D78-747840297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894250"/>
              </p:ext>
            </p:extLst>
          </p:nvPr>
        </p:nvGraphicFramePr>
        <p:xfrm>
          <a:off x="665514" y="1344998"/>
          <a:ext cx="11188130" cy="568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D58271-51C5-C34A-AF0F-9BF66E48D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9338C6-EC70-4AFB-94EA-65F33D6F521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12942-EBDB-504C-8B0B-6E7CE7540C52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종류</a:t>
            </a:r>
            <a:endParaRPr lang="en-US" altLang="ko-KR" sz="3500" b="1" dirty="0">
              <a:solidFill>
                <a:srgbClr val="45D6D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4F513-0684-BD49-8ABD-DFA76C7AC697}"/>
              </a:ext>
            </a:extLst>
          </p:cNvPr>
          <p:cNvSpPr txBox="1"/>
          <p:nvPr/>
        </p:nvSpPr>
        <p:spPr>
          <a:xfrm>
            <a:off x="878871" y="1304965"/>
            <a:ext cx="1078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 형태에 따른 분류 </a:t>
            </a:r>
            <a:r>
              <a:rPr lang="en-US" altLang="ko-KR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약인공지능</a:t>
            </a:r>
            <a:r>
              <a:rPr lang="en-US" altLang="ko-KR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강인공지능</a:t>
            </a:r>
            <a:r>
              <a:rPr lang="en-US" altLang="ko-KR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u="sng" dirty="0">
                <a:solidFill>
                  <a:srgbClr val="4D5D6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초인공지능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8D45E1-038A-DA4F-82E2-26FA754294D2}"/>
              </a:ext>
            </a:extLst>
          </p:cNvPr>
          <p:cNvSpPr/>
          <p:nvPr/>
        </p:nvSpPr>
        <p:spPr>
          <a:xfrm>
            <a:off x="755325" y="1331330"/>
            <a:ext cx="85527" cy="323166"/>
          </a:xfrm>
          <a:prstGeom prst="rect">
            <a:avLst/>
          </a:prstGeom>
          <a:gradFill>
            <a:gsLst>
              <a:gs pos="0">
                <a:srgbClr val="44D6DF"/>
              </a:gs>
              <a:gs pos="100000">
                <a:srgbClr val="7873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89"/>
          </a:p>
        </p:txBody>
      </p:sp>
      <p:pic>
        <p:nvPicPr>
          <p:cNvPr id="9" name="Picture 4" descr="아이폰, 시리 활용 방법 : 네이버 블로그">
            <a:extLst>
              <a:ext uri="{FF2B5EF4-FFF2-40B4-BE49-F238E27FC236}">
                <a16:creationId xmlns:a16="http://schemas.microsoft.com/office/drawing/2014/main" id="{5DD5ED4A-CAFF-4A8F-BA83-33251CF8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08" y="2001962"/>
            <a:ext cx="2182747" cy="12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interview comes just a month after Sophia was granted citizenship in Saudi Arabia. Speaking at a conference in Riyadh, Sophia said: 'I am very honoured and proud for this unique distinction. This is historical to be the first robot in the world to be recognized with a citizenship'">
            <a:hlinkClick r:id="rId9"/>
            <a:extLst>
              <a:ext uri="{FF2B5EF4-FFF2-40B4-BE49-F238E27FC236}">
                <a16:creationId xmlns:a16="http://schemas.microsoft.com/office/drawing/2014/main" id="{BD8EDC54-CB1F-44F1-BB26-AC435DEA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99" y="4177000"/>
            <a:ext cx="1882553" cy="17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ltron">
            <a:extLst>
              <a:ext uri="{FF2B5EF4-FFF2-40B4-BE49-F238E27FC236}">
                <a16:creationId xmlns:a16="http://schemas.microsoft.com/office/drawing/2014/main" id="{C43B9513-E445-4C8D-92B0-33655544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40" y="1798896"/>
            <a:ext cx="3061424" cy="17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4D74E93-95C8-4998-9C04-43233FFD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40" y="3612019"/>
            <a:ext cx="3061424" cy="17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8EE90BD4-62AA-493A-A6A7-6D5ED2D5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92" y="4210341"/>
            <a:ext cx="2220014" cy="16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I시대의 법제, 어떻게 달라지나?③] 자율주행자동차 시대의 도래 ...">
            <a:extLst>
              <a:ext uri="{FF2B5EF4-FFF2-40B4-BE49-F238E27FC236}">
                <a16:creationId xmlns:a16="http://schemas.microsoft.com/office/drawing/2014/main" id="{547254DE-3AE0-4AA3-89E7-05236047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05" y="1993015"/>
            <a:ext cx="2094736" cy="13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9436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0822B5-44B0-4B9A-83E6-6F4027F4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43" y="1200150"/>
            <a:ext cx="9650713" cy="4665706"/>
          </a:xfrm>
          <a:prstGeom prst="rect">
            <a:avLst/>
          </a:prstGeom>
        </p:spPr>
      </p:pic>
      <p:sp>
        <p:nvSpPr>
          <p:cNvPr id="7" name="모서리가 둥근 직사각형 2">
            <a:hlinkClick r:id="rId4"/>
            <a:extLst>
              <a:ext uri="{FF2B5EF4-FFF2-40B4-BE49-F238E27FC236}">
                <a16:creationId xmlns:a16="http://schemas.microsoft.com/office/drawing/2014/main" id="{15010D69-7843-4983-A63A-855078EBA8D3}"/>
              </a:ext>
            </a:extLst>
          </p:cNvPr>
          <p:cNvSpPr/>
          <p:nvPr/>
        </p:nvSpPr>
        <p:spPr>
          <a:xfrm>
            <a:off x="10765535" y="6043923"/>
            <a:ext cx="1293163" cy="68275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b="1" dirty="0"/>
              <a:t>click</a:t>
            </a:r>
            <a:endParaRPr kumimoji="1" lang="ko-Kore-KR" altLang="en-US" sz="32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D5A0CA-7197-4FB7-AE73-DDE0B0D8D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705" y="99551"/>
            <a:ext cx="4500590" cy="682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24DC6-0444-43E9-836C-0F5162A2184B}"/>
              </a:ext>
            </a:extLst>
          </p:cNvPr>
          <p:cNvSpPr txBox="1"/>
          <p:nvPr/>
        </p:nvSpPr>
        <p:spPr>
          <a:xfrm>
            <a:off x="7849352" y="628370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GAN </a:t>
            </a:r>
            <a:r>
              <a:rPr lang="ko-KR" altLang="en-US" dirty="0"/>
              <a:t>알고리즘 체험해보기</a:t>
            </a:r>
          </a:p>
        </p:txBody>
      </p:sp>
    </p:spTree>
    <p:extLst>
      <p:ext uri="{BB962C8B-B14F-4D97-AF65-F5344CB8AC3E}">
        <p14:creationId xmlns:p14="http://schemas.microsoft.com/office/powerpoint/2010/main" val="340575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3026E3D-5A81-0940-95B5-15D070A413CA}"/>
              </a:ext>
            </a:extLst>
          </p:cNvPr>
          <p:cNvSpPr txBox="1">
            <a:spLocks/>
          </p:cNvSpPr>
          <p:nvPr/>
        </p:nvSpPr>
        <p:spPr>
          <a:xfrm>
            <a:off x="961767" y="624070"/>
            <a:ext cx="10515600" cy="69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x-none" altLang="en-US" sz="20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00843-F0AA-C845-AEB7-A364B07E0837}"/>
              </a:ext>
            </a:extLst>
          </p:cNvPr>
          <p:cNvSpPr txBox="1"/>
          <p:nvPr/>
        </p:nvSpPr>
        <p:spPr>
          <a:xfrm>
            <a:off x="1686165" y="1076097"/>
            <a:ext cx="9655278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b="1" dirty="0"/>
              <a:t>딥러닝</a:t>
            </a:r>
            <a:r>
              <a:rPr kumimoji="1" lang="en-US" altLang="ko-KR" sz="2000" b="1" dirty="0"/>
              <a:t>(Deep Learning)</a:t>
            </a:r>
            <a:r>
              <a:rPr kumimoji="1" lang="ko-KR" altLang="en-US" sz="2000" b="1" dirty="0"/>
              <a:t>과 가짜</a:t>
            </a:r>
            <a:r>
              <a:rPr kumimoji="1" lang="en-US" altLang="ko-KR" sz="2000" b="1" dirty="0"/>
              <a:t>(Fake)</a:t>
            </a:r>
            <a:r>
              <a:rPr kumimoji="1" lang="ko-KR" altLang="en-US" sz="2000" b="1" dirty="0"/>
              <a:t>의 </a:t>
            </a:r>
            <a:r>
              <a:rPr kumimoji="1" lang="ko-KR" altLang="en-US" sz="2000" b="1" dirty="0" err="1"/>
              <a:t>혼성어</a:t>
            </a:r>
            <a:endParaRPr kumimoji="1" lang="en-US" altLang="ko-KR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b="1" dirty="0"/>
              <a:t>인공지능 기술을 활용한 조작 </a:t>
            </a:r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</a:t>
            </a:r>
            <a:r>
              <a:rPr kumimoji="1" lang="en-US" altLang="ko-Kore-KR" dirty="0"/>
              <a:t>GAN </a:t>
            </a:r>
            <a:r>
              <a:rPr kumimoji="1" lang="ko-KR" altLang="en-US" dirty="0"/>
              <a:t>기술을 이용해 사진이나 영상을 조작하여 생성</a:t>
            </a:r>
            <a:endParaRPr kumimoji="1" lang="en-US" altLang="ko-KR" dirty="0"/>
          </a:p>
        </p:txBody>
      </p:sp>
      <p:pic>
        <p:nvPicPr>
          <p:cNvPr id="8" name="온라인 미디어 7" descr="딥페이크 시대…가짜영상·합성 음란물 초비상">
            <a:hlinkClick r:id="" action="ppaction://media"/>
            <a:extLst>
              <a:ext uri="{FF2B5EF4-FFF2-40B4-BE49-F238E27FC236}">
                <a16:creationId xmlns:a16="http://schemas.microsoft.com/office/drawing/2014/main" id="{50651ED7-B209-1748-B2F6-F98C8E4FDF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68974" y="2140743"/>
            <a:ext cx="7854052" cy="44179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07FB935-B93B-4F44-8DE3-E44410200476}"/>
              </a:ext>
            </a:extLst>
          </p:cNvPr>
          <p:cNvSpPr txBox="1">
            <a:spLocks/>
          </p:cNvSpPr>
          <p:nvPr/>
        </p:nvSpPr>
        <p:spPr>
          <a:xfrm>
            <a:off x="825843" y="274405"/>
            <a:ext cx="10515600" cy="69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3200" b="1" dirty="0">
                <a:latin typeface="+mj-ea"/>
              </a:rPr>
              <a:t>범죄에 악용되는 </a:t>
            </a:r>
            <a:r>
              <a:rPr kumimoji="1" lang="en-US" altLang="en-US" sz="3200" b="1" dirty="0">
                <a:latin typeface="+mj-ea"/>
              </a:rPr>
              <a:t>GAN, </a:t>
            </a:r>
            <a:r>
              <a:rPr kumimoji="1" lang="en-US" altLang="en-US" b="1" dirty="0" err="1">
                <a:latin typeface="+mj-ea"/>
              </a:rPr>
              <a:t>DeepFake</a:t>
            </a:r>
            <a:r>
              <a:rPr kumimoji="1" lang="ko-KR" altLang="en-US" b="1" dirty="0">
                <a:latin typeface="+mj-ea"/>
              </a:rPr>
              <a:t> </a:t>
            </a:r>
            <a:endParaRPr kumimoji="1" lang="x-none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2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05A998-B635-4185-ABD4-FF2B1721CADA}"/>
              </a:ext>
            </a:extLst>
          </p:cNvPr>
          <p:cNvSpPr/>
          <p:nvPr/>
        </p:nvSpPr>
        <p:spPr>
          <a:xfrm>
            <a:off x="1773865" y="1494522"/>
            <a:ext cx="8644270" cy="5029200"/>
          </a:xfrm>
          <a:prstGeom prst="roundRect">
            <a:avLst/>
          </a:prstGeom>
          <a:solidFill>
            <a:srgbClr val="46D6E0"/>
          </a:solidFill>
          <a:ln w="57150">
            <a:solidFill>
              <a:srgbClr val="46D6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</a:p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80F8C-8ACC-47C6-B3DA-86249FB78777}"/>
              </a:ext>
            </a:extLst>
          </p:cNvPr>
          <p:cNvSpPr txBox="1"/>
          <p:nvPr/>
        </p:nvSpPr>
        <p:spPr>
          <a:xfrm>
            <a:off x="600273" y="546276"/>
            <a:ext cx="85437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이론 수업을 마감하며</a:t>
            </a:r>
            <a:r>
              <a:rPr lang="en-US" altLang="ko-KR" sz="3500" b="1" dirty="0">
                <a:solidFill>
                  <a:srgbClr val="45D6D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1046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F41160-6408-0B4F-A134-73405C76634A}"/>
              </a:ext>
            </a:extLst>
          </p:cNvPr>
          <p:cNvSpPr/>
          <p:nvPr/>
        </p:nvSpPr>
        <p:spPr>
          <a:xfrm>
            <a:off x="0" y="0"/>
            <a:ext cx="12192000" cy="6862047"/>
          </a:xfrm>
          <a:prstGeom prst="rect">
            <a:avLst/>
          </a:prstGeom>
          <a:gradFill>
            <a:gsLst>
              <a:gs pos="0">
                <a:srgbClr val="44D6DF"/>
              </a:gs>
              <a:gs pos="100000">
                <a:srgbClr val="7873F1">
                  <a:alpha val="90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8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05EB2-0740-7546-8A7D-C71418FC1E51}"/>
              </a:ext>
            </a:extLst>
          </p:cNvPr>
          <p:cNvSpPr txBox="1"/>
          <p:nvPr/>
        </p:nvSpPr>
        <p:spPr>
          <a:xfrm>
            <a:off x="5120093" y="3182780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kumimoji="1" lang="ko-KR" altLang="en-US" sz="2400" b="1" i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ED615-1B53-174E-A3DC-103DBAE17180}"/>
              </a:ext>
            </a:extLst>
          </p:cNvPr>
          <p:cNvSpPr txBox="1"/>
          <p:nvPr/>
        </p:nvSpPr>
        <p:spPr>
          <a:xfrm>
            <a:off x="1308409" y="6089271"/>
            <a:ext cx="9396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 DOCUMENT AND THE INFORMATION IN IT ARE PROVIDED IN CONFIDENCE, FOR THE SOLE PURPOSE OF EXPLORING BUSINESS OPPORTUNITIES BETWEEN THE DISCLOSING PARTY AND THE RECEIVING PARTY CONCERNING [PROPOSAL OF LUXROBO], AND MAY NOT BE DISCLOSED TO ANY THIRD PART OR USED FOR ANY OTHER PURPOSE WITHOUT THE EXPRESS WRITTEN PERMISSION OF THE DISCLOSING PARTY.</a:t>
            </a:r>
          </a:p>
        </p:txBody>
      </p:sp>
    </p:spTree>
    <p:extLst>
      <p:ext uri="{BB962C8B-B14F-4D97-AF65-F5344CB8AC3E}">
        <p14:creationId xmlns:p14="http://schemas.microsoft.com/office/powerpoint/2010/main" val="420474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17212</TotalTime>
  <Words>8273</Words>
  <Application>Microsoft Office PowerPoint</Application>
  <PresentationFormat>와이드스크린</PresentationFormat>
  <Paragraphs>2490</Paragraphs>
  <Slides>93</Slides>
  <Notes>87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3" baseType="lpstr">
      <vt:lpstr>맑은 고딕</vt:lpstr>
      <vt:lpstr>Wingdings</vt:lpstr>
      <vt:lpstr>Calibri</vt:lpstr>
      <vt:lpstr>OneLatin</vt:lpstr>
      <vt:lpstr>맑은 고딕</vt:lpstr>
      <vt:lpstr>Cambria Math</vt:lpstr>
      <vt:lpstr>YouTube Noto</vt:lpstr>
      <vt:lpstr>Arial</vt:lpstr>
      <vt:lpstr>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머신러닝</vt:lpstr>
      <vt:lpstr>PowerPoint 프레젠테이션</vt:lpstr>
      <vt:lpstr>PowerPoint 프레젠테이션</vt:lpstr>
      <vt:lpstr>머신러닝의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인공신경망이란? Artificial Neural Network</vt:lpstr>
      <vt:lpstr>PowerPoint 프레젠테이션</vt:lpstr>
      <vt:lpstr>PowerPoint 프레젠테이션</vt:lpstr>
      <vt:lpstr>2. 퍼셉트론이란? Perceptron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딥러닝이란? Deep Learning</vt:lpstr>
      <vt:lpstr>PowerPoint 프레젠테이션</vt:lpstr>
      <vt:lpstr>PowerPoint 프레젠테이션</vt:lpstr>
      <vt:lpstr>4. 딥러닝에서의 ‘학습’ -정방향 전파와 역전파-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딥러닝 알고리즘 CNN, RNN, GAN</vt:lpstr>
      <vt:lpstr>합성곱 신경망 Convolution Neural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순환 신경망 Recurrent Neural Network</vt:lpstr>
      <vt:lpstr>PowerPoint 프레젠테이션</vt:lpstr>
      <vt:lpstr>PowerPoint 프레젠테이션</vt:lpstr>
      <vt:lpstr>PowerPoint 프레젠테이션</vt:lpstr>
      <vt:lpstr>생성적 적대 신경망 Generative Adversarial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Isabella Kim</dc:creator>
  <cp:lastModifiedBy>A408</cp:lastModifiedBy>
  <cp:revision>149</cp:revision>
  <cp:lastPrinted>2020-07-16T05:41:44Z</cp:lastPrinted>
  <dcterms:modified xsi:type="dcterms:W3CDTF">2021-10-13T07:30:08Z</dcterms:modified>
</cp:coreProperties>
</file>